
<file path=[Content_Types].xml><?xml version="1.0" encoding="utf-8"?>
<Types xmlns="http://schemas.openxmlformats.org/package/2006/content-types">
  <Override PartName="/ppt/notesSlides/notesSlide24.xml" ContentType="application/vnd.openxmlformats-officedocument.presentationml.notesSlide+xml"/>
  <Default Extension="pdf" ContentType="application/pdf"/>
  <Override PartName="/ppt/slides/slide14.xml" ContentType="application/vnd.openxmlformats-officedocument.presentationml.slide+xml"/>
  <Default Extension="rels" ContentType="application/vnd.openxmlformats-package.relationships+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8.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handoutMasters/handoutMaster1.xml" ContentType="application/vnd.openxmlformats-officedocument.presentationml.handoutMaster+xml"/>
  <Override PartName="/ppt/slideLayouts/slideLayout15.xml" ContentType="application/vnd.openxmlformats-officedocument.presentationml.slideLayout+xml"/>
  <Override PartName="/ppt/slides/slide27.xml" ContentType="application/vnd.openxmlformats-officedocument.presentationml.slide+xml"/>
  <Override PartName="/ppt/notesSlides/notesSlide29.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slideLayouts/slideLayout14.xml" ContentType="application/vnd.openxmlformats-officedocument.presentationml.slideLayout+xml"/>
  <Override PartName="/ppt/notesSlides/notesSlide28.xml" ContentType="application/vnd.openxmlformats-officedocument.presentationml.notes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Layouts/slideLayout13.xml" ContentType="application/vnd.openxmlformats-officedocument.presentationml.slideLayout+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26.xml" ContentType="application/vnd.openxmlformats-officedocument.presentationml.notesSlide+xml"/>
  <Override PartName="/ppt/slideLayouts/slideLayout8.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notesMasters/notesMaster1.xml" ContentType="application/vnd.openxmlformats-officedocument.presentationml.notesMaster+xml"/>
  <Override PartName="/ppt/slides/slide15.xml" ContentType="application/vnd.openxmlformats-officedocument.presentationml.slide+xml"/>
  <Default Extension="tiff" ContentType="image/tiff"/>
  <Override PartName="/ppt/notesSlides/notesSlide17.xml" ContentType="application/vnd.openxmlformats-officedocument.presentationml.notesSlide+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Default Extension="gif" ContentType="image/gif"/>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33"/>
  </p:notesMasterIdLst>
  <p:handoutMasterIdLst>
    <p:handoutMasterId r:id="rId34"/>
  </p:handoutMasterIdLst>
  <p:sldIdLst>
    <p:sldId id="503" r:id="rId2"/>
    <p:sldId id="657" r:id="rId3"/>
    <p:sldId id="660" r:id="rId4"/>
    <p:sldId id="678" r:id="rId5"/>
    <p:sldId id="661" r:id="rId6"/>
    <p:sldId id="664" r:id="rId7"/>
    <p:sldId id="666" r:id="rId8"/>
    <p:sldId id="650" r:id="rId9"/>
    <p:sldId id="679" r:id="rId10"/>
    <p:sldId id="676" r:id="rId11"/>
    <p:sldId id="677" r:id="rId12"/>
    <p:sldId id="673" r:id="rId13"/>
    <p:sldId id="668" r:id="rId14"/>
    <p:sldId id="683" r:id="rId15"/>
    <p:sldId id="667" r:id="rId16"/>
    <p:sldId id="674" r:id="rId17"/>
    <p:sldId id="681" r:id="rId18"/>
    <p:sldId id="682" r:id="rId19"/>
    <p:sldId id="675" r:id="rId20"/>
    <p:sldId id="686" r:id="rId21"/>
    <p:sldId id="685" r:id="rId22"/>
    <p:sldId id="690" r:id="rId23"/>
    <p:sldId id="692" r:id="rId24"/>
    <p:sldId id="693" r:id="rId25"/>
    <p:sldId id="694" r:id="rId26"/>
    <p:sldId id="695" r:id="rId27"/>
    <p:sldId id="696" r:id="rId28"/>
    <p:sldId id="703" r:id="rId29"/>
    <p:sldId id="704" r:id="rId30"/>
    <p:sldId id="705" r:id="rId31"/>
    <p:sldId id="684" r:id="rId32"/>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scaleToFitPaper="1"/>
  <p:clrMru>
    <a:srgbClr val="0EE2FF"/>
    <a:srgbClr val="CCFFFF"/>
    <a:srgbClr val="0000FF"/>
    <a:srgbClr val="FFFF66"/>
    <a:srgbClr val="E6E6E6"/>
    <a:srgbClr val="CCFF66"/>
    <a:srgbClr val="FF0000"/>
    <a:srgbClr val="3ADBF7"/>
    <a:srgbClr val="00F7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73316" autoAdjust="0"/>
  </p:normalViewPr>
  <p:slideViewPr>
    <p:cSldViewPr>
      <p:cViewPr varScale="1">
        <p:scale>
          <a:sx n="115" d="100"/>
          <a:sy n="115" d="100"/>
        </p:scale>
        <p:origin x="-226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200" d="100"/>
          <a:sy n="200" d="100"/>
        </p:scale>
        <p:origin x="-1344" y="2976"/>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51203"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51204"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51205"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fld id="{0EB5DBD7-9DD9-C843-B039-0334A2CE794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36867"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938213" y="4414838"/>
            <a:ext cx="5133975" cy="4184650"/>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36871"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fld id="{2E234A83-986C-004D-9D78-E8B613382D2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iswa3.ccmc.gsfc.nasa.gov/wiki/index.php/Glossary" TargetMode="External"/><Relationship Id="rId4" Type="http://schemas.openxmlformats.org/officeDocument/2006/relationships/hyperlink" Target="http://iswa3.ccmc.gsfc.nasa.gov/wiki/index.php/Full_iSWA_Cygnet_List" TargetMode="External"/><Relationship Id="rId5" Type="http://schemas.openxmlformats.org/officeDocument/2006/relationships/hyperlink" Target="http://iswa3.ccmc.gsfc.nasa.gov/wiki/index.php/SDO_AIA_193" TargetMode="External"/><Relationship Id="rId6" Type="http://schemas.openxmlformats.org/officeDocument/2006/relationships/hyperlink" Target="http://iswa3.ccmc.gsfc.nasa.gov/wiki/index.php/SDO_AIA_131" TargetMode="External"/><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iswa3.ccmc.gsfc.nasa.gov/wiki/index.php/GOES_X-RAY"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iswa3.ccmc.gsfc.nasa.gov/wiki/index.php/Glossary"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6E48F598-8F12-7C4D-9C02-046631FBCA79}" type="slidenum">
              <a:rPr lang="en-US">
                <a:latin typeface="Times New Roman" charset="0"/>
                <a:ea typeface="ＭＳ Ｐゴシック" charset="-128"/>
                <a:cs typeface="ＭＳ Ｐゴシック" charset="-128"/>
              </a:rPr>
              <a:pPr/>
              <a:t>1</a:t>
            </a:fld>
            <a:endParaRPr lang="en-US">
              <a:latin typeface="Times New Roman" charset="0"/>
              <a:ea typeface="ＭＳ Ｐゴシック" charset="-128"/>
              <a:cs typeface="ＭＳ Ｐゴシック" charset="-128"/>
            </a:endParaRPr>
          </a:p>
        </p:txBody>
      </p:sp>
      <p:sp>
        <p:nvSpPr>
          <p:cNvPr id="18435" name="Rectangle 2"/>
          <p:cNvSpPr>
            <a:spLocks noGrp="1" noRot="1" noChangeAspect="1" noChangeArrowheads="1" noTextEdit="1"/>
          </p:cNvSpPr>
          <p:nvPr>
            <p:ph type="sldImg"/>
          </p:nvPr>
        </p:nvSpPr>
        <p:spPr>
          <a:xfrm>
            <a:off x="1182688" y="781050"/>
            <a:ext cx="4648200" cy="3486150"/>
          </a:xfrm>
          <a:ln/>
        </p:spPr>
      </p:sp>
      <p:sp>
        <p:nvSpPr>
          <p:cNvPr id="18436" name="Rectangle 3"/>
          <p:cNvSpPr>
            <a:spLocks noGrp="1" noChangeArrowheads="1"/>
          </p:cNvSpPr>
          <p:nvPr>
            <p:ph type="body" idx="1"/>
          </p:nvPr>
        </p:nvSpPr>
        <p:spPr>
          <a:noFill/>
          <a:ln/>
        </p:spPr>
        <p:txBody>
          <a:bodyPr/>
          <a:lstStyle/>
          <a:p>
            <a:pPr eaLnBrk="1" hangingPunct="1"/>
            <a:r>
              <a:rPr lang="en-US" dirty="0" smtClean="0">
                <a:ea typeface="ＭＳ Ｐゴシック" charset="-128"/>
                <a:cs typeface="ＭＳ Ｐゴシック" charset="-128"/>
              </a:rPr>
              <a:t>In this presentation I will be talking about solar flares and coronal mass ejections  and their relation to the space weather </a:t>
            </a:r>
          </a:p>
          <a:p>
            <a:pPr eaLnBrk="1" hangingPunct="1"/>
            <a:endParaRPr lang="en-US" dirty="0" smtClean="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8213" y="4414838"/>
            <a:ext cx="5133975" cy="4424362"/>
          </a:xfrm>
        </p:spPr>
        <p:txBody>
          <a:bodyPr>
            <a:normAutofit/>
          </a:bodyPr>
          <a:lstStyle/>
          <a:p>
            <a:r>
              <a:rPr lang="en-US" dirty="0" smtClean="0"/>
              <a:t>In this slide is shown the solar flare of 2012  July 12 yet again and the following CME in the SDO EUV 193 image.</a:t>
            </a:r>
          </a:p>
          <a:p>
            <a:r>
              <a:rPr lang="en-US" dirty="0" smtClean="0"/>
              <a:t>You can see the motion of the material and opening of the coronal loops in the area adjacent to the flare and the active region. </a:t>
            </a: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Helvetica"/>
                <a:cs typeface="Helvetica"/>
              </a:rPr>
              <a:t>But the better view of a CME and its motion in the interplanetary space can be obtained from the </a:t>
            </a:r>
            <a:r>
              <a:rPr lang="en-US" sz="1200" dirty="0" err="1" smtClean="0">
                <a:latin typeface="Helvetica"/>
                <a:cs typeface="Helvetica"/>
              </a:rPr>
              <a:t>coronograph</a:t>
            </a:r>
            <a:r>
              <a:rPr lang="en-US" sz="1200" dirty="0" smtClean="0">
                <a:latin typeface="Helvetica"/>
                <a:cs typeface="Helvetica"/>
              </a:rPr>
              <a:t> images. </a:t>
            </a:r>
            <a:r>
              <a:rPr lang="en-US" sz="1200" dirty="0" err="1" smtClean="0">
                <a:latin typeface="Helvetica"/>
                <a:cs typeface="Helvetica"/>
              </a:rPr>
              <a:t>Coronographs</a:t>
            </a:r>
            <a:r>
              <a:rPr lang="en-US" sz="1200" dirty="0" smtClean="0">
                <a:latin typeface="Helvetica"/>
                <a:cs typeface="Helvetica"/>
              </a:rPr>
              <a:t> create</a:t>
            </a:r>
            <a:r>
              <a:rPr lang="en-US" sz="1200" baseline="0" dirty="0" smtClean="0">
                <a:latin typeface="Helvetica"/>
                <a:cs typeface="Helvetica"/>
              </a:rPr>
              <a:t> an artificial eclipse of the sun. </a:t>
            </a:r>
            <a:r>
              <a:rPr lang="en-US" sz="1200" dirty="0" smtClean="0">
                <a:latin typeface="Helvetica"/>
                <a:cs typeface="Helvetica"/>
              </a:rPr>
              <a:t>Eclipses allow corona to be better viewed, but </a:t>
            </a:r>
            <a:r>
              <a:rPr lang="en-US" dirty="0" smtClean="0">
                <a:latin typeface="Helvetica"/>
                <a:cs typeface="Helvetica"/>
              </a:rPr>
              <a:t>natural eclipses</a:t>
            </a:r>
            <a:r>
              <a:rPr lang="en-US" sz="1200" dirty="0" smtClean="0">
                <a:latin typeface="Helvetica"/>
                <a:cs typeface="Helvetica"/>
              </a:rPr>
              <a:t> do not happen often.</a:t>
            </a:r>
            <a:r>
              <a:rPr lang="en-US" sz="1200" baseline="0" dirty="0" smtClean="0">
                <a:latin typeface="Helvetica"/>
                <a:cs typeface="Helvetica"/>
              </a:rPr>
              <a:t> </a:t>
            </a:r>
            <a:r>
              <a:rPr lang="en-US" sz="1200" dirty="0" smtClean="0">
                <a:latin typeface="Helvetica"/>
                <a:cs typeface="Helvetica"/>
              </a:rPr>
              <a:t>Occulting disk blocks the bright sun so we can observe corona features. </a:t>
            </a:r>
          </a:p>
          <a:p>
            <a:r>
              <a:rPr lang="en-US" sz="1200" dirty="0" smtClean="0">
                <a:latin typeface="Helvetica"/>
                <a:cs typeface="Helvetica"/>
              </a:rPr>
              <a:t>This slide shows the same CME seen in 3 </a:t>
            </a:r>
            <a:r>
              <a:rPr lang="en-US" sz="1200" dirty="0" err="1" smtClean="0">
                <a:latin typeface="Helvetica"/>
                <a:cs typeface="Helvetica"/>
              </a:rPr>
              <a:t>coronographs</a:t>
            </a:r>
            <a:r>
              <a:rPr lang="en-US" sz="1200" dirty="0" smtClean="0">
                <a:latin typeface="Helvetica"/>
                <a:cs typeface="Helvetica"/>
              </a:rPr>
              <a:t> located on three different satellites. The schematic in the </a:t>
            </a:r>
            <a:r>
              <a:rPr lang="en-US" dirty="0" smtClean="0">
                <a:latin typeface="Helvetica"/>
                <a:cs typeface="Helvetica"/>
              </a:rPr>
              <a:t>upper center shows the location of STEREO B, SOHO and STEREO A satellites in the ecliptic plane at the time when the CME occurred.</a:t>
            </a:r>
          </a:p>
          <a:p>
            <a:r>
              <a:rPr lang="en-US" dirty="0" smtClean="0">
                <a:latin typeface="Helvetica"/>
                <a:cs typeface="Helvetica"/>
              </a:rPr>
              <a:t>The CME was moving sort of towards the Earth, so STB sees it moving to the right in its plane of sky, for STA it moves to the left and it’s a halo image for SOHO that is located on a sun-earth line. </a:t>
            </a:r>
            <a:r>
              <a:rPr lang="en-US" sz="1200" dirty="0" smtClean="0">
                <a:latin typeface="Helvetica"/>
                <a:cs typeface="Helvetica"/>
              </a:rPr>
              <a:t> </a:t>
            </a: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all </a:t>
            </a:r>
            <a:r>
              <a:rPr lang="en-US" dirty="0" err="1" smtClean="0"/>
              <a:t>CMEs</a:t>
            </a:r>
            <a:r>
              <a:rPr lang="en-US" dirty="0" smtClean="0"/>
              <a:t> originate from the active regions. Here is shown an example of a CME caused by so called filament eruption. Filaments are formed in magnetic loops that hold relatively cool, dense gas suspended above the surface of the Sun. Magnetic instabilities cause filaments to</a:t>
            </a:r>
            <a:r>
              <a:rPr lang="en-US" baseline="0" dirty="0" smtClean="0"/>
              <a:t> raise and parts of it disconnect from the solar surface resulting into </a:t>
            </a:r>
            <a:r>
              <a:rPr lang="en-US" baseline="0" dirty="0" err="1" smtClean="0"/>
              <a:t>CMEs</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CME</a:t>
            </a:r>
            <a:r>
              <a:rPr lang="en-US" baseline="0" dirty="0" smtClean="0"/>
              <a:t> properties:</a:t>
            </a:r>
          </a:p>
          <a:p>
            <a:pPr marL="342900" indent="-342900">
              <a:spcBef>
                <a:spcPct val="20000"/>
              </a:spcBef>
              <a:buFont typeface="Arial" pitchFamily="-106" charset="0"/>
              <a:buChar char="•"/>
            </a:pPr>
            <a:r>
              <a:rPr lang="en-US" dirty="0" smtClean="0">
                <a:latin typeface="Helvetica" pitchFamily="-106" charset="0"/>
              </a:rPr>
              <a:t>Mass: ~10</a:t>
            </a:r>
            <a:r>
              <a:rPr lang="en-US" baseline="30000" dirty="0" smtClean="0">
                <a:latin typeface="Helvetica" pitchFamily="-106" charset="0"/>
              </a:rPr>
              <a:t>14</a:t>
            </a:r>
            <a:r>
              <a:rPr lang="en-US" dirty="0" smtClean="0">
                <a:latin typeface="Helvetica" pitchFamily="-106" charset="0"/>
              </a:rPr>
              <a:t>kg</a:t>
            </a:r>
          </a:p>
          <a:p>
            <a:pPr marL="342900" indent="-342900">
              <a:spcBef>
                <a:spcPct val="20000"/>
              </a:spcBef>
              <a:buFontTx/>
              <a:buChar char="•"/>
            </a:pPr>
            <a:r>
              <a:rPr lang="en-US" dirty="0" smtClean="0">
                <a:latin typeface="Helvetica" pitchFamily="-106" charset="0"/>
              </a:rPr>
              <a:t>Speed: few hundred - 3000km/s</a:t>
            </a:r>
          </a:p>
          <a:p>
            <a:pPr marL="342900" indent="-342900">
              <a:spcBef>
                <a:spcPct val="20000"/>
              </a:spcBef>
              <a:buFontTx/>
              <a:buNone/>
            </a:pPr>
            <a:endParaRPr lang="en-US" sz="1600" dirty="0" smtClean="0">
              <a:latin typeface="Helvetica" pitchFamily="-106" charset="0"/>
            </a:endParaRPr>
          </a:p>
          <a:p>
            <a:pPr marL="342900" indent="-342900">
              <a:spcBef>
                <a:spcPct val="20000"/>
              </a:spcBef>
              <a:buFontTx/>
              <a:buNone/>
            </a:pPr>
            <a:r>
              <a:rPr lang="en-US" sz="1600" dirty="0" smtClean="0">
                <a:latin typeface="Helvetica" pitchFamily="-106" charset="0"/>
              </a:rPr>
              <a:t>In</a:t>
            </a:r>
            <a:r>
              <a:rPr lang="en-US" sz="1600" baseline="0" dirty="0" smtClean="0">
                <a:latin typeface="Helvetica" pitchFamily="-106" charset="0"/>
              </a:rPr>
              <a:t> other words:</a:t>
            </a:r>
          </a:p>
          <a:p>
            <a:pPr marL="342900" indent="-342900">
              <a:spcBef>
                <a:spcPct val="20000"/>
              </a:spcBef>
              <a:buFontTx/>
              <a:buChar char="•"/>
            </a:pPr>
            <a:r>
              <a:rPr lang="en-US" sz="1600" dirty="0" smtClean="0">
                <a:latin typeface="Helvetica" pitchFamily="-106" charset="0"/>
              </a:rPr>
              <a:t>Mass: ~1 million Nimitz-class aircraft carriers</a:t>
            </a:r>
          </a:p>
          <a:p>
            <a:pPr marL="342900" indent="-342900">
              <a:spcBef>
                <a:spcPct val="20000"/>
              </a:spcBef>
              <a:buFontTx/>
              <a:buChar char="•"/>
            </a:pPr>
            <a:r>
              <a:rPr lang="en-US" sz="1600" dirty="0" smtClean="0">
                <a:latin typeface="Helvetica" pitchFamily="-106" charset="0"/>
              </a:rPr>
              <a:t>Speed: 1.5 -10 million km/hour</a:t>
            </a:r>
          </a:p>
          <a:p>
            <a:pPr marL="342900" indent="-342900">
              <a:spcBef>
                <a:spcPct val="20000"/>
              </a:spcBef>
              <a:buFontTx/>
              <a:buChar char="•"/>
            </a:pPr>
            <a:endParaRPr lang="en-US" sz="1600" dirty="0" smtClean="0">
              <a:latin typeface="Helvetica" pitchFamily="-106" charset="0"/>
            </a:endParaRPr>
          </a:p>
          <a:p>
            <a:pPr marL="342900" indent="-342900">
              <a:spcBef>
                <a:spcPct val="20000"/>
              </a:spcBef>
              <a:buFontTx/>
              <a:buNone/>
            </a:pPr>
            <a:r>
              <a:rPr lang="en-US" sz="1600" dirty="0" smtClean="0">
                <a:latin typeface="Helvetica" pitchFamily="-106" charset="0"/>
              </a:rPr>
              <a:t>If it hits</a:t>
            </a:r>
            <a:r>
              <a:rPr lang="en-US" sz="1600" baseline="0" dirty="0" smtClean="0">
                <a:latin typeface="Helvetica" pitchFamily="-106" charset="0"/>
              </a:rPr>
              <a:t> the Earth, it can have a significant impact.</a:t>
            </a:r>
            <a:endParaRPr lang="en-US" sz="2000" dirty="0" smtClean="0">
              <a:latin typeface="Helvetica" pitchFamily="-106" charset="0"/>
            </a:endParaRPr>
          </a:p>
          <a:p>
            <a:pPr marL="342900" indent="-342900">
              <a:spcBef>
                <a:spcPct val="20000"/>
              </a:spcBef>
              <a:buFontTx/>
              <a:buNone/>
            </a:pPr>
            <a:endParaRPr lang="en-US" sz="1600" baseline="0" dirty="0" smtClean="0">
              <a:latin typeface="Helvetica" pitchFamily="-106" charset="0"/>
            </a:endParaRPr>
          </a:p>
          <a:p>
            <a:pPr marL="342900" indent="-342900">
              <a:spcBef>
                <a:spcPct val="20000"/>
              </a:spcBef>
              <a:buFontTx/>
              <a:buNone/>
            </a:pPr>
            <a:endParaRPr lang="en-US" sz="1600" dirty="0" smtClean="0">
              <a:latin typeface="Helvetica" pitchFamily="-106" charset="0"/>
            </a:endParaRP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Recently we, here at SWRC, introduced, as we call it,  CME</a:t>
            </a:r>
            <a:r>
              <a:rPr lang="en-US" baseline="0" dirty="0" smtClean="0"/>
              <a:t> SCORE scale, </a:t>
            </a:r>
            <a:r>
              <a:rPr lang="en-US" sz="1200" kern="1200" baseline="0" dirty="0" smtClean="0">
                <a:solidFill>
                  <a:schemeClr val="tx1"/>
                </a:solidFill>
                <a:latin typeface="Times New Roman" charset="0"/>
                <a:ea typeface="ＭＳ Ｐゴシック" pitchFamily="-65" charset="-128"/>
                <a:cs typeface="ＭＳ Ｐゴシック" pitchFamily="-65" charset="-128"/>
              </a:rPr>
              <a:t>a</a:t>
            </a:r>
            <a:r>
              <a:rPr lang="en-US" sz="1200" kern="1200" dirty="0" smtClean="0">
                <a:solidFill>
                  <a:schemeClr val="tx1"/>
                </a:solidFill>
                <a:latin typeface="Times New Roman" charset="0"/>
                <a:ea typeface="ＭＳ Ｐゴシック" pitchFamily="-65" charset="-128"/>
                <a:cs typeface="ＭＳ Ｐゴシック" pitchFamily="-65" charset="-128"/>
              </a:rPr>
              <a:t> simple new category system for </a:t>
            </a:r>
            <a:r>
              <a:rPr lang="en-US" sz="1200" kern="1200" dirty="0" err="1" smtClean="0">
                <a:solidFill>
                  <a:schemeClr val="tx1"/>
                </a:solidFill>
                <a:latin typeface="Times New Roman" charset="0"/>
                <a:ea typeface="ＭＳ Ｐゴシック" pitchFamily="-65" charset="-128"/>
                <a:cs typeface="ＭＳ Ｐゴシック" pitchFamily="-65" charset="-128"/>
              </a:rPr>
              <a:t>CMEs</a:t>
            </a:r>
            <a:r>
              <a:rPr lang="en-US" sz="1200" kern="1200" dirty="0" smtClean="0">
                <a:solidFill>
                  <a:schemeClr val="tx1"/>
                </a:solidFill>
                <a:latin typeface="Times New Roman" charset="0"/>
                <a:ea typeface="ＭＳ Ｐゴシック" pitchFamily="-65" charset="-128"/>
                <a:cs typeface="ＭＳ Ｐゴシック" pitchFamily="-65" charset="-128"/>
              </a:rPr>
              <a:t> based on frequency of detection and speed.</a:t>
            </a:r>
          </a:p>
          <a:p>
            <a:r>
              <a:rPr lang="en-US" sz="1200" kern="1200" dirty="0" smtClean="0">
                <a:solidFill>
                  <a:schemeClr val="tx1"/>
                </a:solidFill>
                <a:latin typeface="Times New Roman" charset="0"/>
                <a:ea typeface="ＭＳ Ｐゴシック" pitchFamily="-65" charset="-128"/>
                <a:cs typeface="ＭＳ Ｐゴシック" pitchFamily="-65" charset="-128"/>
              </a:rPr>
              <a:t>It</a:t>
            </a:r>
            <a:r>
              <a:rPr lang="en-US" sz="1200" kern="1200" baseline="0" dirty="0" smtClean="0">
                <a:solidFill>
                  <a:schemeClr val="tx1"/>
                </a:solidFill>
                <a:latin typeface="Times New Roman" charset="0"/>
                <a:ea typeface="ＭＳ Ｐゴシック" pitchFamily="-65" charset="-128"/>
                <a:cs typeface="ＭＳ Ｐゴシック" pitchFamily="-65" charset="-128"/>
              </a:rPr>
              <a:t> </a:t>
            </a:r>
            <a:r>
              <a:rPr lang="en-US" sz="1200" kern="1200" dirty="0" smtClean="0">
                <a:solidFill>
                  <a:schemeClr val="tx1"/>
                </a:solidFill>
                <a:latin typeface="Times New Roman" charset="0"/>
                <a:ea typeface="ＭＳ Ｐゴシック" pitchFamily="-65" charset="-128"/>
                <a:cs typeface="ＭＳ Ｐゴシック" pitchFamily="-65" charset="-128"/>
              </a:rPr>
              <a:t>Complements Flare Classes</a:t>
            </a:r>
            <a:r>
              <a:rPr lang="en-US" sz="1200" kern="1200" baseline="0" dirty="0" smtClean="0">
                <a:solidFill>
                  <a:schemeClr val="tx1"/>
                </a:solidFill>
                <a:latin typeface="Times New Roman" charset="0"/>
                <a:ea typeface="ＭＳ Ｐゴシック" pitchFamily="-65" charset="-128"/>
                <a:cs typeface="ＭＳ Ｐゴシック" pitchFamily="-65" charset="-128"/>
              </a:rPr>
              <a:t> and is a</a:t>
            </a:r>
            <a:r>
              <a:rPr lang="en-US" sz="1200" kern="1200" dirty="0" smtClean="0">
                <a:solidFill>
                  <a:schemeClr val="tx1"/>
                </a:solidFill>
                <a:latin typeface="Times New Roman" charset="0"/>
                <a:ea typeface="ＭＳ Ｐゴシック" pitchFamily="-65" charset="-128"/>
                <a:cs typeface="ＭＳ Ｐゴシック" pitchFamily="-65" charset="-128"/>
              </a:rPr>
              <a:t>pplicable in space weather operations and research.</a:t>
            </a:r>
          </a:p>
          <a:p>
            <a:r>
              <a:rPr lang="en-US" sz="1200" kern="1200" dirty="0" smtClean="0">
                <a:solidFill>
                  <a:schemeClr val="tx1"/>
                </a:solidFill>
                <a:latin typeface="Times New Roman" charset="0"/>
                <a:ea typeface="ＭＳ Ｐゴシック" pitchFamily="-65" charset="-128"/>
                <a:cs typeface="ＭＳ Ｐゴシック" pitchFamily="-65" charset="-128"/>
              </a:rPr>
              <a:t>The graph here shows the frequency of the CME detection (number of events per year) as a function of the CME</a:t>
            </a:r>
            <a:r>
              <a:rPr lang="en-US" sz="1200" kern="1200" baseline="0" dirty="0" smtClean="0">
                <a:solidFill>
                  <a:schemeClr val="tx1"/>
                </a:solidFill>
                <a:latin typeface="Times New Roman" charset="0"/>
                <a:ea typeface="ＭＳ Ｐゴシック" pitchFamily="-65" charset="-128"/>
                <a:cs typeface="ＭＳ Ｐゴシック" pitchFamily="-65" charset="-128"/>
              </a:rPr>
              <a:t> speed. Bin size is 100 km/</a:t>
            </a:r>
            <a:r>
              <a:rPr lang="en-US" sz="1200" kern="1200" baseline="0" dirty="0" err="1" smtClean="0">
                <a:solidFill>
                  <a:schemeClr val="tx1"/>
                </a:solidFill>
                <a:latin typeface="Times New Roman" charset="0"/>
                <a:ea typeface="ＭＳ Ｐゴシック" pitchFamily="-65" charset="-128"/>
                <a:cs typeface="ＭＳ Ｐゴシック" pitchFamily="-65" charset="-128"/>
              </a:rPr>
              <a:t>s</a:t>
            </a:r>
            <a:r>
              <a:rPr lang="en-US" sz="1200" kern="1200" baseline="0" dirty="0" smtClean="0">
                <a:solidFill>
                  <a:schemeClr val="tx1"/>
                </a:solidFill>
                <a:latin typeface="Times New Roman" charset="0"/>
                <a:ea typeface="ＭＳ Ｐゴシック" pitchFamily="-65" charset="-128"/>
                <a:cs typeface="ＭＳ Ｐゴシック" pitchFamily="-65" charset="-128"/>
              </a:rPr>
              <a:t>.</a:t>
            </a:r>
          </a:p>
          <a:p>
            <a:r>
              <a:rPr lang="en-US" sz="1200" kern="1200" baseline="0" dirty="0" smtClean="0">
                <a:solidFill>
                  <a:schemeClr val="tx1"/>
                </a:solidFill>
                <a:latin typeface="Times New Roman" charset="0"/>
                <a:ea typeface="ＭＳ Ｐゴシック" pitchFamily="-65" charset="-128"/>
                <a:cs typeface="ＭＳ Ｐゴシック" pitchFamily="-65" charset="-128"/>
              </a:rPr>
              <a:t>So we have S-</a:t>
            </a:r>
            <a:r>
              <a:rPr lang="en-US" sz="1200" kern="1200" baseline="0" dirty="0" err="1" smtClean="0">
                <a:solidFill>
                  <a:schemeClr val="tx1"/>
                </a:solidFill>
                <a:latin typeface="Times New Roman" charset="0"/>
                <a:ea typeface="ＭＳ Ｐゴシック" pitchFamily="-65" charset="-128"/>
                <a:cs typeface="ＭＳ Ｐゴシック" pitchFamily="-65" charset="-128"/>
              </a:rPr>
              <a:t>typs</a:t>
            </a:r>
            <a:r>
              <a:rPr lang="en-US" sz="1200" kern="1200" baseline="0" dirty="0" smtClean="0">
                <a:solidFill>
                  <a:schemeClr val="tx1"/>
                </a:solidFill>
                <a:latin typeface="Times New Roman" charset="0"/>
                <a:ea typeface="ＭＳ Ｐゴシック" pitchFamily="-65" charset="-128"/>
                <a:cs typeface="ＭＳ Ｐゴシック" pitchFamily="-65" charset="-128"/>
              </a:rPr>
              <a:t> </a:t>
            </a:r>
            <a:r>
              <a:rPr lang="en-US" sz="1200" kern="1200" baseline="0" dirty="0" err="1" smtClean="0">
                <a:solidFill>
                  <a:schemeClr val="tx1"/>
                </a:solidFill>
                <a:latin typeface="Times New Roman" charset="0"/>
                <a:ea typeface="ＭＳ Ｐゴシック" pitchFamily="-65" charset="-128"/>
                <a:cs typeface="ＭＳ Ｐゴシック" pitchFamily="-65" charset="-128"/>
              </a:rPr>
              <a:t>CMEs</a:t>
            </a:r>
            <a:r>
              <a:rPr lang="en-US" sz="1200" kern="1200" baseline="0" dirty="0" smtClean="0">
                <a:solidFill>
                  <a:schemeClr val="tx1"/>
                </a:solidFill>
                <a:latin typeface="Times New Roman" charset="0"/>
                <a:ea typeface="ＭＳ Ｐゴシック" pitchFamily="-65" charset="-128"/>
                <a:cs typeface="ＭＳ Ｐゴシック" pitchFamily="-65" charset="-128"/>
              </a:rPr>
              <a:t> with the speed less then 500/km/s, C-type (common) for the range 500-999, O-type (occasional) for 1000-1999, R-type (rare) for 2000-2999 and ER-type (extremely rare) </a:t>
            </a:r>
            <a:r>
              <a:rPr lang="en-US" sz="1200" kern="1200" baseline="0" dirty="0" err="1" smtClean="0">
                <a:solidFill>
                  <a:schemeClr val="tx1"/>
                </a:solidFill>
                <a:latin typeface="Times New Roman" charset="0"/>
                <a:ea typeface="ＭＳ Ｐゴシック" pitchFamily="-65" charset="-128"/>
                <a:cs typeface="ＭＳ Ｐゴシック" pitchFamily="-65" charset="-128"/>
              </a:rPr>
              <a:t>CMEs</a:t>
            </a:r>
            <a:r>
              <a:rPr lang="en-US" sz="1200" kern="1200" baseline="0" dirty="0" smtClean="0">
                <a:solidFill>
                  <a:schemeClr val="tx1"/>
                </a:solidFill>
                <a:latin typeface="Times New Roman" charset="0"/>
                <a:ea typeface="ＭＳ Ｐゴシック" pitchFamily="-65" charset="-128"/>
                <a:cs typeface="ＭＳ Ｐゴシック" pitchFamily="-65" charset="-128"/>
              </a:rPr>
              <a:t> for CME </a:t>
            </a:r>
            <a:r>
              <a:rPr lang="en-US" sz="1200" kern="1200" baseline="0" dirty="0" err="1" smtClean="0">
                <a:solidFill>
                  <a:schemeClr val="tx1"/>
                </a:solidFill>
                <a:latin typeface="Times New Roman" charset="0"/>
                <a:ea typeface="ＭＳ Ｐゴシック" pitchFamily="-65" charset="-128"/>
                <a:cs typeface="ＭＳ Ｐゴシック" pitchFamily="-65" charset="-128"/>
              </a:rPr>
              <a:t>s</a:t>
            </a:r>
            <a:r>
              <a:rPr lang="en-US" sz="1200" kern="1200" baseline="0" dirty="0" smtClean="0">
                <a:solidFill>
                  <a:schemeClr val="tx1"/>
                </a:solidFill>
                <a:latin typeface="Times New Roman" charset="0"/>
                <a:ea typeface="ＭＳ Ｐゴシック" pitchFamily="-65" charset="-128"/>
                <a:cs typeface="ＭＳ Ｐゴシック" pitchFamily="-65" charset="-128"/>
              </a:rPr>
              <a:t> with the speed more then 3000 km/</a:t>
            </a:r>
            <a:r>
              <a:rPr lang="en-US" sz="1200" kern="1200" baseline="0" dirty="0" err="1" smtClean="0">
                <a:solidFill>
                  <a:schemeClr val="tx1"/>
                </a:solidFill>
                <a:latin typeface="Times New Roman" charset="0"/>
                <a:ea typeface="ＭＳ Ｐゴシック" pitchFamily="-65" charset="-128"/>
                <a:cs typeface="ＭＳ Ｐゴシック" pitchFamily="-65" charset="-128"/>
              </a:rPr>
              <a:t>s</a:t>
            </a:r>
            <a:r>
              <a:rPr lang="en-US" sz="1200" kern="1200" baseline="0" dirty="0" smtClean="0">
                <a:solidFill>
                  <a:schemeClr val="tx1"/>
                </a:solidFill>
                <a:latin typeface="Times New Roman" charset="0"/>
                <a:ea typeface="ＭＳ Ｐゴシック" pitchFamily="-65" charset="-128"/>
                <a:cs typeface="ＭＳ Ｐゴシック" pitchFamily="-65" charset="-128"/>
              </a:rPr>
              <a:t>.   </a:t>
            </a:r>
            <a:r>
              <a:rPr lang="en-US" sz="1200" kern="1200" dirty="0" smtClean="0">
                <a:solidFill>
                  <a:schemeClr val="tx1"/>
                </a:solidFill>
                <a:latin typeface="Times New Roman" charset="0"/>
                <a:ea typeface="ＭＳ Ｐゴシック" pitchFamily="-65" charset="-128"/>
                <a:cs typeface="ＭＳ Ｐゴシック" pitchFamily="-65" charset="-128"/>
              </a:rPr>
              <a:t> </a:t>
            </a: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Helvetica"/>
                <a:cs typeface="Helvetica"/>
              </a:rPr>
              <a:t>Contribute to SEP (particle radiation):  20-30 minutes from the occurrence of the CME/flare</a:t>
            </a:r>
          </a:p>
          <a:p>
            <a:r>
              <a:rPr lang="en-US" dirty="0" smtClean="0">
                <a:latin typeface="Helvetica"/>
                <a:cs typeface="Helvetica"/>
              </a:rPr>
              <a:t>Result in a geomagnetic storm: takes 1-2 days arriving at Earth</a:t>
            </a:r>
          </a:p>
          <a:p>
            <a:r>
              <a:rPr lang="en-US" dirty="0" smtClean="0">
                <a:latin typeface="Helvetica"/>
                <a:cs typeface="Helvetica"/>
              </a:rPr>
              <a:t>Result in electron radiation enhancement in the near-Earth space: takes 1-3 days.</a:t>
            </a:r>
          </a:p>
          <a:p>
            <a:endParaRPr lang="en-US" dirty="0" smtClean="0">
              <a:latin typeface="Helvetica"/>
              <a:cs typeface="Helvetica"/>
            </a:endParaRPr>
          </a:p>
          <a:p>
            <a:r>
              <a:rPr lang="en-US" dirty="0" smtClean="0">
                <a:latin typeface="Helvetica"/>
                <a:cs typeface="Helvetica"/>
              </a:rPr>
              <a:t>Contribute to SEP (particle radiation):  20-30 minutes from the occurrence of the CME/flare</a:t>
            </a:r>
          </a:p>
          <a:p>
            <a:r>
              <a:rPr lang="en-US" dirty="0" smtClean="0">
                <a:latin typeface="Helvetica"/>
                <a:cs typeface="Helvetica"/>
              </a:rPr>
              <a:t>Result in a geomagnetic storm: takes 1-2 days arriving at Earth</a:t>
            </a:r>
          </a:p>
          <a:p>
            <a:r>
              <a:rPr lang="en-US" dirty="0" smtClean="0">
                <a:latin typeface="Helvetica"/>
                <a:cs typeface="Helvetica"/>
              </a:rPr>
              <a:t>Result in electron radiation enhancement in the near-Earth space: takes 1-3 days</a:t>
            </a:r>
          </a:p>
          <a:p>
            <a:endParaRPr lang="en-US" dirty="0" smtClean="0">
              <a:latin typeface="Helvetica"/>
              <a:cs typeface="Helvetica"/>
            </a:endParaRPr>
          </a:p>
          <a:p>
            <a:endParaRPr lang="en-US" dirty="0" smtClean="0">
              <a:latin typeface="Helvetica"/>
              <a:cs typeface="Helvetica"/>
            </a:endParaRP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the CME arrived to the ACE</a:t>
            </a:r>
            <a:r>
              <a:rPr lang="en-US" baseline="0" dirty="0" smtClean="0"/>
              <a:t> satellite, close to the Earth, it caused a shock seen here in the magnetic field and the solar wind speed measurements by ACE. This impact caused a strong disturbance in the Earth’s magnetosphere or as they call it geomagnetic storm.</a:t>
            </a:r>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strength of the geomagnetic storm</a:t>
            </a:r>
            <a:r>
              <a:rPr lang="en-US" baseline="0" dirty="0" smtClean="0"/>
              <a:t> is measured by so called </a:t>
            </a:r>
            <a:r>
              <a:rPr lang="en-US" baseline="0" dirty="0" err="1" smtClean="0"/>
              <a:t>Kp</a:t>
            </a:r>
            <a:r>
              <a:rPr lang="en-US" baseline="0" dirty="0" smtClean="0"/>
              <a:t> index, which characterizes degree of the disturbance of the Earth’ magnetic field  ground base measurements.  </a:t>
            </a:r>
            <a:r>
              <a:rPr lang="en-US" baseline="0" dirty="0" err="1" smtClean="0"/>
              <a:t>Kp</a:t>
            </a:r>
            <a:r>
              <a:rPr lang="en-US" baseline="0" dirty="0" smtClean="0"/>
              <a:t> goes from 0 to 9.  This storm with </a:t>
            </a:r>
            <a:r>
              <a:rPr lang="en-US" baseline="0" dirty="0" err="1" smtClean="0"/>
              <a:t>Kp</a:t>
            </a:r>
            <a:r>
              <a:rPr lang="en-US" baseline="0" dirty="0" smtClean="0"/>
              <a:t>=6 is considered to be a moderate one.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a:ln/>
        </p:spPr>
      </p:sp>
      <p:sp>
        <p:nvSpPr>
          <p:cNvPr id="36867" name="Notes Placeholder 2"/>
          <p:cNvSpPr>
            <a:spLocks noGrp="1"/>
          </p:cNvSpPr>
          <p:nvPr>
            <p:ph type="body" idx="1"/>
          </p:nvPr>
        </p:nvSpPr>
        <p:spPr>
          <a:noFill/>
          <a:ln/>
        </p:spPr>
        <p:txBody>
          <a:bodyPr/>
          <a:lstStyle/>
          <a:p>
            <a:pPr marL="342900" indent="-342900">
              <a:spcBef>
                <a:spcPct val="20000"/>
              </a:spcBef>
            </a:pPr>
            <a:r>
              <a:rPr lang="en-US" dirty="0" smtClean="0">
                <a:latin typeface="Helvetica" charset="0"/>
              </a:rPr>
              <a:t>What is the</a:t>
            </a:r>
            <a:r>
              <a:rPr lang="en-US" baseline="0" dirty="0" smtClean="0">
                <a:latin typeface="Helvetica" charset="0"/>
              </a:rPr>
              <a:t> mechanism behind the flares and </a:t>
            </a:r>
            <a:r>
              <a:rPr lang="en-US" baseline="0" dirty="0" err="1" smtClean="0">
                <a:latin typeface="Helvetica" charset="0"/>
              </a:rPr>
              <a:t>CMEs</a:t>
            </a:r>
            <a:r>
              <a:rPr lang="en-US" dirty="0" smtClean="0">
                <a:latin typeface="Helvetica" charset="0"/>
              </a:rPr>
              <a:t>. It is believed that</a:t>
            </a:r>
            <a:r>
              <a:rPr lang="en-US" baseline="0" dirty="0" smtClean="0">
                <a:latin typeface="Helvetica" charset="0"/>
              </a:rPr>
              <a:t> the </a:t>
            </a:r>
            <a:r>
              <a:rPr lang="en-US" dirty="0" smtClean="0">
                <a:latin typeface="Helvetica" charset="0"/>
              </a:rPr>
              <a:t>magnetic field</a:t>
            </a:r>
            <a:r>
              <a:rPr lang="en-US" baseline="0" dirty="0" smtClean="0">
                <a:latin typeface="Helvetica" charset="0"/>
              </a:rPr>
              <a:t> can change its configuration in a constantly varying solar atmosphere and during this reconfiguration it releases energy accelerating </a:t>
            </a:r>
          </a:p>
          <a:p>
            <a:pPr marL="342900" indent="-342900">
              <a:spcBef>
                <a:spcPct val="20000"/>
              </a:spcBef>
            </a:pPr>
            <a:r>
              <a:rPr lang="en-US" baseline="0" dirty="0" smtClean="0">
                <a:latin typeface="Helvetica" charset="0"/>
              </a:rPr>
              <a:t>solar plasma causing flares and </a:t>
            </a:r>
            <a:r>
              <a:rPr lang="en-US" baseline="0" dirty="0" err="1" smtClean="0">
                <a:latin typeface="Helvetica" charset="0"/>
              </a:rPr>
              <a:t>CMEs</a:t>
            </a:r>
            <a:r>
              <a:rPr lang="en-US" baseline="0" dirty="0" smtClean="0">
                <a:latin typeface="Helvetica" charset="0"/>
              </a:rPr>
              <a:t>.</a:t>
            </a:r>
            <a:r>
              <a:rPr lang="en-US" baseline="0" dirty="0" smtClean="0">
                <a:latin typeface="Times New Roman" charset="0"/>
                <a:ea typeface="ＭＳ Ｐゴシック" charset="-128"/>
                <a:cs typeface="ＭＳ Ｐゴシック" charset="-128"/>
              </a:rPr>
              <a:t>  The scientists are still debating on the details of the mechanisms, but the fact that the magnetic field is involved somehow is accepted by everybody. </a:t>
            </a:r>
            <a:endParaRPr lang="en-US" dirty="0" smtClean="0">
              <a:latin typeface="Helvetica" charset="0"/>
            </a:endParaRPr>
          </a:p>
        </p:txBody>
      </p:sp>
      <p:sp>
        <p:nvSpPr>
          <p:cNvPr id="36868" name="Slide Number Placeholder 3"/>
          <p:cNvSpPr>
            <a:spLocks noGrp="1"/>
          </p:cNvSpPr>
          <p:nvPr>
            <p:ph type="sldNum" sz="quarter" idx="5"/>
          </p:nvPr>
        </p:nvSpPr>
        <p:spPr>
          <a:noFill/>
        </p:spPr>
        <p:txBody>
          <a:bodyPr/>
          <a:lstStyle/>
          <a:p>
            <a:fld id="{02366203-221F-354D-9F56-51F9DFA6FACE}" type="slidenum">
              <a:rPr lang="en-US" smtClean="0">
                <a:latin typeface="Times New Roman" charset="0"/>
                <a:ea typeface="ＭＳ Ｐゴシック" charset="-128"/>
                <a:cs typeface="ＭＳ Ｐゴシック" charset="-128"/>
              </a:rPr>
              <a:pPr/>
              <a:t>18</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movie shows ENLIL modeling of the same July 12, 2012 CME. In all three panels normalized solar wind density is plotted.</a:t>
            </a:r>
          </a:p>
          <a:p>
            <a:endParaRPr lang="en-US" baseline="0" dirty="0" smtClean="0"/>
          </a:p>
          <a:p>
            <a:r>
              <a:rPr lang="en-US" baseline="0" dirty="0" smtClean="0"/>
              <a:t>In the left panel is shown view from the Solar north pole down to the ecliptic plane, where all the planets are moving around the sun. Yellow circle is the Earth, orange (closest to the Sun) – Mercury, green – Venus,</a:t>
            </a:r>
          </a:p>
          <a:p>
            <a:r>
              <a:rPr lang="en-US" baseline="0" dirty="0" smtClean="0"/>
              <a:t>red – Mars, red and blue squares – STEREO A and B satellites respectively.</a:t>
            </a:r>
          </a:p>
          <a:p>
            <a:endParaRPr lang="en-US" baseline="0" dirty="0" smtClean="0"/>
          </a:p>
          <a:p>
            <a:r>
              <a:rPr lang="en-US" baseline="0" dirty="0" smtClean="0"/>
              <a:t>The second panel is a </a:t>
            </a:r>
            <a:r>
              <a:rPr lang="en-US" baseline="0" dirty="0" err="1" smtClean="0"/>
              <a:t>meridianal</a:t>
            </a:r>
            <a:r>
              <a:rPr lang="en-US" baseline="0" dirty="0" smtClean="0"/>
              <a:t> cut passing through the Earth trajectory. Te latitude goes from &gt; -60 to &lt; +60 degrees.</a:t>
            </a:r>
          </a:p>
          <a:p>
            <a:endParaRPr lang="en-US" baseline="0" dirty="0" smtClean="0"/>
          </a:p>
          <a:p>
            <a:r>
              <a:rPr lang="en-US" baseline="0" dirty="0" smtClean="0"/>
              <a:t>The third panel shows Latitude –Longitude map of a sphere at 1 AU, cut for latitudes &lt; -60  and &gt; +60 degrees.</a:t>
            </a:r>
          </a:p>
          <a:p>
            <a:endParaRPr lang="en-US" baseline="0" dirty="0" smtClean="0"/>
          </a:p>
          <a:p>
            <a:r>
              <a:rPr lang="en-US" baseline="0" dirty="0" smtClean="0"/>
              <a:t>You can see that the CME causes enormous disturbance throughout the whole </a:t>
            </a:r>
            <a:r>
              <a:rPr lang="en-US" baseline="0" dirty="0" err="1" smtClean="0"/>
              <a:t>heliosphere</a:t>
            </a:r>
            <a:r>
              <a:rPr lang="en-US" baseline="0" dirty="0" smtClean="0"/>
              <a:t>. </a:t>
            </a:r>
            <a:r>
              <a:rPr lang="en-US" baseline="0" dirty="0" err="1" smtClean="0"/>
              <a:t>CMEs</a:t>
            </a:r>
            <a:r>
              <a:rPr lang="en-US" baseline="0" dirty="0" smtClean="0"/>
              <a:t> are called sometimes Space Hurricanes. For the terrestrial (regular) weather we need to know the possible path of a hurricane and it’s strength. The similar way, for the Space Weather we need to know the CME propagation path and its’ strength (speed, mass content) to estimate it’s </a:t>
            </a:r>
            <a:r>
              <a:rPr lang="en-US" baseline="0" smtClean="0"/>
              <a:t>possible impact.  </a:t>
            </a:r>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8213" y="4414838"/>
            <a:ext cx="5133975" cy="4424362"/>
          </a:xfrm>
        </p:spPr>
        <p:txBody>
          <a:bodyPr>
            <a:normAutofit/>
          </a:bodyPr>
          <a:lstStyle/>
          <a:p>
            <a:r>
              <a:rPr lang="en-US" dirty="0" smtClean="0"/>
              <a:t>Solar flare is a sudden brightening observed over the Sun's surface or the solar limb, which is interpreted as a large energy release. Flares are mainly followed by a mass ejections from the solar atmosphere called coronal mass ejections. The flare ejects clouds of electrons, ions, and atoms through the corona of the sun into space. </a:t>
            </a:r>
          </a:p>
          <a:p>
            <a:r>
              <a:rPr lang="en-US" dirty="0" smtClean="0"/>
              <a:t>In this slide is shown the solar flare of 2012  July 12. </a:t>
            </a:r>
          </a:p>
          <a:p>
            <a:r>
              <a:rPr lang="en-US" dirty="0" smtClean="0"/>
              <a:t>The three color images show SDO satellite (</a:t>
            </a:r>
            <a:r>
              <a:rPr lang="en-US" dirty="0" smtClean="0">
                <a:hlinkClick r:id="rId3"/>
              </a:rPr>
              <a:t>http://iswa3.ccmc.gsfc.nasa.gov/wiki/index.php/Glossary</a:t>
            </a:r>
            <a:r>
              <a:rPr lang="en-US" dirty="0" smtClean="0"/>
              <a:t>) images of the same flare in three different wave length intervals: 1) the left is SDO EVE X-ray image (</a:t>
            </a:r>
            <a:r>
              <a:rPr lang="en-US" b="1" i="1" dirty="0" smtClean="0">
                <a:hlinkClick r:id="rId4"/>
              </a:rPr>
              <a:t>http://iswa3.ccmc.gsfc.nasa.gov/wiki/index.php/Full_iSWA_Cygnet_List</a:t>
            </a:r>
            <a:endParaRPr lang="en-US" b="1" i="1" dirty="0" smtClean="0"/>
          </a:p>
          <a:p>
            <a:r>
              <a:rPr lang="en-US" dirty="0" smtClean="0"/>
              <a:t> </a:t>
            </a:r>
          </a:p>
          <a:p>
            <a:r>
              <a:rPr lang="en-US" dirty="0" smtClean="0"/>
              <a:t>The central panel shows SDO AIA extreme ultraviolet image for 13.1 nm </a:t>
            </a:r>
            <a:r>
              <a:rPr lang="en-US" dirty="0" smtClean="0">
                <a:hlinkClick r:id="rId5"/>
              </a:rPr>
              <a:t>http://iswa3.ccmc.gsfc.nasa.gov/wiki/index.php/SDO_AIA_193</a:t>
            </a:r>
            <a:r>
              <a:rPr lang="en-US" dirty="0" smtClean="0"/>
              <a:t> and the right panel  - for a  shorter wave length of 19.3 nm  </a:t>
            </a:r>
          </a:p>
          <a:p>
            <a:r>
              <a:rPr lang="en-US" dirty="0" smtClean="0">
                <a:hlinkClick r:id="rId6"/>
              </a:rPr>
              <a:t>http://iswa3.ccmc.gsfc.nasa.gov/wiki/index.php/SDO_AIA_131</a:t>
            </a:r>
            <a:endParaRPr lang="en-US" dirty="0" smtClean="0"/>
          </a:p>
          <a:p>
            <a:r>
              <a:rPr lang="en-US" dirty="0" smtClean="0">
                <a:ea typeface="ＭＳ Ｐゴシック" charset="-128"/>
                <a:cs typeface="ＭＳ Ｐゴシック" charset="-128"/>
              </a:rPr>
              <a:t>In this slide is shown also in the lower left corner  a </a:t>
            </a:r>
            <a:r>
              <a:rPr lang="en-US" dirty="0" err="1" smtClean="0">
                <a:ea typeface="ＭＳ Ｐゴシック" charset="-128"/>
                <a:cs typeface="ＭＳ Ｐゴシック" charset="-128"/>
              </a:rPr>
              <a:t>magnetogram</a:t>
            </a:r>
            <a:r>
              <a:rPr lang="en-US" dirty="0" smtClean="0">
                <a:ea typeface="ＭＳ Ｐゴシック" charset="-128"/>
                <a:cs typeface="ＭＳ Ｐゴシック" charset="-128"/>
              </a:rPr>
              <a:t> (</a:t>
            </a:r>
          </a:p>
          <a:p>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  magnetic field map - of the solar photosphere for the same period of time. This flare is associated to the large and magnetically complicated active region in the southern hemisphere of the solar surface as is usually takes place. </a:t>
            </a:r>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SEP event is an</a:t>
            </a:r>
            <a:r>
              <a:rPr lang="en-US" baseline="0" dirty="0" smtClean="0"/>
              <a:t> enhancement in the radiation </a:t>
            </a:r>
            <a:r>
              <a:rPr lang="en-US" baseline="0" dirty="0" err="1" smtClean="0"/>
              <a:t>evironment</a:t>
            </a:r>
            <a:r>
              <a:rPr lang="en-US" baseline="0" dirty="0" smtClean="0"/>
              <a:t>.</a:t>
            </a:r>
          </a:p>
          <a:p>
            <a:r>
              <a:rPr lang="en-US" dirty="0" smtClean="0"/>
              <a:t>Summarize effects again.</a:t>
            </a:r>
          </a:p>
          <a:p>
            <a:r>
              <a:rPr lang="en-US" sz="2400" dirty="0" smtClean="0">
                <a:latin typeface="Helvetica"/>
                <a:cs typeface="Helvetica"/>
              </a:rPr>
              <a:t>Elemental composition* (may vary event by event)</a:t>
            </a:r>
          </a:p>
          <a:p>
            <a:pPr lvl="1"/>
            <a:r>
              <a:rPr lang="en-US" sz="2400" dirty="0" smtClean="0">
                <a:latin typeface="Helvetica"/>
                <a:cs typeface="Helvetica"/>
              </a:rPr>
              <a:t>96.4% protons</a:t>
            </a:r>
          </a:p>
          <a:p>
            <a:pPr lvl="1"/>
            <a:r>
              <a:rPr lang="en-US" sz="2400" dirty="0" smtClean="0">
                <a:latin typeface="Helvetica"/>
                <a:cs typeface="Helvetica"/>
              </a:rPr>
              <a:t>3.5% alpha particles</a:t>
            </a:r>
          </a:p>
          <a:p>
            <a:pPr lvl="1"/>
            <a:r>
              <a:rPr lang="en-US" sz="2400" dirty="0" smtClean="0">
                <a:latin typeface="Helvetica"/>
                <a:cs typeface="Helvetica"/>
              </a:rPr>
              <a:t>0.1% heavier ions (not to be neglected!)</a:t>
            </a:r>
          </a:p>
          <a:p>
            <a:r>
              <a:rPr lang="en-US" sz="2400" dirty="0" smtClean="0">
                <a:latin typeface="Helvetica"/>
                <a:cs typeface="Helvetica"/>
              </a:rPr>
              <a:t>Energies: up to ~ </a:t>
            </a:r>
            <a:r>
              <a:rPr lang="en-US" sz="2400" dirty="0" err="1" smtClean="0">
                <a:latin typeface="Helvetica"/>
                <a:cs typeface="Helvetica"/>
              </a:rPr>
              <a:t>GeV</a:t>
            </a:r>
            <a:r>
              <a:rPr lang="en-US" sz="2400" dirty="0" smtClean="0">
                <a:latin typeface="Helvetica"/>
                <a:cs typeface="Helvetica"/>
              </a:rPr>
              <a:t>/nucleon</a:t>
            </a:r>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r>
              <a:rPr lang="en-US" dirty="0" smtClean="0"/>
              <a:t>Particles are accelerated during the flares and </a:t>
            </a:r>
            <a:r>
              <a:rPr lang="en-US" dirty="0" err="1" smtClean="0"/>
              <a:t>CMEs</a:t>
            </a:r>
            <a:r>
              <a:rPr lang="en-US" dirty="0" smtClean="0"/>
              <a:t>. When fast CME movies in the </a:t>
            </a:r>
            <a:r>
              <a:rPr lang="en-US" dirty="0" err="1" smtClean="0"/>
              <a:t>heliosphere</a:t>
            </a:r>
            <a:r>
              <a:rPr lang="en-US" dirty="0" smtClean="0"/>
              <a:t> it  creates a shock. In front of the shock</a:t>
            </a:r>
            <a:r>
              <a:rPr lang="en-US" baseline="0" dirty="0" smtClean="0"/>
              <a:t> particles are accelerated resulting into SEP events observed at Earth and satellites. Not all the observed flares and </a:t>
            </a:r>
            <a:r>
              <a:rPr lang="en-US" baseline="0" dirty="0" err="1" smtClean="0"/>
              <a:t>CMEs</a:t>
            </a:r>
            <a:r>
              <a:rPr lang="en-US" baseline="0" dirty="0" smtClean="0"/>
              <a:t> lead to SEP observation. The flare and CME front locations have to be magnetically connected to the observation point.</a:t>
            </a:r>
            <a:endParaRPr lang="en-US" dirty="0" smtClean="0"/>
          </a:p>
          <a:p>
            <a:pPr marL="457200" indent="-457200" eaLnBrk="0" hangingPunct="0">
              <a:spcBef>
                <a:spcPct val="20000"/>
              </a:spcBef>
            </a:pPr>
            <a:r>
              <a:rPr lang="en-US" sz="1200" dirty="0" smtClean="0">
                <a:latin typeface="Helvetica Neue" pitchFamily="-106" charset="0"/>
                <a:ea typeface="Helvetica Neue" pitchFamily="-106" charset="0"/>
                <a:cs typeface="Helvetica Neue" pitchFamily="-106" charset="0"/>
              </a:rPr>
              <a:t>When flare and CME occurs accelerated charged particles start to move along the magnetic field lines.  The field lines are like the railroad for a train, where charged particles depart from</a:t>
            </a:r>
            <a:r>
              <a:rPr lang="en-US" sz="1200" baseline="0" dirty="0" smtClean="0">
                <a:latin typeface="Helvetica Neue" pitchFamily="-106" charset="0"/>
                <a:ea typeface="Helvetica Neue" pitchFamily="-106" charset="0"/>
                <a:cs typeface="Helvetica Neue" pitchFamily="-106" charset="0"/>
              </a:rPr>
              <a:t> the solar atmosphere and whether </a:t>
            </a:r>
          </a:p>
          <a:p>
            <a:pPr marL="457200" indent="-457200" eaLnBrk="0" hangingPunct="0">
              <a:spcBef>
                <a:spcPct val="20000"/>
              </a:spcBef>
            </a:pPr>
            <a:r>
              <a:rPr lang="en-US" sz="1200" baseline="0" dirty="0" smtClean="0">
                <a:latin typeface="Helvetica Neue" pitchFamily="-106" charset="0"/>
                <a:ea typeface="Helvetica Neue" pitchFamily="-106" charset="0"/>
                <a:cs typeface="Helvetica Neue" pitchFamily="-106" charset="0"/>
              </a:rPr>
              <a:t>they arrive to the Earth or STEREO B, for example, depends on the fact whether if the interplanetary magnetic field they are moving along is connected to the Earth/STEREO B or not.</a:t>
            </a:r>
            <a:endParaRPr lang="en-US" sz="1200" dirty="0" smtClean="0">
              <a:latin typeface="Helvetica Neue" pitchFamily="-106" charset="0"/>
              <a:ea typeface="Helvetica Neue" pitchFamily="-106" charset="0"/>
              <a:cs typeface="Helvetica Neue" pitchFamily="-106" charset="0"/>
            </a:endParaRPr>
          </a:p>
          <a:p>
            <a:endParaRPr lang="en-US" dirty="0" smtClean="0">
              <a:latin typeface="Times New Roman" pitchFamily="-106" charset="0"/>
              <a:ea typeface="ＭＳ Ｐゴシック" pitchFamily="-106" charset="-128"/>
              <a:cs typeface="ＭＳ Ｐゴシック" pitchFamily="-106" charset="-128"/>
            </a:endParaRPr>
          </a:p>
        </p:txBody>
      </p:sp>
      <p:sp>
        <p:nvSpPr>
          <p:cNvPr id="20484" name="Slide Number Placeholder 3"/>
          <p:cNvSpPr>
            <a:spLocks noGrp="1"/>
          </p:cNvSpPr>
          <p:nvPr>
            <p:ph type="sldNum" sz="quarter" idx="5"/>
          </p:nvPr>
        </p:nvSpPr>
        <p:spPr>
          <a:noFill/>
        </p:spPr>
        <p:txBody>
          <a:bodyPr/>
          <a:lstStyle/>
          <a:p>
            <a:fld id="{C156F4AD-70CA-A242-8F14-270BC9105E99}"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Converting between the two is</a:t>
            </a:r>
            <a:r>
              <a:rPr lang="en-US" baseline="0" dirty="0" smtClean="0"/>
              <a:t> important to know in order to quantify the relative strengths.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a:t>
            </a:r>
            <a:r>
              <a:rPr lang="en-US" baseline="0" dirty="0" smtClean="0"/>
              <a:t> way that we “see” </a:t>
            </a:r>
            <a:r>
              <a:rPr lang="en-US" baseline="0" dirty="0" err="1" smtClean="0"/>
              <a:t>SEPs</a:t>
            </a:r>
            <a:r>
              <a:rPr lang="en-US" baseline="0" dirty="0" smtClean="0"/>
              <a:t> are in images, for example, </a:t>
            </a:r>
            <a:r>
              <a:rPr lang="en-US" baseline="0" dirty="0" err="1" smtClean="0"/>
              <a:t>coorngraphs</a:t>
            </a:r>
            <a:r>
              <a:rPr lang="en-US" baseline="0" dirty="0" smtClean="0"/>
              <a:t>. Here you can see the ‘snow’ of particles hitting the detector.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Here is an example</a:t>
            </a:r>
            <a:r>
              <a:rPr lang="en-US" baseline="0" dirty="0" smtClean="0"/>
              <a:t> of an event where the 10 </a:t>
            </a:r>
            <a:r>
              <a:rPr lang="en-US" baseline="0" dirty="0" err="1" smtClean="0"/>
              <a:t>MeV</a:t>
            </a:r>
            <a:r>
              <a:rPr lang="en-US" baseline="0" dirty="0" smtClean="0"/>
              <a:t> limit was met, but not the 100 </a:t>
            </a:r>
            <a:r>
              <a:rPr lang="en-US" baseline="0" dirty="0" err="1" smtClean="0"/>
              <a:t>MeV</a:t>
            </a:r>
            <a:r>
              <a:rPr lang="en-US" baseline="0" dirty="0" smtClean="0"/>
              <a:t>.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SOHO: &gt; 15.8 </a:t>
            </a:r>
            <a:r>
              <a:rPr lang="en-US" dirty="0" err="1" smtClean="0"/>
              <a:t>MeV</a:t>
            </a:r>
            <a:r>
              <a:rPr lang="en-US" dirty="0" smtClean="0"/>
              <a:t> proton channels 0.1 </a:t>
            </a:r>
            <a:r>
              <a:rPr lang="en-US" dirty="0" err="1" smtClean="0"/>
              <a:t>pfu/MeV</a:t>
            </a:r>
            <a:r>
              <a:rPr lang="en-US" dirty="0" smtClean="0"/>
              <a:t>.</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are speaking about one specific</a:t>
            </a:r>
            <a:r>
              <a:rPr lang="en-US" baseline="0" dirty="0" smtClean="0"/>
              <a:t> location in the </a:t>
            </a:r>
            <a:r>
              <a:rPr lang="en-US" baseline="0" dirty="0" err="1" smtClean="0"/>
              <a:t>heliosphere</a:t>
            </a:r>
            <a:r>
              <a:rPr lang="en-US" baseline="0" dirty="0" smtClean="0"/>
              <a:t>, for example, just at the Earth, then d</a:t>
            </a:r>
            <a:r>
              <a:rPr lang="en-US" dirty="0" smtClean="0"/>
              <a:t>uring solar minimum, there can be only a few or even none</a:t>
            </a:r>
            <a:r>
              <a:rPr lang="en-US" baseline="0" dirty="0" smtClean="0"/>
              <a:t> in a year. During higher activity times, there can be about one per month or so.</a:t>
            </a:r>
          </a:p>
          <a:p>
            <a:r>
              <a:rPr lang="en-US" baseline="0" dirty="0" smtClean="0"/>
              <a:t>However, there can be many more SEP events happening at other locations, or that we simply are not measuring – remember how that sometimes events can be focused in space! </a:t>
            </a:r>
            <a:endParaRPr lang="en-US" dirty="0" smtClean="0"/>
          </a:p>
          <a:p>
            <a:r>
              <a:rPr lang="en-US" dirty="0" smtClean="0"/>
              <a:t>With only</a:t>
            </a:r>
            <a:r>
              <a:rPr lang="en-US" baseline="0" dirty="0" smtClean="0"/>
              <a:t> four events in the first 5 months of 2013, things are a little more quiet than we would have guessed. </a:t>
            </a:r>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http://iswa.gsfc.nasa.gov/wiki/index.php/SOHO/Costep_Proton_Flux_-_Forecast</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Not only were the &gt;10</a:t>
            </a:r>
            <a:r>
              <a:rPr lang="en-US" baseline="0" dirty="0" smtClean="0"/>
              <a:t> </a:t>
            </a:r>
            <a:r>
              <a:rPr lang="en-US" baseline="0" dirty="0" err="1" smtClean="0"/>
              <a:t>Mev</a:t>
            </a:r>
            <a:r>
              <a:rPr lang="en-US" baseline="0" dirty="0" smtClean="0"/>
              <a:t> channel elevated well above our threshold, but the &gt;50 and &gt;100 channels as well, which tell us that this event was very efficient at accelerating the highest energy particles.</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So, we always watch for Active Regions passing on the Western limb,</a:t>
            </a:r>
            <a:r>
              <a:rPr lang="en-US" baseline="0" dirty="0" smtClean="0"/>
              <a:t> behind the Sun.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This event shown here, May 17, was very very strong…lead into GLE slide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most extreme</a:t>
            </a:r>
            <a:r>
              <a:rPr lang="en-US" baseline="0" dirty="0" smtClean="0"/>
              <a:t> events…</a:t>
            </a:r>
            <a:endParaRPr lang="en-US" dirty="0" smtClean="0"/>
          </a:p>
          <a:p>
            <a:r>
              <a:rPr lang="en-US" dirty="0" smtClean="0"/>
              <a:t>This suspicious was confirmed</a:t>
            </a:r>
            <a:r>
              <a:rPr lang="en-US" baseline="0" dirty="0" smtClean="0"/>
              <a:t> by the detection of neutron enhancement at 4 stations. Those neutrons are reaction particles from relativistic protons </a:t>
            </a:r>
            <a:endParaRPr lang="en-US" dirty="0" smtClean="0"/>
          </a:p>
          <a:p>
            <a:r>
              <a:rPr lang="en-US" dirty="0" smtClean="0"/>
              <a:t>Add arrows to</a:t>
            </a:r>
            <a:r>
              <a:rPr lang="en-US" baseline="0" dirty="0" smtClean="0"/>
              <a:t> mark stations that observed May 17 GLE – what WAS THE TIME????</a:t>
            </a:r>
          </a:p>
          <a:p>
            <a:r>
              <a:rPr lang="en-US" baseline="0" dirty="0" smtClean="0"/>
              <a:t>Save discussion of GLE events in SC 23 and characteristics of </a:t>
            </a:r>
            <a:r>
              <a:rPr lang="en-US" baseline="0" dirty="0" err="1" smtClean="0"/>
              <a:t>GLEs</a:t>
            </a:r>
            <a:r>
              <a:rPr lang="en-US" baseline="0" dirty="0" smtClean="0"/>
              <a:t> until 2</a:t>
            </a:r>
            <a:r>
              <a:rPr lang="en-US" baseline="30000" dirty="0" smtClean="0"/>
              <a:t>nd</a:t>
            </a:r>
            <a:r>
              <a:rPr lang="en-US" baseline="0" dirty="0" smtClean="0"/>
              <a:t> half of talk. First half should only be observations!</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8213" y="4414838"/>
            <a:ext cx="5133975" cy="4424362"/>
          </a:xfrm>
        </p:spPr>
        <p:txBody>
          <a:bodyPr>
            <a:normAutofit lnSpcReduction="10000"/>
          </a:bodyPr>
          <a:lstStyle/>
          <a:p>
            <a:r>
              <a:rPr lang="en-US" dirty="0" smtClean="0"/>
              <a:t>In this slide is shown the time line for the X-ray flux intensity </a:t>
            </a:r>
          </a:p>
          <a:p>
            <a:r>
              <a:rPr lang="en-US" dirty="0" smtClean="0"/>
              <a:t>(</a:t>
            </a:r>
            <a:r>
              <a:rPr lang="en-US" dirty="0" smtClean="0">
                <a:hlinkClick r:id="rId3"/>
              </a:rPr>
              <a:t>http://iswa3.ccmc.gsfc.nasa.gov/wiki/index.php/GOES_X-RAY</a:t>
            </a:r>
            <a:r>
              <a:rPr lang="en-US" dirty="0" smtClean="0"/>
              <a:t>)  for the same flare of 2012  July 12, in two different wave length intervals . A strong flare usually manifests itself by a sudden a jump of the X-ray intensity. </a:t>
            </a:r>
          </a:p>
          <a:p>
            <a:r>
              <a:rPr lang="en-US" dirty="0" smtClean="0"/>
              <a:t>The flares are characterized by classes according to their X-ray flux intensity in the 0.1 – 0.8 nm wavelength range.</a:t>
            </a:r>
          </a:p>
          <a:p>
            <a:r>
              <a:rPr lang="en-US" dirty="0" smtClean="0"/>
              <a:t>Flux/Wm^2 &gt; 10^(-4)      X - (</a:t>
            </a:r>
            <a:r>
              <a:rPr lang="en-US" dirty="0" err="1" smtClean="0"/>
              <a:t>eXtreme</a:t>
            </a:r>
            <a:r>
              <a:rPr lang="en-US" dirty="0" smtClean="0"/>
              <a:t>), strong</a:t>
            </a:r>
          </a:p>
          <a:p>
            <a:r>
              <a:rPr lang="en-US" dirty="0" smtClean="0"/>
              <a:t>Flux/Wm^2 &gt; 10^(-5)      M – (Moderate)</a:t>
            </a:r>
          </a:p>
          <a:p>
            <a:r>
              <a:rPr lang="en-US" dirty="0" smtClean="0"/>
              <a:t>Flux/Wm^2 &gt; 10^(-6)      C – (Common)</a:t>
            </a:r>
          </a:p>
          <a:p>
            <a:r>
              <a:rPr lang="en-US" dirty="0" smtClean="0"/>
              <a:t>Flux/Wm^2 &gt; 10^(-7)      B – (Background)</a:t>
            </a:r>
          </a:p>
          <a:p>
            <a:r>
              <a:rPr lang="en-US" dirty="0" smtClean="0"/>
              <a:t>Flux/Wm^2 &gt; 10^(-8)      A </a:t>
            </a:r>
          </a:p>
          <a:p>
            <a:endParaRPr lang="en-US" dirty="0" smtClean="0"/>
          </a:p>
          <a:p>
            <a:r>
              <a:rPr lang="en-US" dirty="0" smtClean="0"/>
              <a:t>M1.4 class flare that at the peak the flare intensity was equal to: </a:t>
            </a:r>
          </a:p>
          <a:p>
            <a:endParaRPr lang="en-US" dirty="0" smtClean="0"/>
          </a:p>
          <a:p>
            <a:r>
              <a:rPr lang="en-US" dirty="0" smtClean="0"/>
              <a:t>flux/Wm^2=1.4*10^(-4)</a:t>
            </a:r>
          </a:p>
          <a:p>
            <a:endParaRPr lang="en-US" dirty="0" smtClean="0"/>
          </a:p>
          <a:p>
            <a:endParaRPr lang="en-US" dirty="0" smtClean="0"/>
          </a:p>
          <a:p>
            <a:endParaRPr lang="en-US" dirty="0" smtClean="0"/>
          </a:p>
          <a:p>
            <a:endParaRPr lang="en-US" dirty="0" smtClean="0"/>
          </a:p>
          <a:p>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Clr>
                <a:schemeClr val="accent3"/>
              </a:buClr>
              <a:buFont typeface="Wingdings" charset="2"/>
              <a:buNone/>
            </a:pPr>
            <a:r>
              <a:rPr lang="en-US" sz="1200" dirty="0" smtClean="0"/>
              <a:t>Like I said, these events prompt more questions and</a:t>
            </a:r>
            <a:r>
              <a:rPr lang="en-US" sz="1200" baseline="0" dirty="0" smtClean="0"/>
              <a:t> more questions, so we want to look at all of the extreme events (GLE) and see if any characteristics of the solar part of the storm can tell us about what is happening. And the answer is that while there are trends, it’s not true that strong flare cause </a:t>
            </a:r>
            <a:r>
              <a:rPr lang="en-US" sz="1200" baseline="0" dirty="0" err="1" smtClean="0"/>
              <a:t>GLEs</a:t>
            </a:r>
            <a:r>
              <a:rPr lang="en-US" sz="1200" baseline="0" dirty="0" smtClean="0"/>
              <a:t>, as you saw only M5 cause the May event, it’s not the fastest and biggest </a:t>
            </a:r>
            <a:r>
              <a:rPr lang="en-US" sz="1200" baseline="0" dirty="0" err="1" smtClean="0"/>
              <a:t>CMEs</a:t>
            </a:r>
            <a:r>
              <a:rPr lang="en-US" sz="1200" baseline="0" dirty="0" smtClean="0"/>
              <a:t>.</a:t>
            </a:r>
          </a:p>
          <a:p>
            <a:pPr>
              <a:buClr>
                <a:schemeClr val="accent3"/>
              </a:buClr>
              <a:buFont typeface="Wingdings" charset="2"/>
              <a:buNone/>
            </a:pPr>
            <a:r>
              <a:rPr lang="en-US" sz="1200" baseline="0" dirty="0" smtClean="0"/>
              <a:t>Again I want to emphasize that these are all just speculations because most of the interesting stuff is happening in a region that is not well covered by coronagraphs. </a:t>
            </a:r>
            <a:endParaRPr lang="en-US" sz="1200" dirty="0" smtClean="0"/>
          </a:p>
          <a:p>
            <a:pPr>
              <a:buClr>
                <a:schemeClr val="accent3"/>
              </a:buClr>
              <a:buFont typeface="Wingdings" charset="2"/>
              <a:buNone/>
            </a:pPr>
            <a:r>
              <a:rPr lang="en-US" sz="1200" dirty="0" smtClean="0"/>
              <a:t>End with: And</a:t>
            </a:r>
            <a:r>
              <a:rPr lang="en-US" sz="1200" baseline="0" dirty="0" smtClean="0"/>
              <a:t> so we are motivated to model the acceleration of particles by CME driven shocks in the low corona…</a:t>
            </a:r>
            <a:endParaRPr lang="en-US" sz="1200" dirty="0" smtClean="0"/>
          </a:p>
          <a:p>
            <a:pPr>
              <a:buClr>
                <a:schemeClr val="accent3"/>
              </a:buClr>
              <a:buFont typeface="Wingdings" charset="2"/>
              <a:buChar char="v"/>
            </a:pPr>
            <a:r>
              <a:rPr lang="en-US" sz="1200" dirty="0" smtClean="0"/>
              <a:t>Comparing to previous AR1476 flares: Longer duration, but similar magnitude</a:t>
            </a:r>
          </a:p>
          <a:p>
            <a:pPr>
              <a:buClr>
                <a:schemeClr val="accent3"/>
              </a:buClr>
              <a:buFont typeface="Wingdings" charset="2"/>
              <a:buChar char="v"/>
            </a:pPr>
            <a:endParaRPr lang="en-US" sz="1200" dirty="0" smtClean="0"/>
          </a:p>
          <a:p>
            <a:pPr>
              <a:buClr>
                <a:schemeClr val="accent3"/>
              </a:buClr>
              <a:buFont typeface="Wingdings" charset="2"/>
              <a:buChar char="v"/>
            </a:pPr>
            <a:r>
              <a:rPr lang="en-US" sz="1200" dirty="0" smtClean="0"/>
              <a:t> March 7</a:t>
            </a:r>
            <a:r>
              <a:rPr lang="en-US" sz="1200" baseline="30000" dirty="0" smtClean="0"/>
              <a:t>th</a:t>
            </a:r>
            <a:r>
              <a:rPr lang="en-US" sz="1200" dirty="0" smtClean="0"/>
              <a:t> event: flare and CME weaker, </a:t>
            </a:r>
            <a:r>
              <a:rPr lang="en-US" sz="1200" dirty="0" err="1" smtClean="0"/>
              <a:t>SEPs</a:t>
            </a:r>
            <a:r>
              <a:rPr lang="en-US" sz="1200" dirty="0" smtClean="0"/>
              <a:t> at Earth 20x weaker</a:t>
            </a:r>
          </a:p>
          <a:p>
            <a:pPr>
              <a:buClr>
                <a:schemeClr val="accent3"/>
              </a:buClr>
              <a:buFont typeface="Wingdings" charset="2"/>
              <a:buChar char="v"/>
            </a:pPr>
            <a:r>
              <a:rPr lang="en-US" sz="1200" dirty="0" smtClean="0"/>
              <a:t> Solar Cycle 23 GLE events: no CME in previous 24 hours </a:t>
            </a:r>
            <a:r>
              <a:rPr lang="en-US" sz="1050" dirty="0" smtClean="0"/>
              <a:t>(to generate seed particles)</a:t>
            </a:r>
          </a:p>
          <a:p>
            <a:pPr>
              <a:buClr>
                <a:schemeClr val="accent3"/>
              </a:buClr>
            </a:pPr>
            <a:endParaRPr lang="en-US" sz="900" dirty="0" smtClean="0"/>
          </a:p>
          <a:p>
            <a:pPr>
              <a:buClr>
                <a:schemeClr val="accent3"/>
              </a:buClr>
            </a:pPr>
            <a:r>
              <a:rPr lang="en-US" sz="1200" dirty="0" smtClean="0"/>
              <a:t> What was special about this flare and CME to generate a GLE?</a:t>
            </a:r>
          </a:p>
          <a:p>
            <a:pPr>
              <a:buClr>
                <a:schemeClr val="accent3"/>
              </a:buClr>
              <a:buFont typeface="Wingdings" charset="2"/>
              <a:buChar char="v"/>
            </a:pPr>
            <a:r>
              <a:rPr lang="en-US" sz="1200" dirty="0" smtClean="0"/>
              <a:t> Timing: CME erupted during rise time of flare</a:t>
            </a:r>
          </a:p>
          <a:p>
            <a:pPr>
              <a:buClr>
                <a:schemeClr val="accent3"/>
              </a:buClr>
              <a:buFont typeface="Wingdings" charset="2"/>
              <a:buChar char="v"/>
            </a:pPr>
            <a:r>
              <a:rPr lang="en-US" sz="1200" dirty="0" smtClean="0"/>
              <a:t> Connectivity: AR well connected to Earth</a:t>
            </a:r>
          </a:p>
          <a:p>
            <a:pPr>
              <a:buClr>
                <a:schemeClr val="accent3"/>
              </a:buClr>
              <a:buFont typeface="Wingdings" charset="2"/>
              <a:buChar char="v"/>
            </a:pPr>
            <a:r>
              <a:rPr lang="en-US" sz="1200" dirty="0" smtClean="0"/>
              <a:t> CME speed 1,500 km/</a:t>
            </a:r>
            <a:r>
              <a:rPr lang="en-US" sz="1200" dirty="0" err="1" smtClean="0"/>
              <a:t>s</a:t>
            </a:r>
            <a:r>
              <a:rPr lang="en-US" sz="1200" dirty="0" smtClean="0"/>
              <a:t> sufficient to drive shock in low corona (Evans et al. 2008)  </a:t>
            </a:r>
          </a:p>
          <a:p>
            <a:pPr>
              <a:buClr>
                <a:schemeClr val="accent3"/>
              </a:buClr>
              <a:buFont typeface="Wingdings" charset="2"/>
              <a:buChar char="v"/>
            </a:pPr>
            <a:r>
              <a:rPr lang="en-US" sz="1200" dirty="0" smtClean="0"/>
              <a:t> Must have been very wide CME (to impact STEREO A and Earth)</a:t>
            </a:r>
          </a:p>
          <a:p>
            <a:pPr>
              <a:buClr>
                <a:schemeClr val="accent3"/>
              </a:buClr>
              <a:buFont typeface="Wingdings" charset="2"/>
              <a:buChar char="v"/>
            </a:pPr>
            <a:r>
              <a:rPr lang="en-US" sz="1200" dirty="0" smtClean="0"/>
              <a:t> As is common, they were not </a:t>
            </a:r>
            <a:r>
              <a:rPr lang="en-US" sz="1200" dirty="0" err="1" smtClean="0"/>
              <a:t>geoeffective</a:t>
            </a:r>
            <a:r>
              <a:rPr lang="en-US" sz="1200" dirty="0" smtClean="0"/>
              <a:t> (</a:t>
            </a:r>
            <a:r>
              <a:rPr lang="en-US" sz="1200" dirty="0" err="1" smtClean="0"/>
              <a:t>Kp</a:t>
            </a:r>
            <a:r>
              <a:rPr lang="en-US" sz="1200" dirty="0" smtClean="0"/>
              <a:t> max =4) </a:t>
            </a:r>
          </a:p>
          <a:p>
            <a:pPr>
              <a:buClr>
                <a:schemeClr val="accent3"/>
              </a:buClr>
              <a:buFont typeface="Wingdings" charset="2"/>
              <a:buChar char="v"/>
            </a:pPr>
            <a:r>
              <a:rPr lang="en-US" sz="1200" dirty="0" smtClean="0"/>
              <a:t> Possible Type II radio burst indicates CME driven shock</a:t>
            </a:r>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31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effectLst>
                  <a:outerShdw blurRad="38100" dist="38100" dir="2700000" algn="tl">
                    <a:srgbClr val="000000"/>
                  </a:outerShdw>
                </a:effectLst>
                <a:latin typeface="Helvetica"/>
                <a:cs typeface="Helvetica"/>
              </a:rPr>
              <a:t>Solar flares have been monitored by x-ray detectors on GOES satellites since 1976.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ffectLst>
                  <a:outerShdw blurRad="38100" dist="38100" dir="2700000" algn="tl">
                    <a:srgbClr val="000000"/>
                  </a:outerShdw>
                </a:effectLst>
                <a:latin typeface="Helvetica"/>
                <a:cs typeface="Helvetica"/>
              </a:rPr>
              <a:t>In this plot the frequency of the X-class flares is plotted over the sunspot number plot. Green dots represent 1-2 X-class flares, yellow – 3-9 X-class flares and red – 10+ X class flares.  </a:t>
            </a:r>
          </a:p>
          <a:p>
            <a:r>
              <a:rPr lang="en-US" dirty="0" smtClean="0">
                <a:effectLst>
                  <a:outerShdw blurRad="38100" dist="38100" dir="2700000" algn="tl">
                    <a:srgbClr val="000000"/>
                  </a:outerShdw>
                </a:effectLst>
                <a:latin typeface="Helvetica"/>
                <a:cs typeface="Helvetica"/>
              </a:rPr>
              <a:t>You can see that the number of X-Class flares per month increases with the number of sunspots, but big flares can occur anytime sunspots are present.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dirty="0" smtClean="0">
              <a:solidFill>
                <a:srgbClr val="E900AE"/>
              </a:solidFill>
              <a:effectLst>
                <a:outerShdw blurRad="38100" dist="38100" dir="2700000" algn="tl">
                  <a:srgbClr val="000000"/>
                </a:outerShdw>
              </a:effectLst>
              <a:latin typeface="Helvetica"/>
              <a:cs typeface="Helvetica"/>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Helvetica"/>
                <a:cs typeface="Helvetica"/>
              </a:rPr>
              <a:t>Cause radio blackout through changing the structures/composition of the ionosphere (sudden </a:t>
            </a:r>
            <a:r>
              <a:rPr lang="en-US" dirty="0" err="1" smtClean="0">
                <a:latin typeface="Helvetica"/>
                <a:cs typeface="Helvetica"/>
              </a:rPr>
              <a:t>ionospheric</a:t>
            </a:r>
            <a:r>
              <a:rPr lang="en-US" dirty="0" smtClean="0">
                <a:latin typeface="Helvetica"/>
                <a:cs typeface="Helvetica"/>
              </a:rPr>
              <a:t> disturbances) – </a:t>
            </a:r>
            <a:r>
              <a:rPr lang="en-US" dirty="0" err="1" smtClean="0">
                <a:latin typeface="Helvetica"/>
                <a:cs typeface="Helvetica"/>
              </a:rPr>
              <a:t>x</a:t>
            </a:r>
            <a:r>
              <a:rPr lang="en-US" dirty="0" smtClean="0">
                <a:latin typeface="Helvetica"/>
                <a:cs typeface="Helvetica"/>
              </a:rPr>
              <a:t> ray and EUV emissions, </a:t>
            </a:r>
            <a:r>
              <a:rPr lang="en-US" dirty="0" smtClean="0">
                <a:solidFill>
                  <a:srgbClr val="FF0000"/>
                </a:solidFill>
                <a:latin typeface="Helvetica"/>
                <a:cs typeface="Helvetica"/>
              </a:rPr>
              <a:t>lasting minutes to hours</a:t>
            </a:r>
          </a:p>
          <a:p>
            <a:r>
              <a:rPr lang="en-US" dirty="0" smtClean="0">
                <a:latin typeface="Helvetica"/>
                <a:cs typeface="Helvetica"/>
              </a:rPr>
              <a:t>Affect radio communications, GPS, directly by its radio noises at different wavelengths</a:t>
            </a:r>
          </a:p>
          <a:p>
            <a:r>
              <a:rPr lang="en-US" dirty="0" smtClean="0">
                <a:latin typeface="Helvetica"/>
                <a:cs typeface="Helvetica"/>
              </a:rPr>
              <a:t>Contribute to SEP – proton radiation, </a:t>
            </a:r>
            <a:r>
              <a:rPr lang="en-US" dirty="0" smtClean="0">
                <a:solidFill>
                  <a:srgbClr val="FF0000"/>
                </a:solidFill>
                <a:latin typeface="Helvetica"/>
                <a:cs typeface="Helvetica"/>
              </a:rPr>
              <a:t>lasting a couple of days</a:t>
            </a: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6800" y="762000"/>
            <a:ext cx="4648200" cy="3486150"/>
          </a:xfrm>
        </p:spPr>
      </p:sp>
      <p:sp>
        <p:nvSpPr>
          <p:cNvPr id="3" name="Notes Placeholder 2"/>
          <p:cNvSpPr>
            <a:spLocks noGrp="1"/>
          </p:cNvSpPr>
          <p:nvPr>
            <p:ph type="body" idx="1"/>
          </p:nvPr>
        </p:nvSpPr>
        <p:spPr/>
        <p:txBody>
          <a:bodyPr>
            <a:normAutofit/>
          </a:bodyPr>
          <a:lstStyle/>
          <a:p>
            <a:r>
              <a:rPr lang="en-US" dirty="0" smtClean="0">
                <a:latin typeface="Helvetica"/>
                <a:cs typeface="Helvetica"/>
              </a:rPr>
              <a:t>Flares tend to occur in isolation, localized in space and time but with strong correlations; typically one active region will produce dozens of flares, especially during periods of flux emergence (often near the beginning of the lifetime of a given region, but not always). </a:t>
            </a:r>
            <a:r>
              <a:rPr lang="en-US" dirty="0" smtClean="0">
                <a:solidFill>
                  <a:srgbClr val="000090"/>
                </a:solidFill>
                <a:latin typeface="Helvetica"/>
                <a:cs typeface="Helvetica"/>
              </a:rPr>
              <a:t>The most powerful events usually occur in active regions.</a:t>
            </a:r>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effectLst>
                  <a:outerShdw blurRad="38100" dist="38100" dir="2700000" algn="tl">
                    <a:srgbClr val="000000"/>
                  </a:outerShdw>
                </a:effectLst>
                <a:latin typeface="Times New Roman"/>
                <a:cs typeface="Helvetica"/>
              </a:rPr>
              <a:t>In 1859 Richard Carrington reported observing a large sunspot group on the afternoon of September 1</a:t>
            </a:r>
            <a:r>
              <a:rPr lang="en-US" sz="1200" baseline="30000" dirty="0" smtClean="0">
                <a:effectLst>
                  <a:outerShdw blurRad="38100" dist="38100" dir="2700000" algn="tl">
                    <a:srgbClr val="000000"/>
                  </a:outerShdw>
                </a:effectLst>
                <a:latin typeface="Times New Roman"/>
                <a:cs typeface="Helvetica"/>
              </a:rPr>
              <a:t>st</a:t>
            </a:r>
            <a:r>
              <a:rPr lang="en-US" sz="1200" dirty="0" smtClean="0">
                <a:effectLst>
                  <a:outerShdw blurRad="38100" dist="38100" dir="2700000" algn="tl">
                    <a:srgbClr val="000000"/>
                  </a:outerShdw>
                </a:effectLst>
                <a:latin typeface="Times New Roman"/>
                <a:cs typeface="Helvetica"/>
              </a:rPr>
              <a:t> when “…two patches of intensely bright and white light broke out…”. The</a:t>
            </a:r>
            <a:r>
              <a:rPr lang="en-US" sz="1200" baseline="0" dirty="0" smtClean="0">
                <a:effectLst>
                  <a:outerShdw blurRad="38100" dist="38100" dir="2700000" algn="tl">
                    <a:srgbClr val="000000"/>
                  </a:outerShdw>
                </a:effectLst>
                <a:latin typeface="Times New Roman"/>
                <a:cs typeface="Helvetica"/>
              </a:rPr>
              <a:t> flare</a:t>
            </a:r>
            <a:r>
              <a:rPr lang="en-US" sz="1200" dirty="0" smtClean="0">
                <a:effectLst>
                  <a:outerShdw blurRad="38100" dist="38100" dir="2700000" algn="tl">
                    <a:srgbClr val="000000"/>
                  </a:outerShdw>
                </a:effectLst>
                <a:latin typeface="Times New Roman"/>
                <a:cs typeface="Helvetica"/>
              </a:rPr>
              <a:t> was</a:t>
            </a:r>
            <a:r>
              <a:rPr lang="en-US" sz="1200" baseline="0" dirty="0" smtClean="0">
                <a:effectLst>
                  <a:outerShdw blurRad="38100" dist="38100" dir="2700000" algn="tl">
                    <a:srgbClr val="000000"/>
                  </a:outerShdw>
                </a:effectLst>
                <a:latin typeface="Times New Roman"/>
                <a:cs typeface="Helvetica"/>
              </a:rPr>
              <a:t> followed by</a:t>
            </a:r>
            <a:r>
              <a:rPr lang="en-US" sz="1200" dirty="0" smtClean="0">
                <a:effectLst>
                  <a:outerShdw blurRad="38100" dist="38100" dir="2700000" algn="tl">
                    <a:srgbClr val="000000"/>
                  </a:outerShdw>
                </a:effectLst>
                <a:latin typeface="Times New Roman"/>
                <a:cs typeface="Helvetica"/>
              </a:rPr>
              <a:t> a major coronal mass ejection (CME) to travel directly toward Earth, taking 17.6 hours. This second CME moved so quickly because the first one had cleared the way of the ambient solar wind plasma. </a:t>
            </a:r>
          </a:p>
          <a:p>
            <a:r>
              <a:rPr lang="en-US" sz="1200" dirty="0" smtClean="0">
                <a:effectLst>
                  <a:outerShdw blurRad="38100" dist="38100" dir="2700000" algn="tl">
                    <a:srgbClr val="000000"/>
                  </a:outerShdw>
                </a:effectLst>
                <a:latin typeface="Times New Roman"/>
                <a:cs typeface="Helvetica"/>
              </a:rPr>
              <a:t>On September 1–2, 1859, the largest recorded geomagnetic storm occurred. </a:t>
            </a:r>
            <a:r>
              <a:rPr lang="en-US" sz="1200" dirty="0" err="1" smtClean="0">
                <a:effectLst>
                  <a:outerShdw blurRad="38100" dist="38100" dir="2700000" algn="tl">
                    <a:srgbClr val="000000"/>
                  </a:outerShdw>
                </a:effectLst>
                <a:latin typeface="Times New Roman"/>
                <a:cs typeface="Helvetica"/>
              </a:rPr>
              <a:t>Aurorae</a:t>
            </a:r>
            <a:r>
              <a:rPr lang="en-US" sz="1200" dirty="0" smtClean="0">
                <a:effectLst>
                  <a:outerShdw blurRad="38100" dist="38100" dir="2700000" algn="tl">
                    <a:srgbClr val="000000"/>
                  </a:outerShdw>
                </a:effectLst>
                <a:latin typeface="Times New Roman"/>
                <a:cs typeface="Helvetica"/>
              </a:rPr>
              <a:t> were seen around the world, even over the Caribbean; those over the Rocky Mountains were so bright that their glow awoke gold miners, who began preparing breakfast because they thought it was morning. People who happened to be awake in the northeastern US could read a newspaper by the aurora's light. </a:t>
            </a:r>
          </a:p>
          <a:p>
            <a:r>
              <a:rPr lang="en-US" sz="1200" dirty="0" smtClean="0">
                <a:effectLst>
                  <a:outerShdw blurRad="38100" dist="38100" dir="2700000" algn="tl">
                    <a:srgbClr val="000000"/>
                  </a:outerShdw>
                </a:effectLst>
                <a:latin typeface="Times New Roman"/>
                <a:cs typeface="Helvetica"/>
              </a:rPr>
              <a:t>Telegraph systems all over Europe and North America failed, in some cases shocking telegraph operators. Some telegraph systems continued to send and receive messages despite having been disconnected from their power supplies.</a:t>
            </a:r>
            <a:endParaRPr lang="en-US" sz="1200" baseline="0" dirty="0" smtClean="0">
              <a:effectLst>
                <a:outerShdw blurRad="38100" dist="38100" dir="2700000" algn="tl">
                  <a:srgbClr val="000000"/>
                </a:outerShdw>
              </a:effectLst>
              <a:latin typeface="Times New Roman"/>
              <a:cs typeface="Helvetica"/>
            </a:endParaRPr>
          </a:p>
          <a:p>
            <a:endParaRPr lang="en-US" sz="1200" dirty="0">
              <a:latin typeface="Times New Roman"/>
            </a:endParaRPr>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Slide Image Placeholder 1"/>
          <p:cNvSpPr>
            <a:spLocks noGrp="1" noRot="1" noChangeAspect="1"/>
          </p:cNvSpPr>
          <p:nvPr>
            <p:ph type="sldImg"/>
          </p:nvPr>
        </p:nvSpPr>
        <p:spPr>
          <a:ln/>
        </p:spPr>
      </p:sp>
      <p:sp>
        <p:nvSpPr>
          <p:cNvPr id="43011"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From time to time huge mass of solar plasma can erupt from the solar atmosphere. This phenomenon is called coronal mass ejection (CME, </a:t>
            </a:r>
          </a:p>
          <a:p>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 </a:t>
            </a:r>
          </a:p>
          <a:p>
            <a:r>
              <a:rPr lang="en-US" dirty="0" smtClean="0">
                <a:ea typeface="ＭＳ Ｐゴシック" charset="-128"/>
                <a:cs typeface="ＭＳ Ｐゴシック" charset="-128"/>
              </a:rPr>
              <a:t>If CME is directed towards Earth, depending on it’s speed and size, it  can reach the Earth in 1-3 days. </a:t>
            </a:r>
            <a:r>
              <a:rPr lang="en-US" dirty="0" err="1" smtClean="0">
                <a:ea typeface="ＭＳ Ｐゴシック" charset="-128"/>
                <a:cs typeface="ＭＳ Ｐゴシック" charset="-128"/>
              </a:rPr>
              <a:t>CMEs</a:t>
            </a:r>
            <a:r>
              <a:rPr lang="en-US" dirty="0" smtClean="0">
                <a:ea typeface="ＭＳ Ｐゴシック" charset="-128"/>
                <a:cs typeface="ＭＳ Ｐゴシック" charset="-128"/>
              </a:rPr>
              <a:t> are usually causing the strongest geomagnetic storms.</a:t>
            </a:r>
          </a:p>
          <a:p>
            <a:endParaRPr lang="en-US" dirty="0">
              <a:ea typeface="ＭＳ Ｐゴシック" charset="-128"/>
              <a:cs typeface="ＭＳ Ｐゴシック" charset="-128"/>
            </a:endParaRPr>
          </a:p>
        </p:txBody>
      </p:sp>
      <p:sp>
        <p:nvSpPr>
          <p:cNvPr id="43012" name="Slide Number Placeholder 3"/>
          <p:cNvSpPr>
            <a:spLocks noGrp="1"/>
          </p:cNvSpPr>
          <p:nvPr>
            <p:ph type="sldNum" sz="quarter" idx="5"/>
          </p:nvPr>
        </p:nvSpPr>
        <p:spPr>
          <a:noFill/>
        </p:spPr>
        <p:txBody>
          <a:bodyPr/>
          <a:lstStyle/>
          <a:p>
            <a:fld id="{2726EFC3-53C0-B447-96E6-07BB2E86B640}" type="slidenum">
              <a:rPr lang="en-US" smtClean="0">
                <a:latin typeface="Times New Roman" charset="0"/>
                <a:ea typeface="ＭＳ Ｐゴシック" charset="-128"/>
                <a:cs typeface="ＭＳ Ｐゴシック" charset="-128"/>
              </a:rPr>
              <a:pPr/>
              <a:t>8</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rgbClr val="FF0000"/>
                </a:solidFill>
                <a:latin typeface="Helvetica"/>
                <a:cs typeface="Helvetica"/>
              </a:rPr>
              <a:t>The most energetic </a:t>
            </a:r>
            <a:r>
              <a:rPr lang="en-US" sz="1200" dirty="0" err="1" smtClean="0">
                <a:solidFill>
                  <a:srgbClr val="FF0000"/>
                </a:solidFill>
                <a:latin typeface="Helvetica"/>
                <a:cs typeface="Helvetica"/>
              </a:rPr>
              <a:t>CMEs</a:t>
            </a:r>
            <a:r>
              <a:rPr lang="en-US" sz="1200" dirty="0" smtClean="0">
                <a:solidFill>
                  <a:srgbClr val="FF0000"/>
                </a:solidFill>
                <a:latin typeface="Helvetica"/>
                <a:cs typeface="Helvetica"/>
              </a:rPr>
              <a:t> occur in close association with powerful flares. </a:t>
            </a:r>
            <a:r>
              <a:rPr lang="en-US" sz="1200" dirty="0" smtClean="0">
                <a:latin typeface="Helvetica"/>
                <a:cs typeface="Helvetica"/>
              </a:rPr>
              <a:t>Nevertheless large-scale </a:t>
            </a:r>
            <a:r>
              <a:rPr lang="en-US" sz="1200" dirty="0" err="1" smtClean="0">
                <a:latin typeface="Helvetica"/>
                <a:cs typeface="Helvetica"/>
              </a:rPr>
              <a:t>CMEs</a:t>
            </a:r>
            <a:r>
              <a:rPr lang="en-US" sz="1200" dirty="0" smtClean="0">
                <a:latin typeface="Helvetica"/>
                <a:cs typeface="Helvetica"/>
              </a:rPr>
              <a:t> do occur in the absence of major flares even though these tend to be slower and less energetic. </a:t>
            </a:r>
          </a:p>
          <a:p>
            <a:endParaRPr lang="en-US" sz="1200" dirty="0" smtClean="0">
              <a:latin typeface="Helvetica"/>
              <a:cs typeface="Helvetica"/>
            </a:endParaRPr>
          </a:p>
          <a:p>
            <a:r>
              <a:rPr lang="en-US" sz="1200" dirty="0" smtClean="0"/>
              <a:t>When strong flare/CME occurs, it gives off emission across the whole electromagnetic spectrum, at the same time energetic particles</a:t>
            </a:r>
            <a:endParaRPr lang="en-US" sz="1200" dirty="0" smtClean="0">
              <a:latin typeface="Helvetica"/>
              <a:cs typeface="Helvetica"/>
            </a:endParaRP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CAE6458-04E7-2B49-B2F6-0CB6C45F6CFB}"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6C75BB11-3076-2249-BC39-9FBC22F6AF1B}"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0FFA4D7-B0A8-D040-82F4-964EC3313F04}"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fld id="{15622874-56BA-C542-87BC-027FCEF90B0B}"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5/29/14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5/29/14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5/29/14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5/29/14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5/29/14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5/29/14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44BE5BB-CED3-154C-9D16-1E3ABA88CE54}"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A2D562F3-B5B3-0E42-B7BB-B5DACEA315F7}"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B5C6FD68-B14E-4A4F-843E-59C9383F88D2}"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A0A8DC56-8435-9349-AF3D-0E82F729867D}" type="slidenum">
              <a:rPr lang="en-US"/>
              <a:pPr>
                <a:defRPr/>
              </a:pPr>
              <a:t>‹#›</a:t>
            </a:fld>
            <a:endParaRPr lang="en-US"/>
          </a:p>
        </p:txBody>
      </p:sp>
      <p:sp>
        <p:nvSpPr>
          <p:cNvPr id="8" name="Rectangle 17"/>
          <p:cNvSpPr>
            <a:spLocks noGrp="1" noChangeArrowheads="1"/>
          </p:cNvSpPr>
          <p:nvPr>
            <p:ph type="dt" sz="half" idx="11"/>
          </p:nvPr>
        </p:nvSpPr>
        <p:spPr>
          <a:ln/>
        </p:spPr>
        <p:txBody>
          <a:bodyPr/>
          <a:lstStyle>
            <a:lvl1pPr>
              <a:defRPr/>
            </a:lvl1pPr>
          </a:lstStyle>
          <a:p>
            <a:pPr>
              <a:defRPr/>
            </a:pPr>
            <a:endParaRPr lang="en-US"/>
          </a:p>
        </p:txBody>
      </p:sp>
      <p:sp>
        <p:nvSpPr>
          <p:cNvPr id="9"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3772C851-4D99-5C4D-A4AD-D45DBBEF4EF8}" type="slidenum">
              <a:rPr lang="en-US"/>
              <a:pPr>
                <a:defRPr/>
              </a:pPr>
              <a:t>‹#›</a:t>
            </a:fld>
            <a:endParaRPr lang="en-US"/>
          </a:p>
        </p:txBody>
      </p:sp>
      <p:sp>
        <p:nvSpPr>
          <p:cNvPr id="4" name="Rectangle 17"/>
          <p:cNvSpPr>
            <a:spLocks noGrp="1" noChangeArrowheads="1"/>
          </p:cNvSpPr>
          <p:nvPr>
            <p:ph type="dt" sz="half" idx="11"/>
          </p:nvPr>
        </p:nvSpPr>
        <p:spPr>
          <a:ln/>
        </p:spPr>
        <p:txBody>
          <a:bodyPr/>
          <a:lstStyle>
            <a:lvl1pPr>
              <a:defRPr/>
            </a:lvl1pPr>
          </a:lstStyle>
          <a:p>
            <a:pPr>
              <a:defRPr/>
            </a:pPr>
            <a:endParaRPr lang="en-US"/>
          </a:p>
        </p:txBody>
      </p:sp>
      <p:sp>
        <p:nvSpPr>
          <p:cNvPr id="5"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860767DF-0353-6D42-B049-B7FDF8015C1E}" type="slidenum">
              <a:rPr lang="en-US"/>
              <a:pPr>
                <a:defRPr/>
              </a:pPr>
              <a:t>‹#›</a:t>
            </a:fld>
            <a:endParaRPr lang="en-US"/>
          </a:p>
        </p:txBody>
      </p:sp>
      <p:sp>
        <p:nvSpPr>
          <p:cNvPr id="3" name="Rectangle 17"/>
          <p:cNvSpPr>
            <a:spLocks noGrp="1" noChangeArrowheads="1"/>
          </p:cNvSpPr>
          <p:nvPr>
            <p:ph type="dt" sz="half" idx="11"/>
          </p:nvPr>
        </p:nvSpPr>
        <p:spPr>
          <a:ln/>
        </p:spPr>
        <p:txBody>
          <a:bodyPr/>
          <a:lstStyle>
            <a:lvl1pPr>
              <a:defRPr/>
            </a:lvl1pPr>
          </a:lstStyle>
          <a:p>
            <a:pPr>
              <a:defRPr/>
            </a:pPr>
            <a:endParaRPr lang="en-US"/>
          </a:p>
        </p:txBody>
      </p:sp>
      <p:sp>
        <p:nvSpPr>
          <p:cNvPr id="4"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7BEC8CF-0A03-8D40-84F7-AD599FBD3C52}"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42435F4-21D5-8B40-A708-44D97521D32B}"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 charset="0"/>
                <a:ea typeface="ＭＳ Ｐゴシック" pitchFamily="1" charset="-128"/>
                <a:cs typeface="ＭＳ Ｐゴシック" pitchFamily="1" charset="-128"/>
              </a:defRPr>
            </a:lvl1pPr>
          </a:lstStyle>
          <a:p>
            <a:pPr>
              <a:defRPr/>
            </a:pPr>
            <a:fld id="{40A4FAF0-3017-7141-A76D-389B6CA64355}" type="slidenum">
              <a:rPr lang="en-US"/>
              <a:pPr>
                <a:defRPr/>
              </a:pPr>
              <a:t>‹#›</a:t>
            </a:fld>
            <a:endParaRPr lang="en-US"/>
          </a:p>
        </p:txBody>
      </p:sp>
      <p:sp>
        <p:nvSpPr>
          <p:cNvPr id="1027" name="Rectangle 9"/>
          <p:cNvSpPr>
            <a:spLocks noChangeArrowheads="1"/>
          </p:cNvSpPr>
          <p:nvPr/>
        </p:nvSpPr>
        <p:spPr bwMode="auto">
          <a:xfrm>
            <a:off x="685800" y="6248400"/>
            <a:ext cx="1905000" cy="457200"/>
          </a:xfrm>
          <a:prstGeom prst="rect">
            <a:avLst/>
          </a:prstGeom>
          <a:noFill/>
          <a:ln w="9525">
            <a:noFill/>
            <a:miter lim="800000"/>
            <a:headEnd/>
            <a:tailEnd/>
          </a:ln>
        </p:spPr>
        <p:txBody>
          <a:bodyPr>
            <a:prstTxWarp prst="textNoShape">
              <a:avLst/>
            </a:prstTxWarp>
          </a:bodyPr>
          <a:lstStyle/>
          <a:p>
            <a:pPr eaLnBrk="0" hangingPunct="0">
              <a:defRPr/>
            </a:pPr>
            <a:endParaRPr lang="en-US" sz="1400">
              <a:latin typeface="Times" pitchFamily="1" charset="0"/>
              <a:ea typeface="ＭＳ Ｐゴシック" pitchFamily="1" charset="-128"/>
              <a:cs typeface="ＭＳ Ｐゴシック" pitchFamily="1" charset="-128"/>
            </a:endParaRPr>
          </a:p>
        </p:txBody>
      </p:sp>
      <p:sp>
        <p:nvSpPr>
          <p:cNvPr id="1028" name="Rectangle 10"/>
          <p:cNvSpPr>
            <a:spLocks noChangeArrowheads="1"/>
          </p:cNvSpPr>
          <p:nvPr/>
        </p:nvSpPr>
        <p:spPr bwMode="auto">
          <a:xfrm>
            <a:off x="3124200" y="6248400"/>
            <a:ext cx="2895600" cy="457200"/>
          </a:xfrm>
          <a:prstGeom prst="rect">
            <a:avLst/>
          </a:prstGeom>
          <a:noFill/>
          <a:ln w="9525">
            <a:noFill/>
            <a:miter lim="800000"/>
            <a:headEnd/>
            <a:tailEnd/>
          </a:ln>
        </p:spPr>
        <p:txBody>
          <a:bodyPr>
            <a:prstTxWarp prst="textNoShape">
              <a:avLst/>
            </a:prstTxWarp>
          </a:bodyPr>
          <a:lstStyle/>
          <a:p>
            <a:pPr algn="ctr" eaLnBrk="0" hangingPunct="0">
              <a:defRPr/>
            </a:pPr>
            <a:endParaRPr lang="en-US" sz="1400">
              <a:latin typeface="Times" pitchFamily="1" charset="0"/>
              <a:ea typeface="ＭＳ Ｐゴシック" pitchFamily="1" charset="-128"/>
              <a:cs typeface="ＭＳ Ｐゴシック" pitchFamily="1" charset="-128"/>
            </a:endParaRPr>
          </a:p>
        </p:txBody>
      </p:sp>
      <p:sp>
        <p:nvSpPr>
          <p:cNvPr id="1029" name="Rectangle 15"/>
          <p:cNvSpPr>
            <a:spLocks noGrp="1" noChangeArrowheads="1"/>
          </p:cNvSpPr>
          <p:nvPr>
            <p:ph type="title"/>
          </p:nvPr>
        </p:nvSpPr>
        <p:spPr bwMode="auto">
          <a:xfrm>
            <a:off x="685800" y="152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 name="Rectangle 16"/>
          <p:cNvSpPr>
            <a:spLocks noGrp="1" noChangeArrowheads="1"/>
          </p:cNvSpPr>
          <p:nvPr>
            <p:ph type="body" idx="1"/>
          </p:nvPr>
        </p:nvSpPr>
        <p:spPr bwMode="auto">
          <a:xfrm>
            <a:off x="685800" y="1752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 name="Rectangle 1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 charset="0"/>
                <a:ea typeface="ＭＳ Ｐゴシック" pitchFamily="1" charset="-128"/>
                <a:cs typeface="ＭＳ Ｐゴシック" pitchFamily="1" charset="-128"/>
              </a:defRPr>
            </a:lvl1pPr>
          </a:lstStyle>
          <a:p>
            <a:pPr>
              <a:defRPr/>
            </a:pPr>
            <a:endParaRPr lang="en-US"/>
          </a:p>
        </p:txBody>
      </p:sp>
      <p:sp>
        <p:nvSpPr>
          <p:cNvPr id="1042" name="Rectangle 1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 charset="0"/>
                <a:ea typeface="ＭＳ Ｐゴシック" pitchFamily="1" charset="-128"/>
                <a:cs typeface="ＭＳ Ｐゴシック" pitchFamily="1" charset="-128"/>
              </a:defRPr>
            </a:lvl1pPr>
          </a:lstStyle>
          <a:p>
            <a:pPr>
              <a:defRPr/>
            </a:pPr>
            <a:endParaRPr lang="en-US"/>
          </a:p>
        </p:txBody>
      </p:sp>
      <p:sp>
        <p:nvSpPr>
          <p:cNvPr id="1033" name="Rectangle 19"/>
          <p:cNvSpPr>
            <a:spLocks noChangeArrowheads="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eaLnBrk="0" hangingPunct="0">
              <a:defRPr/>
            </a:pPr>
            <a:endParaRPr lang="en-US" sz="1400">
              <a:latin typeface="Times" pitchFamily="1" charset="0"/>
              <a:ea typeface="ＭＳ Ｐゴシック" pitchFamily="1" charset="-128"/>
              <a:cs typeface="ＭＳ Ｐゴシック" pitchFamily="1" charset="-128"/>
            </a:endParaRPr>
          </a:p>
        </p:txBody>
      </p:sp>
      <p:sp>
        <p:nvSpPr>
          <p:cNvPr id="1034" name="Line 21"/>
          <p:cNvSpPr>
            <a:spLocks noChangeShapeType="1"/>
          </p:cNvSpPr>
          <p:nvPr userDrawn="1"/>
        </p:nvSpPr>
        <p:spPr bwMode="auto">
          <a:xfrm>
            <a:off x="381000" y="1143000"/>
            <a:ext cx="8077200" cy="0"/>
          </a:xfrm>
          <a:prstGeom prst="line">
            <a:avLst/>
          </a:prstGeom>
          <a:noFill/>
          <a:ln w="38100">
            <a:solidFill>
              <a:schemeClr val="tx1"/>
            </a:solidFill>
            <a:round/>
            <a:headEnd/>
            <a:tailEnd/>
          </a:ln>
        </p:spPr>
        <p:txBody>
          <a:bodyPr>
            <a:prstTxWarp prst="textNoShape">
              <a:avLst/>
            </a:prstTxWarp>
          </a:bodyPr>
          <a:lstStyle/>
          <a:p>
            <a:pPr>
              <a:defRPr/>
            </a:pPr>
            <a:endParaRPr lang="en-US"/>
          </a:p>
        </p:txBody>
      </p:sp>
      <p:pic>
        <p:nvPicPr>
          <p:cNvPr id="1035" name="Picture 28" descr="CCMC-log-words-right copy"/>
          <p:cNvPicPr>
            <a:picLocks noChangeAspect="1" noChangeArrowheads="1"/>
          </p:cNvPicPr>
          <p:nvPr userDrawn="1"/>
        </p:nvPicPr>
        <p:blipFill>
          <a:blip r:embed="rId20"/>
          <a:srcRect/>
          <a:stretch>
            <a:fillRect/>
          </a:stretch>
        </p:blipFill>
        <p:spPr bwMode="auto">
          <a:xfrm>
            <a:off x="76200" y="0"/>
            <a:ext cx="1676400" cy="11112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 r:id="rId13"/>
    <p:sldLayoutId r:id="rId14"/>
    <p:sldLayoutId r:id="rId15"/>
    <p:sldLayoutId r:id="rId16"/>
    <p:sldLayoutId r:id="rId17"/>
    <p:sldLayoutId r:id="rId18"/>
  </p:sldLayoutIdLst>
  <p:txStyles>
    <p:title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tiff"/><Relationship Id="rId6"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7.tiff"/><Relationship Id="rId5" Type="http://schemas.openxmlformats.org/officeDocument/2006/relationships/image" Target="../media/image8.tiff"/><Relationship Id="rId6" Type="http://schemas.openxmlformats.org/officeDocument/2006/relationships/image" Target="../media/image14.png"/><Relationship Id="rId7" Type="http://schemas.openxmlformats.org/officeDocument/2006/relationships/image" Target="../media/image2.png"/><Relationship Id="rId1" Type="http://schemas.openxmlformats.org/officeDocument/2006/relationships/video" Target="file://localhost/Users/achulaki/SWREDI/PRESENTATIONS/Sandro-final-SWREDI-2014-june/20120712_1024_0193.mpg" TargetMode="Externa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5" Type="http://schemas.openxmlformats.org/officeDocument/2006/relationships/image" Target="../media/image17.tiff"/><Relationship Id="rId6" Type="http://schemas.openxmlformats.org/officeDocument/2006/relationships/image" Target="../media/image18.gif"/><Relationship Id="rId7"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19.png"/><Relationship Id="rId5" Type="http://schemas.openxmlformats.org/officeDocument/2006/relationships/image" Target="../media/image2.png"/><Relationship Id="rId1" Type="http://schemas.openxmlformats.org/officeDocument/2006/relationships/video" Target="file://localhost/Users/achulaki/SWREDI/PRESENTATIONS/Sandro-final-SWREDI-2014-june/filamenteruption_20120210_1024_0304.mpg" TargetMode="External"/><Relationship Id="rId2"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23.tiff"/><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25.png"/><Relationship Id="rId5" Type="http://schemas.openxmlformats.org/officeDocument/2006/relationships/image" Target="../media/image2.png"/><Relationship Id="rId1" Type="http://schemas.openxmlformats.org/officeDocument/2006/relationships/video" Target="file://localhost/Users/achulaki/SWREDI/PRESENTATIONS/Sandro-final-SWREDI-2014-june/SunspotsForm.mpeg" TargetMode="Externa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2.png"/><Relationship Id="rId5" Type="http://schemas.openxmlformats.org/officeDocument/2006/relationships/image" Target="../media/image26.png"/><Relationship Id="rId1" Type="http://schemas.openxmlformats.org/officeDocument/2006/relationships/video" Target="file://localhost/Users/achulaki/SWREDI/PRESENTATIONS/Sandro-final-SWREDI-2014-june/ENLIL_20120712CME.gif" TargetMode="Externa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5" Type="http://schemas.openxmlformats.org/officeDocument/2006/relationships/image" Target="../media/image7.tiff"/><Relationship Id="rId6" Type="http://schemas.openxmlformats.org/officeDocument/2006/relationships/image" Target="../media/image8.tiff"/><Relationship Id="rId7"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27.jpeg"/><Relationship Id="rId5"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33.pdf"/><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27.jpeg"/><Relationship Id="rId5" Type="http://schemas.openxmlformats.org/officeDocument/2006/relationships/image" Target="../media/image36.gif"/><Relationship Id="rId6" Type="http://schemas.openxmlformats.org/officeDocument/2006/relationships/image" Target="../media/image37.gif"/><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png"/><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2.png"/><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3.png"/><Relationship Id="rId5" Type="http://schemas.openxmlformats.org/officeDocument/2006/relationships/image" Target="../media/image2.png"/><Relationship Id="rId1" Type="http://schemas.openxmlformats.org/officeDocument/2006/relationships/video" Target="file://localhost/Users/achulaki/SWREDI/PRESENTATIONS/Sandro-final-SWREDI-2014-june/2012_04_16_17_00_32_2012_04_16_20_00_32_AIA_304-hqZOOM.mp4" TargetMode="Externa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1"/>
        </a:solidFill>
        <a:effectLst/>
      </p:bgPr>
    </p:bg>
    <p:spTree>
      <p:nvGrpSpPr>
        <p:cNvPr id="1" name=""/>
        <p:cNvGrpSpPr/>
        <p:nvPr/>
      </p:nvGrpSpPr>
      <p:grpSpPr>
        <a:xfrm>
          <a:off x="0" y="0"/>
          <a:ext cx="0" cy="0"/>
          <a:chOff x="0" y="0"/>
          <a:chExt cx="0" cy="0"/>
        </a:xfrm>
      </p:grpSpPr>
      <p:sp>
        <p:nvSpPr>
          <p:cNvPr id="17410" name="Line 11"/>
          <p:cNvSpPr>
            <a:spLocks noChangeShapeType="1"/>
          </p:cNvSpPr>
          <p:nvPr/>
        </p:nvSpPr>
        <p:spPr bwMode="auto">
          <a:xfrm>
            <a:off x="381000" y="5867400"/>
            <a:ext cx="8458200" cy="0"/>
          </a:xfrm>
          <a:prstGeom prst="line">
            <a:avLst/>
          </a:prstGeom>
          <a:noFill/>
          <a:ln w="57150" cmpd="thickThin">
            <a:solidFill>
              <a:schemeClr val="tx1"/>
            </a:solidFill>
            <a:round/>
            <a:headEnd/>
            <a:tailEnd/>
          </a:ln>
        </p:spPr>
        <p:txBody>
          <a:bodyPr wrap="none" anchor="ctr">
            <a:prstTxWarp prst="textNoShape">
              <a:avLst/>
            </a:prstTxWarp>
          </a:bodyPr>
          <a:lstStyle/>
          <a:p>
            <a:endParaRPr lang="en-US"/>
          </a:p>
        </p:txBody>
      </p:sp>
      <p:sp>
        <p:nvSpPr>
          <p:cNvPr id="17411" name="Text Box 12"/>
          <p:cNvSpPr txBox="1">
            <a:spLocks noChangeArrowheads="1"/>
          </p:cNvSpPr>
          <p:nvPr/>
        </p:nvSpPr>
        <p:spPr bwMode="auto">
          <a:xfrm>
            <a:off x="3200400" y="1944469"/>
            <a:ext cx="5334000" cy="646331"/>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b="1" dirty="0" smtClean="0">
                <a:latin typeface="Helvetica" charset="0"/>
              </a:rPr>
              <a:t>Flares, </a:t>
            </a:r>
            <a:r>
              <a:rPr lang="en-US" sz="3600" b="1" dirty="0" err="1" smtClean="0">
                <a:latin typeface="Helvetica" charset="0"/>
              </a:rPr>
              <a:t>CMEs</a:t>
            </a:r>
            <a:r>
              <a:rPr lang="en-US" sz="3600" b="1" dirty="0" smtClean="0">
                <a:latin typeface="Helvetica" charset="0"/>
              </a:rPr>
              <a:t> and </a:t>
            </a:r>
            <a:r>
              <a:rPr lang="en-US" sz="3600" b="1" dirty="0" err="1" smtClean="0">
                <a:latin typeface="Helvetica" charset="0"/>
              </a:rPr>
              <a:t>SEPs</a:t>
            </a:r>
            <a:endParaRPr lang="en-US" sz="3600" b="1" dirty="0">
              <a:latin typeface="Helvetica" charset="0"/>
            </a:endParaRPr>
          </a:p>
        </p:txBody>
      </p:sp>
      <p:sp>
        <p:nvSpPr>
          <p:cNvPr id="17412" name="Text Box 13"/>
          <p:cNvSpPr txBox="1">
            <a:spLocks noChangeArrowheads="1"/>
          </p:cNvSpPr>
          <p:nvPr/>
        </p:nvSpPr>
        <p:spPr bwMode="auto">
          <a:xfrm>
            <a:off x="3581400" y="4038600"/>
            <a:ext cx="4800600" cy="86177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b="1" dirty="0" smtClean="0">
                <a:latin typeface="Arial" charset="0"/>
              </a:rPr>
              <a:t>CCMC, SWRC</a:t>
            </a:r>
          </a:p>
          <a:p>
            <a:pPr algn="ctr">
              <a:spcBef>
                <a:spcPct val="50000"/>
              </a:spcBef>
            </a:pPr>
            <a:r>
              <a:rPr lang="en-US" sz="2000" b="1" dirty="0" smtClean="0">
                <a:latin typeface="Arial" charset="0"/>
              </a:rPr>
              <a:t>NASA </a:t>
            </a:r>
            <a:r>
              <a:rPr lang="en-US" sz="2000" b="1" dirty="0">
                <a:latin typeface="Arial" charset="0"/>
              </a:rPr>
              <a:t>Goddard Space Flight Center</a:t>
            </a:r>
          </a:p>
        </p:txBody>
      </p:sp>
      <p:pic>
        <p:nvPicPr>
          <p:cNvPr id="17417" name="Picture 28" descr="CCMC-log-words-right copy"/>
          <p:cNvPicPr>
            <a:picLocks noChangeAspect="1" noChangeArrowheads="1"/>
          </p:cNvPicPr>
          <p:nvPr/>
        </p:nvPicPr>
        <p:blipFill>
          <a:blip r:embed="rId3"/>
          <a:srcRect/>
          <a:stretch>
            <a:fillRect/>
          </a:stretch>
        </p:blipFill>
        <p:spPr bwMode="auto">
          <a:xfrm>
            <a:off x="333375" y="2362200"/>
            <a:ext cx="1952625" cy="1295400"/>
          </a:xfrm>
          <a:prstGeom prst="rect">
            <a:avLst/>
          </a:prstGeom>
          <a:noFill/>
          <a:ln w="9525">
            <a:noFill/>
            <a:miter lim="800000"/>
            <a:headEnd/>
            <a:tailEnd/>
          </a:ln>
        </p:spPr>
      </p:pic>
      <p:sp>
        <p:nvSpPr>
          <p:cNvPr id="17418" name="Rectangle 25"/>
          <p:cNvSpPr>
            <a:spLocks noChangeArrowheads="1"/>
          </p:cNvSpPr>
          <p:nvPr/>
        </p:nvSpPr>
        <p:spPr bwMode="auto">
          <a:xfrm>
            <a:off x="3962400" y="3048000"/>
            <a:ext cx="3505200" cy="461963"/>
          </a:xfrm>
          <a:prstGeom prst="rect">
            <a:avLst/>
          </a:prstGeom>
          <a:noFill/>
          <a:ln w="9525">
            <a:noFill/>
            <a:miter lim="800000"/>
            <a:headEnd/>
            <a:tailEnd/>
          </a:ln>
        </p:spPr>
        <p:txBody>
          <a:bodyPr>
            <a:prstTxWarp prst="textNoShape">
              <a:avLst/>
            </a:prstTxWarp>
            <a:spAutoFit/>
          </a:bodyPr>
          <a:lstStyle/>
          <a:p>
            <a:pPr marL="457200" indent="-457200"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en-GB" i="1" dirty="0">
                <a:solidFill>
                  <a:srgbClr val="000000"/>
                </a:solidFill>
                <a:latin typeface="Arial" charset="0"/>
              </a:rPr>
              <a:t>A</a:t>
            </a:r>
            <a:r>
              <a:rPr lang="en-GB" i="1" dirty="0" smtClean="0">
                <a:solidFill>
                  <a:srgbClr val="000000"/>
                </a:solidFill>
                <a:latin typeface="Arial" charset="0"/>
              </a:rPr>
              <a:t>. Taktakishvili</a:t>
            </a:r>
            <a:endParaRPr lang="en-GB" i="1" dirty="0">
              <a:solidFill>
                <a:srgbClr val="000000"/>
              </a:solidFill>
              <a:latin typeface="Arial" charset="0"/>
            </a:endParaRPr>
          </a:p>
        </p:txBody>
      </p:sp>
      <p:pic>
        <p:nvPicPr>
          <p:cNvPr id="17419" name="Picture 27" descr="swcLogo.png"/>
          <p:cNvPicPr>
            <a:picLocks noChangeAspect="1"/>
          </p:cNvPicPr>
          <p:nvPr/>
        </p:nvPicPr>
        <p:blipFill>
          <a:blip r:embed="rId4"/>
          <a:srcRect/>
          <a:stretch>
            <a:fillRect/>
          </a:stretch>
        </p:blipFill>
        <p:spPr bwMode="auto">
          <a:xfrm>
            <a:off x="381000" y="4267200"/>
            <a:ext cx="1219200" cy="1219200"/>
          </a:xfrm>
          <a:prstGeom prst="rect">
            <a:avLst/>
          </a:prstGeom>
          <a:noFill/>
          <a:ln w="9525">
            <a:noFill/>
            <a:miter lim="800000"/>
            <a:headEnd/>
            <a:tailEnd/>
          </a:ln>
        </p:spPr>
      </p:pic>
      <p:sp>
        <p:nvSpPr>
          <p:cNvPr id="17420" name="Rectangle 28"/>
          <p:cNvSpPr>
            <a:spLocks noChangeArrowheads="1"/>
          </p:cNvSpPr>
          <p:nvPr/>
        </p:nvSpPr>
        <p:spPr bwMode="auto">
          <a:xfrm>
            <a:off x="1752600" y="4256088"/>
            <a:ext cx="1143000" cy="1323439"/>
          </a:xfrm>
          <a:prstGeom prst="rect">
            <a:avLst/>
          </a:prstGeom>
          <a:noFill/>
          <a:ln w="9525">
            <a:noFill/>
            <a:miter lim="800000"/>
            <a:headEnd/>
            <a:tailEnd/>
          </a:ln>
        </p:spPr>
        <p:txBody>
          <a:bodyPr wrap="square">
            <a:prstTxWarp prst="textNoShape">
              <a:avLst/>
            </a:prstTxWarp>
            <a:spAutoFit/>
          </a:bodyPr>
          <a:lstStyle/>
          <a:p>
            <a:r>
              <a:rPr lang="en-US" sz="1600" b="1" dirty="0">
                <a:latin typeface="Helvetica Neue Light" charset="0"/>
              </a:rPr>
              <a:t>NASA</a:t>
            </a:r>
          </a:p>
          <a:p>
            <a:r>
              <a:rPr lang="en-US" sz="1600" b="1" dirty="0">
                <a:latin typeface="Helvetica Neue Light" charset="0"/>
              </a:rPr>
              <a:t>S</a:t>
            </a:r>
            <a:r>
              <a:rPr lang="en-US" sz="1600" dirty="0">
                <a:latin typeface="Helvetica Neue Light" charset="0"/>
              </a:rPr>
              <a:t>pace </a:t>
            </a:r>
          </a:p>
          <a:p>
            <a:r>
              <a:rPr lang="en-US" sz="1600" b="1" dirty="0">
                <a:latin typeface="Helvetica Neue Light" charset="0"/>
              </a:rPr>
              <a:t>W</a:t>
            </a:r>
            <a:r>
              <a:rPr lang="en-US" sz="1600" dirty="0">
                <a:latin typeface="Helvetica Neue Light" charset="0"/>
              </a:rPr>
              <a:t>eather </a:t>
            </a:r>
            <a:endParaRPr lang="en-US" sz="1600" dirty="0" smtClean="0">
              <a:latin typeface="Helvetica Neue Light" charset="0"/>
            </a:endParaRPr>
          </a:p>
          <a:p>
            <a:r>
              <a:rPr lang="en-US" sz="1600" b="1" dirty="0" smtClean="0">
                <a:latin typeface="Helvetica Neue Light" charset="0"/>
              </a:rPr>
              <a:t>Research</a:t>
            </a:r>
          </a:p>
          <a:p>
            <a:r>
              <a:rPr lang="en-US" sz="1600" b="1" dirty="0" smtClean="0">
                <a:latin typeface="Helvetica Neue Light" charset="0"/>
              </a:rPr>
              <a:t>C</a:t>
            </a:r>
            <a:r>
              <a:rPr lang="en-US" sz="1600" dirty="0" smtClean="0">
                <a:latin typeface="Helvetica Neue Light" charset="0"/>
              </a:rPr>
              <a:t>enter</a:t>
            </a:r>
            <a:endParaRPr lang="en-US" sz="1600" dirty="0">
              <a:latin typeface="Helvetica Neue Light" charset="0"/>
            </a:endParaRPr>
          </a:p>
        </p:txBody>
      </p:sp>
      <p:pic>
        <p:nvPicPr>
          <p:cNvPr id="14" name="Picture 13" descr="Untitled.tiff"/>
          <p:cNvPicPr>
            <a:picLocks noChangeAspect="1"/>
          </p:cNvPicPr>
          <p:nvPr/>
        </p:nvPicPr>
        <p:blipFill>
          <a:blip r:embed="rId5"/>
          <a:stretch>
            <a:fillRect/>
          </a:stretch>
        </p:blipFill>
        <p:spPr>
          <a:xfrm>
            <a:off x="7315200" y="152400"/>
            <a:ext cx="1752600" cy="1457425"/>
          </a:xfrm>
          <a:prstGeom prst="rect">
            <a:avLst/>
          </a:prstGeom>
        </p:spPr>
      </p:pic>
      <p:pic>
        <p:nvPicPr>
          <p:cNvPr id="11" name="Picture 10" descr="NASA_logo.svg.png"/>
          <p:cNvPicPr>
            <a:picLocks noChangeAspect="1"/>
          </p:cNvPicPr>
          <p:nvPr/>
        </p:nvPicPr>
        <p:blipFill>
          <a:blip r:embed="rId6"/>
          <a:stretch>
            <a:fillRect/>
          </a:stretch>
        </p:blipFill>
        <p:spPr>
          <a:xfrm>
            <a:off x="168538" y="417577"/>
            <a:ext cx="1660262" cy="141122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3429000" y="1383268"/>
            <a:ext cx="5410200" cy="369332"/>
          </a:xfrm>
          <a:prstGeom prst="rect">
            <a:avLst/>
          </a:prstGeom>
          <a:noFill/>
        </p:spPr>
        <p:txBody>
          <a:bodyPr wrap="square" rtlCol="0">
            <a:spAutoFit/>
          </a:bodyPr>
          <a:lstStyle/>
          <a:p>
            <a:r>
              <a:rPr lang="en-US" sz="1800" dirty="0" smtClean="0">
                <a:latin typeface="Helvetica"/>
                <a:cs typeface="Helvetica"/>
              </a:rPr>
              <a:t>2012 July 12 X1.4 class flare and a following CME</a:t>
            </a:r>
            <a:endParaRPr lang="en-US" sz="1800" dirty="0">
              <a:latin typeface="Helvetica"/>
              <a:cs typeface="Helvetica"/>
            </a:endParaRPr>
          </a:p>
        </p:txBody>
      </p:sp>
      <p:sp>
        <p:nvSpPr>
          <p:cNvPr id="10" name="Rectangle 2"/>
          <p:cNvSpPr>
            <a:spLocks noChangeArrowheads="1"/>
          </p:cNvSpPr>
          <p:nvPr/>
        </p:nvSpPr>
        <p:spPr bwMode="auto">
          <a:xfrm>
            <a:off x="1828800" y="152400"/>
            <a:ext cx="6858000" cy="954107"/>
          </a:xfrm>
          <a:prstGeom prst="rect">
            <a:avLst/>
          </a:prstGeom>
          <a:noFill/>
          <a:ln w="9525">
            <a:noFill/>
            <a:miter lim="800000"/>
            <a:headEnd/>
            <a:tailEnd/>
          </a:ln>
        </p:spPr>
        <p:txBody>
          <a:bodyPr wrap="square">
            <a:prstTxWarp prst="textNoShape">
              <a:avLst/>
            </a:prstTxWarp>
            <a:spAutoFit/>
          </a:bodyPr>
          <a:lstStyle/>
          <a:p>
            <a:pPr algn="ctr"/>
            <a:r>
              <a:rPr lang="en-US" sz="2800" b="1" dirty="0" smtClean="0">
                <a:latin typeface="Helvetica" charset="0"/>
                <a:ea typeface="Helvetica" charset="0"/>
                <a:cs typeface="Helvetica" charset="0"/>
              </a:rPr>
              <a:t>Most of the </a:t>
            </a:r>
            <a:r>
              <a:rPr lang="en-US" sz="2800" b="1" dirty="0" err="1" smtClean="0">
                <a:latin typeface="Helvetica" charset="0"/>
                <a:ea typeface="Helvetica" charset="0"/>
                <a:cs typeface="Helvetica" charset="0"/>
              </a:rPr>
              <a:t>CMEs</a:t>
            </a:r>
            <a:r>
              <a:rPr lang="en-US" sz="2800" b="1" dirty="0" smtClean="0">
                <a:latin typeface="Helvetica" charset="0"/>
                <a:ea typeface="Helvetica" charset="0"/>
                <a:cs typeface="Helvetica" charset="0"/>
              </a:rPr>
              <a:t> Originate </a:t>
            </a:r>
          </a:p>
          <a:p>
            <a:pPr algn="ctr"/>
            <a:r>
              <a:rPr lang="en-US" sz="2800" b="1" dirty="0" smtClean="0">
                <a:latin typeface="Helvetica" charset="0"/>
                <a:ea typeface="Helvetica" charset="0"/>
                <a:cs typeface="Helvetica" charset="0"/>
              </a:rPr>
              <a:t>From the Active Regions </a:t>
            </a:r>
            <a:endParaRPr lang="en-US" sz="2800" b="1" dirty="0">
              <a:latin typeface="Helvetica" charset="0"/>
              <a:ea typeface="Helvetica" charset="0"/>
              <a:cs typeface="Helvetica" charset="0"/>
            </a:endParaRPr>
          </a:p>
        </p:txBody>
      </p:sp>
      <p:pic>
        <p:nvPicPr>
          <p:cNvPr id="15" name="Picture 14" descr="Untitled.tiff"/>
          <p:cNvPicPr>
            <a:picLocks noChangeAspect="1"/>
          </p:cNvPicPr>
          <p:nvPr/>
        </p:nvPicPr>
        <p:blipFill>
          <a:blip r:embed="rId4"/>
          <a:stretch>
            <a:fillRect/>
          </a:stretch>
        </p:blipFill>
        <p:spPr>
          <a:xfrm>
            <a:off x="304800" y="1168400"/>
            <a:ext cx="2449373" cy="2489200"/>
          </a:xfrm>
          <a:prstGeom prst="rect">
            <a:avLst/>
          </a:prstGeom>
        </p:spPr>
      </p:pic>
      <p:pic>
        <p:nvPicPr>
          <p:cNvPr id="11" name="Picture 10" descr="Untitled.tiff"/>
          <p:cNvPicPr>
            <a:picLocks noChangeAspect="1"/>
          </p:cNvPicPr>
          <p:nvPr/>
        </p:nvPicPr>
        <p:blipFill>
          <a:blip r:embed="rId5"/>
          <a:stretch>
            <a:fillRect/>
          </a:stretch>
        </p:blipFill>
        <p:spPr>
          <a:xfrm>
            <a:off x="457200" y="4267200"/>
            <a:ext cx="2146402" cy="2133600"/>
          </a:xfrm>
          <a:prstGeom prst="rect">
            <a:avLst/>
          </a:prstGeom>
        </p:spPr>
      </p:pic>
      <p:pic>
        <p:nvPicPr>
          <p:cNvPr id="17" name="20120712_1024_0193.mpg">
            <a:hlinkClick r:id="" action="ppaction://media"/>
          </p:cNvPr>
          <p:cNvPicPr/>
          <p:nvPr>
            <a:videoFile r:link="rId1"/>
          </p:nvPr>
        </p:nvPicPr>
        <p:blipFill>
          <a:blip r:embed="rId6"/>
          <a:stretch>
            <a:fillRect/>
          </a:stretch>
        </p:blipFill>
        <p:spPr>
          <a:xfrm>
            <a:off x="3886200" y="1981200"/>
            <a:ext cx="4724400" cy="4724400"/>
          </a:xfrm>
          <a:prstGeom prst="rect">
            <a:avLst/>
          </a:prstGeom>
        </p:spPr>
      </p:pic>
      <p:pic>
        <p:nvPicPr>
          <p:cNvPr id="7" name="Picture 27" descr="swcLogo.png"/>
          <p:cNvPicPr>
            <a:picLocks noChangeAspect="1"/>
          </p:cNvPicPr>
          <p:nvPr/>
        </p:nvPicPr>
        <p:blipFill>
          <a:blip r:embed="rId7"/>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nextCondLst>
                <p:cond evt="onClick" delay="0">
                  <p:tgtEl>
                    <p:spTgt spid="17"/>
                  </p:tgtEl>
                </p:cond>
              </p:nextCondLst>
            </p:seq>
            <p:video>
              <p:cMediaNode>
                <p:cTn id="7"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2490013" y="228600"/>
            <a:ext cx="5048102" cy="954107"/>
          </a:xfrm>
          <a:prstGeom prst="rect">
            <a:avLst/>
          </a:prstGeom>
          <a:noFill/>
        </p:spPr>
        <p:txBody>
          <a:bodyPr wrap="none" rtlCol="0">
            <a:spAutoFit/>
          </a:bodyPr>
          <a:lstStyle/>
          <a:p>
            <a:pPr algn="ctr"/>
            <a:r>
              <a:rPr lang="en-US" sz="2800" b="1" dirty="0" smtClean="0">
                <a:latin typeface="Helvetica"/>
                <a:cs typeface="Helvetica"/>
              </a:rPr>
              <a:t>July 12, 2012CME Viewed by </a:t>
            </a:r>
          </a:p>
          <a:p>
            <a:pPr algn="ctr"/>
            <a:r>
              <a:rPr lang="en-US" sz="2800" b="1" dirty="0" smtClean="0">
                <a:latin typeface="Helvetica"/>
                <a:cs typeface="Helvetica"/>
              </a:rPr>
              <a:t>Coronagraph Imagers</a:t>
            </a:r>
            <a:endParaRPr lang="en-US" sz="2800" b="1" dirty="0">
              <a:latin typeface="Helvetica"/>
              <a:cs typeface="Helvetica"/>
            </a:endParaRPr>
          </a:p>
        </p:txBody>
      </p:sp>
      <p:pic>
        <p:nvPicPr>
          <p:cNvPr id="8" name="Picture 7" descr="Untitled.tiff"/>
          <p:cNvPicPr>
            <a:picLocks noChangeAspect="1"/>
          </p:cNvPicPr>
          <p:nvPr/>
        </p:nvPicPr>
        <p:blipFill>
          <a:blip r:embed="rId3"/>
          <a:stretch>
            <a:fillRect/>
          </a:stretch>
        </p:blipFill>
        <p:spPr>
          <a:xfrm>
            <a:off x="148982" y="1250289"/>
            <a:ext cx="2746618" cy="2788311"/>
          </a:xfrm>
          <a:prstGeom prst="rect">
            <a:avLst/>
          </a:prstGeom>
        </p:spPr>
      </p:pic>
      <p:pic>
        <p:nvPicPr>
          <p:cNvPr id="9" name="Picture 8" descr="Untitled.tiff"/>
          <p:cNvPicPr>
            <a:picLocks noChangeAspect="1"/>
          </p:cNvPicPr>
          <p:nvPr/>
        </p:nvPicPr>
        <p:blipFill>
          <a:blip r:embed="rId4"/>
          <a:stretch>
            <a:fillRect/>
          </a:stretch>
        </p:blipFill>
        <p:spPr>
          <a:xfrm>
            <a:off x="6096000" y="1295400"/>
            <a:ext cx="2862325" cy="2819400"/>
          </a:xfrm>
          <a:prstGeom prst="rect">
            <a:avLst/>
          </a:prstGeom>
        </p:spPr>
      </p:pic>
      <p:pic>
        <p:nvPicPr>
          <p:cNvPr id="10" name="Picture 9" descr="Untitled 2.tiff"/>
          <p:cNvPicPr>
            <a:picLocks noChangeAspect="1"/>
          </p:cNvPicPr>
          <p:nvPr/>
        </p:nvPicPr>
        <p:blipFill>
          <a:blip r:embed="rId5"/>
          <a:stretch>
            <a:fillRect/>
          </a:stretch>
        </p:blipFill>
        <p:spPr>
          <a:xfrm>
            <a:off x="3127495" y="3892550"/>
            <a:ext cx="2739905" cy="2889250"/>
          </a:xfrm>
          <a:prstGeom prst="rect">
            <a:avLst/>
          </a:prstGeom>
        </p:spPr>
      </p:pic>
      <p:pic>
        <p:nvPicPr>
          <p:cNvPr id="11" name="Picture 10" descr="088422431.gif"/>
          <p:cNvPicPr>
            <a:picLocks noChangeAspect="1"/>
          </p:cNvPicPr>
          <p:nvPr/>
        </p:nvPicPr>
        <p:blipFill>
          <a:blip r:embed="rId6"/>
          <a:stretch>
            <a:fillRect/>
          </a:stretch>
        </p:blipFill>
        <p:spPr>
          <a:xfrm>
            <a:off x="3105150" y="1371600"/>
            <a:ext cx="2762250" cy="2362200"/>
          </a:xfrm>
          <a:prstGeom prst="rect">
            <a:avLst/>
          </a:prstGeom>
        </p:spPr>
      </p:pic>
      <p:pic>
        <p:nvPicPr>
          <p:cNvPr id="7" name="Picture 27" descr="swcLogo.png"/>
          <p:cNvPicPr>
            <a:picLocks noChangeAspect="1"/>
          </p:cNvPicPr>
          <p:nvPr/>
        </p:nvPicPr>
        <p:blipFill>
          <a:blip r:embed="rId7"/>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905000" y="76200"/>
            <a:ext cx="6019800" cy="838200"/>
          </a:xfrm>
        </p:spPr>
        <p:txBody>
          <a:bodyPr>
            <a:normAutofit/>
          </a:bodyPr>
          <a:lstStyle/>
          <a:p>
            <a:r>
              <a:rPr lang="en-US" sz="2800" dirty="0" smtClean="0">
                <a:solidFill>
                  <a:schemeClr val="tx1"/>
                </a:solidFill>
                <a:latin typeface="Helvetica"/>
                <a:cs typeface="Helvetica"/>
              </a:rPr>
              <a:t>CME from a Filament </a:t>
            </a:r>
            <a:r>
              <a:rPr lang="en-US" dirty="0" smtClean="0">
                <a:solidFill>
                  <a:schemeClr val="tx1"/>
                </a:solidFill>
              </a:rPr>
              <a:t>E</a:t>
            </a:r>
            <a:r>
              <a:rPr lang="en-US" sz="2800" dirty="0" smtClean="0">
                <a:solidFill>
                  <a:schemeClr val="tx1"/>
                </a:solidFill>
                <a:latin typeface="Helvetica"/>
                <a:cs typeface="Helvetica"/>
              </a:rPr>
              <a:t>ruption</a:t>
            </a:r>
            <a:endParaRPr lang="en-US" sz="2800" dirty="0">
              <a:solidFill>
                <a:schemeClr val="tx1"/>
              </a:solidFill>
              <a:latin typeface="Helvetica"/>
              <a:cs typeface="Helvetica"/>
            </a:endParaRPr>
          </a:p>
        </p:txBody>
      </p:sp>
      <p:sp>
        <p:nvSpPr>
          <p:cNvPr id="12" name="TextBox 11"/>
          <p:cNvSpPr txBox="1"/>
          <p:nvPr/>
        </p:nvSpPr>
        <p:spPr>
          <a:xfrm>
            <a:off x="215900" y="1524000"/>
            <a:ext cx="2527300" cy="1938992"/>
          </a:xfrm>
          <a:prstGeom prst="rect">
            <a:avLst/>
          </a:prstGeom>
          <a:noFill/>
        </p:spPr>
        <p:txBody>
          <a:bodyPr wrap="square" rtlCol="0">
            <a:spAutoFit/>
          </a:bodyPr>
          <a:lstStyle/>
          <a:p>
            <a:r>
              <a:rPr lang="en-US" sz="2400" dirty="0" smtClean="0">
                <a:latin typeface="Helvetica"/>
                <a:cs typeface="Helvetica"/>
              </a:rPr>
              <a:t>Northeast (upper left) quadrant starting around 19:00 UT on Feb 10, 2012</a:t>
            </a:r>
            <a:endParaRPr lang="en-US" sz="2400" dirty="0">
              <a:latin typeface="Helvetica"/>
              <a:cs typeface="Helvetica"/>
            </a:endParaRPr>
          </a:p>
        </p:txBody>
      </p:sp>
      <p:pic>
        <p:nvPicPr>
          <p:cNvPr id="9" name="filamenteruption_20120210_1024_0304.mpg">
            <a:hlinkClick r:id="" action="ppaction://media"/>
          </p:cNvPr>
          <p:cNvPicPr/>
          <p:nvPr>
            <a:videoFile r:link="rId1"/>
          </p:nvPr>
        </p:nvPicPr>
        <p:blipFill>
          <a:blip r:embed="rId4"/>
          <a:stretch>
            <a:fillRect/>
          </a:stretch>
        </p:blipFill>
        <p:spPr>
          <a:xfrm>
            <a:off x="3352800" y="1447800"/>
            <a:ext cx="5105400" cy="5105400"/>
          </a:xfrm>
          <a:prstGeom prst="rect">
            <a:avLst/>
          </a:prstGeom>
        </p:spPr>
      </p:pic>
      <p:pic>
        <p:nvPicPr>
          <p:cNvPr id="5" name="Picture 27" descr="swcLogo.png"/>
          <p:cNvPicPr>
            <a:picLocks noChangeAspect="1"/>
          </p:cNvPicPr>
          <p:nvPr/>
        </p:nvPicPr>
        <p:blipFill>
          <a:blip r:embed="rId5"/>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990600" y="152400"/>
            <a:ext cx="7772400" cy="838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anchor="ctr">
            <a:prstTxWarp prst="textNoShape">
              <a:avLst/>
            </a:prstTxWarp>
          </a:bodyPr>
          <a:lstStyle/>
          <a:p>
            <a:pPr algn="ctr">
              <a:defRPr/>
            </a:pPr>
            <a:r>
              <a:rPr lang="en-US" sz="3200" b="1" kern="0" dirty="0">
                <a:solidFill>
                  <a:schemeClr val="tx2"/>
                </a:solidFill>
                <a:latin typeface="Helvetica"/>
                <a:ea typeface="+mj-ea"/>
                <a:cs typeface="Helvetica"/>
              </a:rPr>
              <a:t>CME Properties</a:t>
            </a:r>
          </a:p>
        </p:txBody>
      </p:sp>
      <p:sp>
        <p:nvSpPr>
          <p:cNvPr id="34819" name="Rectangle 3"/>
          <p:cNvSpPr txBox="1">
            <a:spLocks noChangeArrowheads="1"/>
          </p:cNvSpPr>
          <p:nvPr/>
        </p:nvSpPr>
        <p:spPr bwMode="auto">
          <a:xfrm>
            <a:off x="762000" y="1219200"/>
            <a:ext cx="7772400" cy="914400"/>
          </a:xfrm>
          <a:prstGeom prst="rect">
            <a:avLst/>
          </a:prstGeom>
          <a:noFill/>
          <a:ln w="9525">
            <a:noFill/>
            <a:miter lim="800000"/>
            <a:headEnd/>
            <a:tailEnd/>
          </a:ln>
        </p:spPr>
        <p:txBody>
          <a:bodyPr>
            <a:prstTxWarp prst="textNoShape">
              <a:avLst/>
            </a:prstTxWarp>
          </a:bodyPr>
          <a:lstStyle/>
          <a:p>
            <a:pPr marL="342900" indent="-342900">
              <a:spcBef>
                <a:spcPct val="20000"/>
              </a:spcBef>
              <a:buFont typeface="Arial" pitchFamily="-106" charset="0"/>
              <a:buChar char="•"/>
            </a:pPr>
            <a:r>
              <a:rPr lang="en-US" dirty="0">
                <a:latin typeface="Helvetica" pitchFamily="-106" charset="0"/>
              </a:rPr>
              <a:t>Mass: ~</a:t>
            </a:r>
            <a:r>
              <a:rPr lang="en-US" dirty="0" smtClean="0">
                <a:latin typeface="Helvetica" pitchFamily="-106" charset="0"/>
              </a:rPr>
              <a:t>10</a:t>
            </a:r>
            <a:r>
              <a:rPr lang="en-US" baseline="30000" dirty="0" smtClean="0">
                <a:latin typeface="Helvetica" pitchFamily="-106" charset="0"/>
              </a:rPr>
              <a:t>15-16</a:t>
            </a:r>
            <a:r>
              <a:rPr lang="en-US" dirty="0" smtClean="0">
                <a:latin typeface="Helvetica" pitchFamily="-106" charset="0"/>
              </a:rPr>
              <a:t> </a:t>
            </a:r>
            <a:r>
              <a:rPr lang="en-US" dirty="0" err="1" smtClean="0">
                <a:latin typeface="Helvetica" pitchFamily="-106" charset="0"/>
              </a:rPr>
              <a:t>g</a:t>
            </a:r>
            <a:endParaRPr lang="en-US" dirty="0">
              <a:latin typeface="Helvetica" pitchFamily="-106" charset="0"/>
            </a:endParaRPr>
          </a:p>
          <a:p>
            <a:pPr marL="342900" indent="-342900">
              <a:spcBef>
                <a:spcPct val="20000"/>
              </a:spcBef>
              <a:buFontTx/>
              <a:buChar char="•"/>
            </a:pPr>
            <a:r>
              <a:rPr lang="en-US" dirty="0">
                <a:latin typeface="Helvetica" pitchFamily="-106" charset="0"/>
              </a:rPr>
              <a:t>Speed: few hundred - 3000km/s</a:t>
            </a:r>
            <a:endParaRPr lang="en-US" sz="3200" dirty="0">
              <a:latin typeface="Helvetica" pitchFamily="-106" charset="0"/>
            </a:endParaRPr>
          </a:p>
        </p:txBody>
      </p:sp>
      <p:sp>
        <p:nvSpPr>
          <p:cNvPr id="34820" name="Rectangle 3"/>
          <p:cNvSpPr txBox="1">
            <a:spLocks noChangeArrowheads="1"/>
          </p:cNvSpPr>
          <p:nvPr/>
        </p:nvSpPr>
        <p:spPr bwMode="auto">
          <a:xfrm>
            <a:off x="685800" y="2133600"/>
            <a:ext cx="7772400" cy="1676400"/>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3200" dirty="0">
                <a:latin typeface="Times New Roman" pitchFamily="-106" charset="0"/>
              </a:rPr>
              <a:t>..</a:t>
            </a:r>
            <a:r>
              <a:rPr lang="en-US" sz="3200" dirty="0">
                <a:latin typeface="Helvetica" pitchFamily="-106" charset="0"/>
              </a:rPr>
              <a:t>or</a:t>
            </a:r>
          </a:p>
          <a:p>
            <a:pPr marL="342900" indent="-342900">
              <a:spcBef>
                <a:spcPct val="20000"/>
              </a:spcBef>
              <a:buFontTx/>
              <a:buChar char="•"/>
            </a:pPr>
            <a:r>
              <a:rPr lang="en-US" dirty="0">
                <a:latin typeface="Helvetica" pitchFamily="-106" charset="0"/>
              </a:rPr>
              <a:t>Mass: ~1 million Nimitz-class aircraft carriers</a:t>
            </a:r>
          </a:p>
          <a:p>
            <a:pPr marL="342900" indent="-342900">
              <a:spcBef>
                <a:spcPct val="20000"/>
              </a:spcBef>
              <a:buFontTx/>
              <a:buChar char="•"/>
            </a:pPr>
            <a:r>
              <a:rPr lang="en-US" dirty="0">
                <a:latin typeface="Helvetica" pitchFamily="-106" charset="0"/>
              </a:rPr>
              <a:t>Speed: 1.5 -10 million km/hour</a:t>
            </a:r>
            <a:endParaRPr lang="en-US" sz="3200" dirty="0">
              <a:latin typeface="Helvetica" pitchFamily="-106" charset="0"/>
            </a:endParaRPr>
          </a:p>
        </p:txBody>
      </p:sp>
      <p:pic>
        <p:nvPicPr>
          <p:cNvPr id="34821" name="Picture 6"/>
          <p:cNvPicPr>
            <a:picLocks noChangeAspect="1"/>
          </p:cNvPicPr>
          <p:nvPr/>
        </p:nvPicPr>
        <p:blipFill>
          <a:blip r:embed="rId3"/>
          <a:srcRect t="20966" b="24477"/>
          <a:stretch>
            <a:fillRect/>
          </a:stretch>
        </p:blipFill>
        <p:spPr bwMode="auto">
          <a:xfrm>
            <a:off x="152400" y="3657600"/>
            <a:ext cx="5943600" cy="1965325"/>
          </a:xfrm>
          <a:prstGeom prst="rect">
            <a:avLst/>
          </a:prstGeom>
          <a:noFill/>
          <a:ln w="9525">
            <a:noFill/>
            <a:miter lim="800000"/>
            <a:headEnd/>
            <a:tailEnd/>
          </a:ln>
        </p:spPr>
      </p:pic>
      <p:cxnSp>
        <p:nvCxnSpPr>
          <p:cNvPr id="34822" name="Straight Arrow Connector 7"/>
          <p:cNvCxnSpPr>
            <a:cxnSpLocks noChangeShapeType="1"/>
          </p:cNvCxnSpPr>
          <p:nvPr/>
        </p:nvCxnSpPr>
        <p:spPr bwMode="auto">
          <a:xfrm>
            <a:off x="6248400" y="4724400"/>
            <a:ext cx="2590800" cy="0"/>
          </a:xfrm>
          <a:prstGeom prst="straightConnector1">
            <a:avLst/>
          </a:prstGeom>
          <a:noFill/>
          <a:ln w="76200">
            <a:solidFill>
              <a:srgbClr val="FF0000"/>
            </a:solidFill>
            <a:round/>
            <a:headEnd/>
            <a:tailEnd type="arrow" w="med" len="med"/>
          </a:ln>
        </p:spPr>
      </p:cxnSp>
      <p:sp>
        <p:nvSpPr>
          <p:cNvPr id="9" name="Rectangle 8"/>
          <p:cNvSpPr/>
          <p:nvPr/>
        </p:nvSpPr>
        <p:spPr>
          <a:xfrm>
            <a:off x="6400800" y="3657600"/>
            <a:ext cx="2262158" cy="923330"/>
          </a:xfrm>
          <a:prstGeom prst="rect">
            <a:avLst/>
          </a:prstGeom>
          <a:noFill/>
        </p:spPr>
        <p:txBody>
          <a:bodyPr wrap="none">
            <a:spAutoFit/>
          </a:bodyPr>
          <a:lstStyle/>
          <a:p>
            <a:pPr algn="ctr">
              <a:defRPr/>
            </a:pP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pitchFamily="1" charset="0"/>
                <a:ea typeface="ＭＳ Ｐゴシック" pitchFamily="1" charset="-128"/>
                <a:cs typeface="ＭＳ Ｐゴシック" pitchFamily="1" charset="-128"/>
              </a:rPr>
              <a:t>Earth?</a:t>
            </a:r>
          </a:p>
        </p:txBody>
      </p:sp>
      <p:pic>
        <p:nvPicPr>
          <p:cNvPr id="34824"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
        <p:nvSpPr>
          <p:cNvPr id="10" name="Rectangle 3"/>
          <p:cNvSpPr txBox="1">
            <a:spLocks noChangeArrowheads="1"/>
          </p:cNvSpPr>
          <p:nvPr/>
        </p:nvSpPr>
        <p:spPr bwMode="auto">
          <a:xfrm>
            <a:off x="2133600" y="5943600"/>
            <a:ext cx="4419600" cy="5334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a:prstTxWarp prst="textNoShape">
              <a:avLst/>
            </a:prstTxWarp>
          </a:bodyPr>
          <a:lstStyle/>
          <a:p>
            <a:pPr marL="342900" indent="-342900">
              <a:spcBef>
                <a:spcPct val="20000"/>
              </a:spcBef>
              <a:buFont typeface="Arial"/>
              <a:buChar char="•"/>
              <a:defRPr/>
            </a:pPr>
            <a:r>
              <a:rPr lang="en-US" kern="0" dirty="0">
                <a:latin typeface="Helvetica"/>
                <a:ea typeface="+mn-ea"/>
                <a:cs typeface="+mn-cs"/>
              </a:rPr>
              <a:t>Arrives to Earth in 1-2 days</a:t>
            </a:r>
            <a:endParaRPr lang="en-US" sz="3200" kern="0" dirty="0">
              <a:latin typeface="Helvetica"/>
              <a:ea typeface="+mn-ea"/>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990600" y="152400"/>
            <a:ext cx="7772400" cy="838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anchor="ctr">
            <a:prstTxWarp prst="textNoShape">
              <a:avLst/>
            </a:prstTxWarp>
          </a:bodyPr>
          <a:lstStyle/>
          <a:p>
            <a:pPr algn="ctr">
              <a:defRPr/>
            </a:pPr>
            <a:r>
              <a:rPr lang="en-US" sz="3200" b="1" kern="0" dirty="0">
                <a:solidFill>
                  <a:schemeClr val="tx2"/>
                </a:solidFill>
                <a:latin typeface="Helvetica"/>
                <a:ea typeface="+mj-ea"/>
                <a:cs typeface="Helvetica"/>
              </a:rPr>
              <a:t>CME</a:t>
            </a:r>
            <a:r>
              <a:rPr lang="en-US" sz="3200" b="1" kern="0" dirty="0" smtClean="0">
                <a:solidFill>
                  <a:schemeClr val="tx2"/>
                </a:solidFill>
                <a:latin typeface="Helvetica"/>
                <a:ea typeface="+mj-ea"/>
                <a:cs typeface="Helvetica"/>
              </a:rPr>
              <a:t> SCORE</a:t>
            </a:r>
            <a:endParaRPr lang="en-US" sz="3200" b="1" kern="0" dirty="0">
              <a:solidFill>
                <a:schemeClr val="tx2"/>
              </a:solidFill>
              <a:latin typeface="Helvetica"/>
              <a:ea typeface="+mj-ea"/>
              <a:cs typeface="Helvetica"/>
            </a:endParaRPr>
          </a:p>
        </p:txBody>
      </p:sp>
      <p:pic>
        <p:nvPicPr>
          <p:cNvPr id="34824"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pic>
        <p:nvPicPr>
          <p:cNvPr id="11" name="Picture 10" descr="Slide1.jpg"/>
          <p:cNvPicPr>
            <a:picLocks noChangeAspect="1"/>
          </p:cNvPicPr>
          <p:nvPr/>
        </p:nvPicPr>
        <p:blipFill>
          <a:blip r:embed="rId4"/>
          <a:stretch>
            <a:fillRect/>
          </a:stretch>
        </p:blipFill>
        <p:spPr>
          <a:xfrm>
            <a:off x="1219200" y="1981200"/>
            <a:ext cx="6400800" cy="4800600"/>
          </a:xfrm>
          <a:prstGeom prst="rect">
            <a:avLst/>
          </a:prstGeom>
        </p:spPr>
      </p:pic>
      <p:sp>
        <p:nvSpPr>
          <p:cNvPr id="12" name="TextBox 11"/>
          <p:cNvSpPr txBox="1"/>
          <p:nvPr/>
        </p:nvSpPr>
        <p:spPr>
          <a:xfrm>
            <a:off x="304800" y="1195626"/>
            <a:ext cx="7987646" cy="861774"/>
          </a:xfrm>
          <a:prstGeom prst="rect">
            <a:avLst/>
          </a:prstGeom>
          <a:noFill/>
        </p:spPr>
        <p:txBody>
          <a:bodyPr wrap="none" rtlCol="0">
            <a:spAutoFit/>
          </a:bodyPr>
          <a:lstStyle/>
          <a:p>
            <a:r>
              <a:rPr lang="en-US" sz="1800" dirty="0" smtClean="0"/>
              <a:t>• </a:t>
            </a:r>
            <a:r>
              <a:rPr lang="en-US" sz="1600" dirty="0" smtClean="0">
                <a:latin typeface="Helvetica"/>
              </a:rPr>
              <a:t>A simple new category system for </a:t>
            </a:r>
            <a:r>
              <a:rPr lang="en-US" sz="1600" dirty="0" err="1" smtClean="0">
                <a:latin typeface="Helvetica"/>
              </a:rPr>
              <a:t>CMEs</a:t>
            </a:r>
            <a:r>
              <a:rPr lang="en-US" sz="1600" dirty="0" smtClean="0">
                <a:latin typeface="Helvetica"/>
              </a:rPr>
              <a:t> based on frequency of detection and speed</a:t>
            </a:r>
          </a:p>
          <a:p>
            <a:r>
              <a:rPr lang="en-US" sz="1600" dirty="0" smtClean="0">
                <a:latin typeface="Helvetica"/>
              </a:rPr>
              <a:t>• Complements Flare Classes</a:t>
            </a:r>
          </a:p>
          <a:p>
            <a:r>
              <a:rPr lang="en-US" sz="1600" dirty="0" smtClean="0">
                <a:latin typeface="Helvetica"/>
              </a:rPr>
              <a:t>• Applicable in space weather operations and research</a:t>
            </a:r>
            <a:endParaRPr lang="en-US" sz="1600" dirty="0">
              <a:latin typeface="Helvetica"/>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51267" y="0"/>
            <a:ext cx="8229600" cy="1143000"/>
          </a:xfrm>
        </p:spPr>
        <p:txBody>
          <a:bodyPr/>
          <a:lstStyle/>
          <a:p>
            <a:pPr>
              <a:spcAft>
                <a:spcPts val="600"/>
              </a:spcAft>
            </a:pPr>
            <a:r>
              <a:rPr lang="en-US" dirty="0" err="1" smtClean="0">
                <a:solidFill>
                  <a:schemeClr val="tx1"/>
                </a:solidFill>
                <a:latin typeface="Helvetica"/>
                <a:cs typeface="Helvetica"/>
              </a:rPr>
              <a:t>SWx</a:t>
            </a:r>
            <a:r>
              <a:rPr lang="en-US" dirty="0" smtClean="0">
                <a:solidFill>
                  <a:schemeClr val="tx1"/>
                </a:solidFill>
                <a:latin typeface="Helvetica"/>
                <a:cs typeface="Helvetica"/>
              </a:rPr>
              <a:t> impacts of CME</a:t>
            </a:r>
            <a:endParaRPr lang="en-US" dirty="0">
              <a:solidFill>
                <a:schemeClr val="tx1"/>
              </a:solidFill>
              <a:latin typeface="Helvetica"/>
              <a:cs typeface="Helvetica"/>
            </a:endParaRPr>
          </a:p>
        </p:txBody>
      </p:sp>
      <p:sp>
        <p:nvSpPr>
          <p:cNvPr id="3" name="Content Placeholder 2"/>
          <p:cNvSpPr>
            <a:spLocks noGrp="1"/>
          </p:cNvSpPr>
          <p:nvPr>
            <p:ph idx="1"/>
          </p:nvPr>
        </p:nvSpPr>
        <p:spPr>
          <a:xfrm>
            <a:off x="457200" y="1295400"/>
            <a:ext cx="8229600" cy="3766060"/>
          </a:xfrm>
        </p:spPr>
        <p:txBody>
          <a:bodyPr>
            <a:normAutofit/>
          </a:bodyPr>
          <a:lstStyle/>
          <a:p>
            <a:r>
              <a:rPr lang="en-US" dirty="0" smtClean="0">
                <a:latin typeface="Helvetica"/>
                <a:cs typeface="Helvetica"/>
              </a:rPr>
              <a:t>Contribute to SEP (particle radiation):  20-30 minutes from the occurrence of the CME/flare</a:t>
            </a:r>
          </a:p>
          <a:p>
            <a:r>
              <a:rPr lang="en-US" dirty="0" smtClean="0">
                <a:latin typeface="Helvetica"/>
                <a:cs typeface="Helvetica"/>
              </a:rPr>
              <a:t>Result in a geomagnetic storm: takes 1-2 days arriving at Earth</a:t>
            </a:r>
          </a:p>
          <a:p>
            <a:r>
              <a:rPr lang="en-US" dirty="0" smtClean="0">
                <a:latin typeface="Helvetica"/>
                <a:cs typeface="Helvetica"/>
              </a:rPr>
              <a:t>Result in electron radiation enhancement in the near-Earth space: takes 1-3 days</a:t>
            </a:r>
            <a:endParaRPr lang="en-US" dirty="0">
              <a:latin typeface="Helvetica"/>
              <a:cs typeface="Helvetica"/>
            </a:endParaRPr>
          </a:p>
        </p:txBody>
      </p:sp>
      <p:sp>
        <p:nvSpPr>
          <p:cNvPr id="5" name="TextBox 4"/>
          <p:cNvSpPr txBox="1"/>
          <p:nvPr/>
        </p:nvSpPr>
        <p:spPr>
          <a:xfrm>
            <a:off x="457200" y="5228957"/>
            <a:ext cx="8229600" cy="1200328"/>
          </a:xfrm>
          <a:prstGeom prst="rect">
            <a:avLst/>
          </a:prstGeom>
          <a:noFill/>
        </p:spPr>
        <p:txBody>
          <a:bodyPr wrap="square" rtlCol="0">
            <a:spAutoFit/>
          </a:bodyPr>
          <a:lstStyle/>
          <a:p>
            <a:r>
              <a:rPr lang="en-US" dirty="0" smtClean="0">
                <a:solidFill>
                  <a:srgbClr val="FF0000"/>
                </a:solidFill>
                <a:latin typeface="Helvetica"/>
                <a:cs typeface="Helvetica"/>
              </a:rPr>
              <a:t>Affecting spacecraft electronics – surfacing charging/internal charging, radio communication, navigation </a:t>
            </a:r>
          </a:p>
          <a:p>
            <a:r>
              <a:rPr lang="en-US" dirty="0" smtClean="0">
                <a:solidFill>
                  <a:srgbClr val="FF0000"/>
                </a:solidFill>
                <a:latin typeface="Helvetica"/>
                <a:cs typeface="Helvetica"/>
              </a:rPr>
              <a:t>power grid, pipelines, and so on</a:t>
            </a:r>
            <a:endParaRPr lang="en-US" dirty="0">
              <a:solidFill>
                <a:srgbClr val="FF0000"/>
              </a:solidFill>
              <a:latin typeface="Helvetica"/>
              <a:cs typeface="Helvetica"/>
            </a:endParaRPr>
          </a:p>
        </p:txBody>
      </p:sp>
      <p:sp>
        <p:nvSpPr>
          <p:cNvPr id="6" name="Slide Number Placeholder 5"/>
          <p:cNvSpPr>
            <a:spLocks noGrp="1"/>
          </p:cNvSpPr>
          <p:nvPr>
            <p:ph type="sldNum" sz="quarter" idx="12"/>
          </p:nvPr>
        </p:nvSpPr>
        <p:spPr/>
        <p:txBody>
          <a:bodyPr/>
          <a:lstStyle/>
          <a:p>
            <a:fld id="{343FB90C-9476-0148-8693-AD9B84214A52}" type="slidenum">
              <a:rPr lang="en-US" smtClean="0"/>
              <a:pPr/>
              <a:t>15</a:t>
            </a:fld>
            <a:endParaRPr lang="en-US"/>
          </a:p>
        </p:txBody>
      </p:sp>
      <p:pic>
        <p:nvPicPr>
          <p:cNvPr id="7"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Untitled 4.tiff"/>
          <p:cNvPicPr>
            <a:picLocks noChangeAspect="1"/>
          </p:cNvPicPr>
          <p:nvPr/>
        </p:nvPicPr>
        <p:blipFill>
          <a:blip r:embed="rId3"/>
          <a:stretch>
            <a:fillRect/>
          </a:stretch>
        </p:blipFill>
        <p:spPr>
          <a:xfrm>
            <a:off x="228600" y="1752600"/>
            <a:ext cx="6629400" cy="2858661"/>
          </a:xfrm>
          <a:prstGeom prst="rect">
            <a:avLst/>
          </a:prstGeom>
        </p:spPr>
      </p:pic>
      <p:sp>
        <p:nvSpPr>
          <p:cNvPr id="3" name="TextBox 2"/>
          <p:cNvSpPr txBox="1"/>
          <p:nvPr/>
        </p:nvSpPr>
        <p:spPr>
          <a:xfrm>
            <a:off x="2133600" y="152400"/>
            <a:ext cx="6324600" cy="954107"/>
          </a:xfrm>
          <a:prstGeom prst="rect">
            <a:avLst/>
          </a:prstGeom>
          <a:noFill/>
        </p:spPr>
        <p:txBody>
          <a:bodyPr wrap="square" rtlCol="0">
            <a:spAutoFit/>
          </a:bodyPr>
          <a:lstStyle/>
          <a:p>
            <a:pPr algn="ctr"/>
            <a:r>
              <a:rPr lang="en-US" sz="2800" b="1" dirty="0" smtClean="0">
                <a:latin typeface="Helvetica"/>
                <a:cs typeface="Helvetica"/>
              </a:rPr>
              <a:t>Geomagnetic Storm Caused </a:t>
            </a:r>
          </a:p>
          <a:p>
            <a:pPr algn="ctr"/>
            <a:r>
              <a:rPr lang="en-US" sz="2800" b="1" dirty="0" smtClean="0">
                <a:latin typeface="Helvetica"/>
                <a:cs typeface="Helvetica"/>
              </a:rPr>
              <a:t>by the CME Arrival</a:t>
            </a:r>
            <a:endParaRPr lang="en-US" sz="2800" b="1" dirty="0">
              <a:latin typeface="Helvetica"/>
              <a:cs typeface="Helvetica"/>
            </a:endParaRPr>
          </a:p>
        </p:txBody>
      </p:sp>
      <p:sp>
        <p:nvSpPr>
          <p:cNvPr id="4" name="TextBox 3"/>
          <p:cNvSpPr txBox="1"/>
          <p:nvPr/>
        </p:nvSpPr>
        <p:spPr>
          <a:xfrm>
            <a:off x="609600" y="1230868"/>
            <a:ext cx="2362200" cy="369332"/>
          </a:xfrm>
          <a:prstGeom prst="rect">
            <a:avLst/>
          </a:prstGeom>
          <a:noFill/>
        </p:spPr>
        <p:txBody>
          <a:bodyPr wrap="square" rtlCol="0">
            <a:spAutoFit/>
          </a:bodyPr>
          <a:lstStyle/>
          <a:p>
            <a:pPr algn="ctr"/>
            <a:r>
              <a:rPr lang="en-US" sz="1800" b="1" dirty="0" smtClean="0">
                <a:solidFill>
                  <a:srgbClr val="FF6600"/>
                </a:solidFill>
                <a:latin typeface="Helvetica"/>
                <a:cs typeface="Helvetica"/>
              </a:rPr>
              <a:t>CME Arrival at ACE</a:t>
            </a:r>
            <a:endParaRPr lang="en-US" sz="1800" b="1" dirty="0">
              <a:solidFill>
                <a:srgbClr val="FF6600"/>
              </a:solidFill>
              <a:latin typeface="Helvetica"/>
              <a:cs typeface="Helvetica"/>
            </a:endParaRPr>
          </a:p>
        </p:txBody>
      </p:sp>
      <p:cxnSp>
        <p:nvCxnSpPr>
          <p:cNvPr id="6" name="Straight Arrow Connector 5"/>
          <p:cNvCxnSpPr/>
          <p:nvPr/>
        </p:nvCxnSpPr>
        <p:spPr>
          <a:xfrm rot="5400000">
            <a:off x="1410494" y="1942306"/>
            <a:ext cx="685800" cy="1588"/>
          </a:xfrm>
          <a:prstGeom prst="straightConnector1">
            <a:avLst/>
          </a:prstGeom>
          <a:ln w="44450">
            <a:solidFill>
              <a:srgbClr val="FF6600"/>
            </a:solidFill>
            <a:tailEnd type="arrow"/>
          </a:ln>
          <a:effectLst>
            <a:outerShdw blurRad="40000" dist="20000" dir="5400000" rotWithShape="0">
              <a:srgbClr val="FF66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9" name="Picture 8" descr="speed.tiff"/>
          <p:cNvPicPr>
            <a:picLocks noChangeAspect="1"/>
          </p:cNvPicPr>
          <p:nvPr/>
        </p:nvPicPr>
        <p:blipFill>
          <a:blip r:embed="rId4"/>
          <a:stretch>
            <a:fillRect/>
          </a:stretch>
        </p:blipFill>
        <p:spPr>
          <a:xfrm>
            <a:off x="272143" y="3930650"/>
            <a:ext cx="4757057" cy="2774950"/>
          </a:xfrm>
          <a:prstGeom prst="rect">
            <a:avLst/>
          </a:prstGeom>
        </p:spPr>
      </p:pic>
      <p:pic>
        <p:nvPicPr>
          <p:cNvPr id="7" name="Picture 27" descr="swcLogo.png"/>
          <p:cNvPicPr>
            <a:picLocks noChangeAspect="1"/>
          </p:cNvPicPr>
          <p:nvPr/>
        </p:nvPicPr>
        <p:blipFill>
          <a:blip r:embed="rId5"/>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828800" y="152400"/>
            <a:ext cx="6324600" cy="954107"/>
          </a:xfrm>
          <a:prstGeom prst="rect">
            <a:avLst/>
          </a:prstGeom>
          <a:noFill/>
        </p:spPr>
        <p:txBody>
          <a:bodyPr wrap="square" rtlCol="0">
            <a:spAutoFit/>
          </a:bodyPr>
          <a:lstStyle/>
          <a:p>
            <a:pPr algn="ctr"/>
            <a:r>
              <a:rPr lang="en-US" sz="2800" b="1" dirty="0" smtClean="0">
                <a:latin typeface="Helvetica"/>
                <a:cs typeface="Helvetica"/>
              </a:rPr>
              <a:t>Geomagnetic Storm Caused </a:t>
            </a:r>
          </a:p>
          <a:p>
            <a:pPr algn="ctr"/>
            <a:r>
              <a:rPr lang="en-US" sz="2800" b="1" dirty="0" smtClean="0">
                <a:latin typeface="Helvetica"/>
                <a:cs typeface="Helvetica"/>
              </a:rPr>
              <a:t>by the CME Arrival</a:t>
            </a:r>
            <a:endParaRPr lang="en-US" sz="2800" b="1" dirty="0">
              <a:latin typeface="Helvetica"/>
              <a:cs typeface="Helvetica"/>
            </a:endParaRPr>
          </a:p>
        </p:txBody>
      </p:sp>
      <p:pic>
        <p:nvPicPr>
          <p:cNvPr id="8" name="Picture 7" descr="iswa_download.png"/>
          <p:cNvPicPr>
            <a:picLocks noChangeAspect="1"/>
          </p:cNvPicPr>
          <p:nvPr/>
        </p:nvPicPr>
        <p:blipFill>
          <a:blip r:embed="rId3"/>
          <a:stretch>
            <a:fillRect/>
          </a:stretch>
        </p:blipFill>
        <p:spPr>
          <a:xfrm>
            <a:off x="1600200" y="1524000"/>
            <a:ext cx="6299200" cy="4724400"/>
          </a:xfrm>
          <a:prstGeom prst="rect">
            <a:avLst/>
          </a:prstGeom>
        </p:spPr>
      </p:pic>
      <p:pic>
        <p:nvPicPr>
          <p:cNvPr id="4"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txBox="1">
            <a:spLocks noChangeArrowheads="1"/>
          </p:cNvSpPr>
          <p:nvPr/>
        </p:nvSpPr>
        <p:spPr bwMode="auto">
          <a:xfrm>
            <a:off x="1447800" y="152400"/>
            <a:ext cx="6781800" cy="762000"/>
          </a:xfrm>
          <a:prstGeom prst="rect">
            <a:avLst/>
          </a:prstGeom>
          <a:noFill/>
          <a:ln w="9525">
            <a:noFill/>
            <a:miter lim="800000"/>
            <a:headEnd/>
            <a:tailEnd/>
          </a:ln>
        </p:spPr>
        <p:txBody>
          <a:bodyPr anchor="ctr">
            <a:prstTxWarp prst="textNoShape">
              <a:avLst/>
            </a:prstTxWarp>
          </a:bodyPr>
          <a:lstStyle/>
          <a:p>
            <a:pPr algn="ctr"/>
            <a:r>
              <a:rPr lang="en-US" sz="2800" b="1" dirty="0" smtClean="0">
                <a:solidFill>
                  <a:schemeClr val="tx2"/>
                </a:solidFill>
                <a:latin typeface="Helvetica" charset="0"/>
                <a:ea typeface="Helvetica" charset="0"/>
                <a:cs typeface="Helvetica" charset="0"/>
              </a:rPr>
              <a:t>Physical Mechanism Behind </a:t>
            </a:r>
          </a:p>
          <a:p>
            <a:pPr algn="ctr"/>
            <a:r>
              <a:rPr lang="en-US" sz="2800" b="1" dirty="0" smtClean="0">
                <a:solidFill>
                  <a:schemeClr val="tx2"/>
                </a:solidFill>
                <a:latin typeface="Helvetica" charset="0"/>
                <a:ea typeface="Helvetica" charset="0"/>
                <a:cs typeface="Helvetica" charset="0"/>
              </a:rPr>
              <a:t>the Flares and </a:t>
            </a:r>
            <a:r>
              <a:rPr lang="en-US" sz="2800" b="1" dirty="0" err="1" smtClean="0">
                <a:solidFill>
                  <a:schemeClr val="tx2"/>
                </a:solidFill>
                <a:latin typeface="Helvetica" charset="0"/>
                <a:ea typeface="Helvetica" charset="0"/>
                <a:cs typeface="Helvetica" charset="0"/>
              </a:rPr>
              <a:t>CMEs</a:t>
            </a:r>
            <a:r>
              <a:rPr lang="en-US" sz="2800" b="1" dirty="0" smtClean="0">
                <a:solidFill>
                  <a:schemeClr val="tx2"/>
                </a:solidFill>
                <a:latin typeface="Helvetica" charset="0"/>
                <a:ea typeface="Helvetica" charset="0"/>
                <a:cs typeface="Helvetica" charset="0"/>
              </a:rPr>
              <a:t> </a:t>
            </a:r>
            <a:endParaRPr lang="en-US" sz="3200" b="1" dirty="0">
              <a:solidFill>
                <a:schemeClr val="tx2"/>
              </a:solidFill>
              <a:latin typeface="Helvetica" charset="0"/>
              <a:ea typeface="Helvetica" charset="0"/>
              <a:cs typeface="Helvetica" charset="0"/>
            </a:endParaRPr>
          </a:p>
        </p:txBody>
      </p:sp>
      <p:pic>
        <p:nvPicPr>
          <p:cNvPr id="35845" name="Picture 5" descr="/d-disk/papers/talks/GSFC_Engineering_Colloquium/SunspotsForm.mpeg">
            <a:hlinkClick r:id="" action="ppaction://media"/>
          </p:cNvPr>
          <p:cNvPicPr/>
          <p:nvPr>
            <a:videoFile r:link="rId1"/>
          </p:nvPr>
        </p:nvPicPr>
        <p:blipFill>
          <a:blip r:embed="rId4"/>
          <a:srcRect/>
          <a:stretch>
            <a:fillRect/>
          </a:stretch>
        </p:blipFill>
        <p:spPr bwMode="auto">
          <a:xfrm>
            <a:off x="1447800" y="2133600"/>
            <a:ext cx="6400800" cy="4419600"/>
          </a:xfrm>
          <a:prstGeom prst="rect">
            <a:avLst/>
          </a:prstGeom>
          <a:noFill/>
          <a:ln w="9525">
            <a:noFill/>
            <a:miter lim="800000"/>
            <a:headEnd/>
            <a:tailEnd/>
          </a:ln>
        </p:spPr>
      </p:pic>
      <p:pic>
        <p:nvPicPr>
          <p:cNvPr id="35846" name="Picture 27" descr="swcLogo.png"/>
          <p:cNvPicPr>
            <a:picLocks noChangeAspect="1"/>
          </p:cNvPicPr>
          <p:nvPr/>
        </p:nvPicPr>
        <p:blipFill>
          <a:blip r:embed="rId5"/>
          <a:srcRect/>
          <a:stretch>
            <a:fillRect/>
          </a:stretch>
        </p:blipFill>
        <p:spPr bwMode="auto">
          <a:xfrm>
            <a:off x="8001000" y="76200"/>
            <a:ext cx="1066800" cy="1066800"/>
          </a:xfrm>
          <a:prstGeom prst="rect">
            <a:avLst/>
          </a:prstGeom>
          <a:noFill/>
          <a:ln w="9525">
            <a:noFill/>
            <a:miter lim="800000"/>
            <a:headEnd/>
            <a:tailEnd/>
          </a:ln>
        </p:spPr>
      </p:pic>
      <p:sp>
        <p:nvSpPr>
          <p:cNvPr id="8" name="Rectangle 7"/>
          <p:cNvSpPr/>
          <p:nvPr/>
        </p:nvSpPr>
        <p:spPr>
          <a:xfrm>
            <a:off x="304800" y="1371600"/>
            <a:ext cx="8458200" cy="646331"/>
          </a:xfrm>
          <a:prstGeom prst="rect">
            <a:avLst/>
          </a:prstGeom>
        </p:spPr>
        <p:txBody>
          <a:bodyPr wrap="square">
            <a:spAutoFit/>
          </a:bodyPr>
          <a:lstStyle/>
          <a:p>
            <a:r>
              <a:rPr lang="en-US" sz="1800" dirty="0" smtClean="0">
                <a:latin typeface="Helvetica" charset="0"/>
              </a:rPr>
              <a:t>It is believed that solar magnetic field, releases energy, accelerating solar plasma and causing flares and </a:t>
            </a:r>
            <a:r>
              <a:rPr lang="en-US" sz="1800" dirty="0" err="1" smtClean="0">
                <a:latin typeface="Helvetica" charset="0"/>
              </a:rPr>
              <a:t>CMEs</a:t>
            </a:r>
            <a:r>
              <a:rPr lang="en-US" sz="1800" dirty="0" smtClean="0">
                <a:latin typeface="Helvetica" charset="0"/>
              </a:rPr>
              <a:t>. Magnetic reconnection.</a:t>
            </a: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584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584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5845"/>
                                        </p:tgtEl>
                                      </p:cBhvr>
                                    </p:cmd>
                                  </p:childTnLst>
                                </p:cTn>
                              </p:par>
                            </p:childTnLst>
                          </p:cTn>
                        </p:par>
                      </p:childTnLst>
                    </p:cTn>
                  </p:par>
                </p:childTnLst>
              </p:cTn>
              <p:nextCondLst>
                <p:cond evt="onClick" delay="0">
                  <p:tgtEl>
                    <p:spTgt spid="35845"/>
                  </p:tgtEl>
                </p:cond>
              </p:nextCondLst>
            </p:seq>
            <p:video>
              <p:cMediaNode>
                <p:cTn id="12" fill="hold" display="0">
                  <p:stCondLst>
                    <p:cond delay="indefinite"/>
                  </p:stCondLst>
                  <p:endCondLst>
                    <p:cond evt="onNext" delay="0">
                      <p:tgtEl>
                        <p:sldTgt/>
                      </p:tgtEl>
                    </p:cond>
                    <p:cond evt="onPrev" delay="0">
                      <p:tgtEl>
                        <p:sldTgt/>
                      </p:tgtEl>
                    </p:cond>
                  </p:endCondLst>
                </p:cTn>
                <p:tgtEl>
                  <p:spTgt spid="35845"/>
                </p:tgtEl>
              </p:cMediaNode>
            </p:video>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3791313" y="452735"/>
            <a:ext cx="2658024" cy="523220"/>
          </a:xfrm>
          <a:prstGeom prst="rect">
            <a:avLst/>
          </a:prstGeom>
          <a:noFill/>
        </p:spPr>
        <p:txBody>
          <a:bodyPr wrap="none" rtlCol="0">
            <a:spAutoFit/>
          </a:bodyPr>
          <a:lstStyle/>
          <a:p>
            <a:r>
              <a:rPr lang="en-US" sz="2800" b="1" dirty="0" smtClean="0">
                <a:latin typeface="Helvetica"/>
                <a:cs typeface="Helvetica"/>
              </a:rPr>
              <a:t>CME Modeling</a:t>
            </a:r>
            <a:endParaRPr lang="en-US" sz="2800" b="1" dirty="0">
              <a:latin typeface="Helvetica"/>
              <a:cs typeface="Helvetica"/>
            </a:endParaRPr>
          </a:p>
        </p:txBody>
      </p:sp>
      <p:pic>
        <p:nvPicPr>
          <p:cNvPr id="5"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pic>
        <p:nvPicPr>
          <p:cNvPr id="6" name="ENLIL_20120712CME.gif">
            <a:hlinkClick r:id="" action="ppaction://media"/>
          </p:cNvPr>
          <p:cNvPicPr/>
          <p:nvPr>
            <a:videoFile r:link="rId1"/>
          </p:nvPr>
        </p:nvPicPr>
        <p:blipFill>
          <a:blip r:embed="rId5"/>
          <a:stretch>
            <a:fillRect/>
          </a:stretch>
        </p:blipFill>
        <p:spPr>
          <a:xfrm>
            <a:off x="304800" y="1276350"/>
            <a:ext cx="8077200" cy="5048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5105400" y="1295400"/>
            <a:ext cx="3276600" cy="369332"/>
          </a:xfrm>
          <a:prstGeom prst="rect">
            <a:avLst/>
          </a:prstGeom>
          <a:noFill/>
        </p:spPr>
        <p:txBody>
          <a:bodyPr wrap="square" rtlCol="0">
            <a:spAutoFit/>
          </a:bodyPr>
          <a:lstStyle/>
          <a:p>
            <a:r>
              <a:rPr lang="en-US" sz="1800" dirty="0" smtClean="0">
                <a:latin typeface="Helvetica"/>
                <a:cs typeface="Helvetica"/>
              </a:rPr>
              <a:t>2012 July 12 X1.4 class flare</a:t>
            </a:r>
            <a:endParaRPr lang="en-US" sz="1800" dirty="0">
              <a:latin typeface="Helvetica"/>
              <a:cs typeface="Helvetica"/>
            </a:endParaRPr>
          </a:p>
        </p:txBody>
      </p:sp>
      <p:sp>
        <p:nvSpPr>
          <p:cNvPr id="10" name="Rectangle 2"/>
          <p:cNvSpPr>
            <a:spLocks noChangeArrowheads="1"/>
          </p:cNvSpPr>
          <p:nvPr/>
        </p:nvSpPr>
        <p:spPr bwMode="auto">
          <a:xfrm>
            <a:off x="3810000" y="381000"/>
            <a:ext cx="2286000" cy="523220"/>
          </a:xfrm>
          <a:prstGeom prst="rect">
            <a:avLst/>
          </a:prstGeom>
          <a:noFill/>
          <a:ln w="9525">
            <a:noFill/>
            <a:miter lim="800000"/>
            <a:headEnd/>
            <a:tailEnd/>
          </a:ln>
        </p:spPr>
        <p:txBody>
          <a:bodyPr wrap="square">
            <a:prstTxWarp prst="textNoShape">
              <a:avLst/>
            </a:prstTxWarp>
            <a:spAutoFit/>
          </a:bodyPr>
          <a:lstStyle/>
          <a:p>
            <a:r>
              <a:rPr lang="en-US" sz="2800" b="1" dirty="0" smtClean="0">
                <a:latin typeface="Helvetica" charset="0"/>
                <a:ea typeface="Helvetica" charset="0"/>
                <a:cs typeface="Helvetica" charset="0"/>
              </a:rPr>
              <a:t>Solar Flare</a:t>
            </a:r>
            <a:endParaRPr lang="en-US" sz="2800" b="1" dirty="0">
              <a:latin typeface="Helvetica" charset="0"/>
              <a:ea typeface="Helvetica" charset="0"/>
              <a:cs typeface="Helvetica" charset="0"/>
            </a:endParaRPr>
          </a:p>
        </p:txBody>
      </p:sp>
      <p:pic>
        <p:nvPicPr>
          <p:cNvPr id="9" name="Picture 8" descr="Untitled.tiff"/>
          <p:cNvPicPr>
            <a:picLocks noChangeAspect="1"/>
          </p:cNvPicPr>
          <p:nvPr/>
        </p:nvPicPr>
        <p:blipFill>
          <a:blip r:embed="rId3"/>
          <a:stretch>
            <a:fillRect/>
          </a:stretch>
        </p:blipFill>
        <p:spPr>
          <a:xfrm>
            <a:off x="76200" y="1219200"/>
            <a:ext cx="3124200" cy="2819400"/>
          </a:xfrm>
          <a:prstGeom prst="rect">
            <a:avLst/>
          </a:prstGeom>
        </p:spPr>
      </p:pic>
      <p:sp>
        <p:nvSpPr>
          <p:cNvPr id="12" name="TextBox 11"/>
          <p:cNvSpPr txBox="1"/>
          <p:nvPr/>
        </p:nvSpPr>
        <p:spPr>
          <a:xfrm>
            <a:off x="2247337" y="4186535"/>
            <a:ext cx="876863" cy="461665"/>
          </a:xfrm>
          <a:prstGeom prst="rect">
            <a:avLst/>
          </a:prstGeom>
          <a:noFill/>
        </p:spPr>
        <p:txBody>
          <a:bodyPr wrap="none" rtlCol="0">
            <a:spAutoFit/>
          </a:bodyPr>
          <a:lstStyle/>
          <a:p>
            <a:r>
              <a:rPr lang="en-US" dirty="0" smtClean="0">
                <a:solidFill>
                  <a:srgbClr val="FFFF00"/>
                </a:solidFill>
              </a:rPr>
              <a:t>X ray</a:t>
            </a:r>
            <a:endParaRPr lang="en-US" dirty="0">
              <a:solidFill>
                <a:srgbClr val="FFFF00"/>
              </a:solidFill>
            </a:endParaRPr>
          </a:p>
        </p:txBody>
      </p:sp>
      <p:pic>
        <p:nvPicPr>
          <p:cNvPr id="13" name="Picture 12" descr="Untitled.tiff"/>
          <p:cNvPicPr>
            <a:picLocks noChangeAspect="1"/>
          </p:cNvPicPr>
          <p:nvPr/>
        </p:nvPicPr>
        <p:blipFill>
          <a:blip r:embed="rId4"/>
          <a:stretch>
            <a:fillRect/>
          </a:stretch>
        </p:blipFill>
        <p:spPr>
          <a:xfrm>
            <a:off x="6248400" y="4038600"/>
            <a:ext cx="2895600" cy="2819400"/>
          </a:xfrm>
          <a:prstGeom prst="rect">
            <a:avLst/>
          </a:prstGeom>
        </p:spPr>
      </p:pic>
      <p:sp>
        <p:nvSpPr>
          <p:cNvPr id="14" name="TextBox 13"/>
          <p:cNvSpPr txBox="1"/>
          <p:nvPr/>
        </p:nvSpPr>
        <p:spPr>
          <a:xfrm>
            <a:off x="4973999" y="4191000"/>
            <a:ext cx="817201" cy="461665"/>
          </a:xfrm>
          <a:prstGeom prst="rect">
            <a:avLst/>
          </a:prstGeom>
          <a:noFill/>
        </p:spPr>
        <p:txBody>
          <a:bodyPr wrap="none" rtlCol="0">
            <a:spAutoFit/>
          </a:bodyPr>
          <a:lstStyle/>
          <a:p>
            <a:r>
              <a:rPr lang="en-US" dirty="0" smtClean="0">
                <a:solidFill>
                  <a:srgbClr val="FFFF00"/>
                </a:solidFill>
              </a:rPr>
              <a:t>EUV</a:t>
            </a:r>
            <a:endParaRPr lang="en-US" dirty="0">
              <a:solidFill>
                <a:srgbClr val="FFFF00"/>
              </a:solidFill>
            </a:endParaRPr>
          </a:p>
        </p:txBody>
      </p:sp>
      <p:pic>
        <p:nvPicPr>
          <p:cNvPr id="15" name="Picture 14" descr="Untitled.tiff"/>
          <p:cNvPicPr>
            <a:picLocks noChangeAspect="1"/>
          </p:cNvPicPr>
          <p:nvPr/>
        </p:nvPicPr>
        <p:blipFill>
          <a:blip r:embed="rId5"/>
          <a:stretch>
            <a:fillRect/>
          </a:stretch>
        </p:blipFill>
        <p:spPr>
          <a:xfrm>
            <a:off x="3276600" y="1854200"/>
            <a:ext cx="2899258" cy="2946400"/>
          </a:xfrm>
          <a:prstGeom prst="rect">
            <a:avLst/>
          </a:prstGeom>
        </p:spPr>
      </p:pic>
      <p:pic>
        <p:nvPicPr>
          <p:cNvPr id="11" name="Picture 10" descr="Untitled.tiff"/>
          <p:cNvPicPr>
            <a:picLocks noChangeAspect="1"/>
          </p:cNvPicPr>
          <p:nvPr/>
        </p:nvPicPr>
        <p:blipFill>
          <a:blip r:embed="rId6"/>
          <a:stretch>
            <a:fillRect/>
          </a:stretch>
        </p:blipFill>
        <p:spPr>
          <a:xfrm>
            <a:off x="391007" y="4140200"/>
            <a:ext cx="2580793" cy="2565400"/>
          </a:xfrm>
          <a:prstGeom prst="rect">
            <a:avLst/>
          </a:prstGeom>
        </p:spPr>
      </p:pic>
      <p:pic>
        <p:nvPicPr>
          <p:cNvPr id="16" name="Picture 27" descr="swcLogo.png"/>
          <p:cNvPicPr>
            <a:picLocks noChangeAspect="1"/>
          </p:cNvPicPr>
          <p:nvPr/>
        </p:nvPicPr>
        <p:blipFill>
          <a:blip r:embed="rId7"/>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latin typeface="Arial"/>
                <a:cs typeface="Arial"/>
              </a:rPr>
              <a:t>Solar Energetic particles -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latin typeface="Arial"/>
                <a:cs typeface="Arial"/>
              </a:rPr>
              <a:t>What are they? </a:t>
            </a:r>
            <a:endParaRPr kumimoji="0" lang="en-US" sz="3000" b="1" i="0" u="none" strike="noStrike" kern="0" cap="none" spc="0" normalizeH="0" baseline="0" noProof="0" dirty="0">
              <a:ln>
                <a:noFill/>
              </a:ln>
              <a:effectLst/>
              <a:uLnTx/>
              <a:uFillTx/>
              <a:latin typeface="Arial"/>
              <a:ea typeface="ＭＳ Ｐゴシック" charset="-128"/>
              <a:cs typeface="Arial"/>
            </a:endParaRPr>
          </a:p>
        </p:txBody>
      </p:sp>
      <p:sp>
        <p:nvSpPr>
          <p:cNvPr id="6" name="TextBox 5"/>
          <p:cNvSpPr txBox="1"/>
          <p:nvPr/>
        </p:nvSpPr>
        <p:spPr>
          <a:xfrm>
            <a:off x="1066800" y="1371600"/>
            <a:ext cx="7162800" cy="4707494"/>
          </a:xfrm>
          <a:prstGeom prst="rect">
            <a:avLst/>
          </a:prstGeom>
          <a:noFill/>
        </p:spPr>
        <p:txBody>
          <a:bodyPr wrap="square" rtlCol="0">
            <a:spAutoFit/>
          </a:bodyPr>
          <a:lstStyle/>
          <a:p>
            <a:pPr algn="ctr"/>
            <a:r>
              <a:rPr lang="en-US" sz="2000" b="1" i="1" dirty="0" smtClean="0">
                <a:solidFill>
                  <a:srgbClr val="FF7C12"/>
                </a:solidFill>
              </a:rPr>
              <a:t>Definition:</a:t>
            </a:r>
          </a:p>
          <a:p>
            <a:pPr algn="ctr"/>
            <a:r>
              <a:rPr lang="en-US" sz="2000" dirty="0" smtClean="0"/>
              <a:t>Energetic charged particles (such as electrons and protons) traveling much faster than ambient particles in the space plasma, at a % of the speed of light (relativistic!)</a:t>
            </a:r>
          </a:p>
          <a:p>
            <a:pPr algn="ctr"/>
            <a:endParaRPr lang="en-US" sz="2000" dirty="0" smtClean="0"/>
          </a:p>
          <a:p>
            <a:r>
              <a:rPr lang="en-US" sz="1800" dirty="0" smtClean="0">
                <a:latin typeface="Helvetica"/>
                <a:cs typeface="Helvetica"/>
              </a:rPr>
              <a:t>Elemental composition* (may vary event by event)</a:t>
            </a:r>
          </a:p>
          <a:p>
            <a:pPr lvl="1"/>
            <a:r>
              <a:rPr lang="en-US" sz="1800" dirty="0" smtClean="0">
                <a:latin typeface="Helvetica"/>
                <a:cs typeface="Helvetica"/>
              </a:rPr>
              <a:t>96.4 % protons</a:t>
            </a:r>
          </a:p>
          <a:p>
            <a:pPr lvl="1"/>
            <a:r>
              <a:rPr lang="en-US" sz="1800" dirty="0" smtClean="0">
                <a:latin typeface="Helvetica"/>
                <a:cs typeface="Helvetica"/>
              </a:rPr>
              <a:t>3.5% alpha particles</a:t>
            </a:r>
          </a:p>
          <a:p>
            <a:pPr lvl="1"/>
            <a:r>
              <a:rPr lang="en-US" sz="1800" dirty="0" smtClean="0">
                <a:latin typeface="Helvetica"/>
                <a:cs typeface="Helvetica"/>
              </a:rPr>
              <a:t>0.1% heavier ions (not to be neglected!)</a:t>
            </a:r>
          </a:p>
          <a:p>
            <a:r>
              <a:rPr lang="en-US" sz="1800" dirty="0" smtClean="0">
                <a:latin typeface="Helvetica"/>
                <a:cs typeface="Helvetica"/>
              </a:rPr>
              <a:t>Energies: up to ~ </a:t>
            </a:r>
            <a:r>
              <a:rPr lang="en-US" sz="1800" dirty="0" err="1" smtClean="0">
                <a:latin typeface="Helvetica"/>
                <a:cs typeface="Helvetica"/>
              </a:rPr>
              <a:t>GeV</a:t>
            </a:r>
            <a:r>
              <a:rPr lang="en-US" sz="1800" dirty="0" smtClean="0">
                <a:latin typeface="Helvetica"/>
                <a:cs typeface="Helvetica"/>
              </a:rPr>
              <a:t>/nucleon</a:t>
            </a:r>
          </a:p>
          <a:p>
            <a:pPr algn="ctr"/>
            <a:endParaRPr lang="en-US" sz="2000" dirty="0" smtClean="0"/>
          </a:p>
          <a:p>
            <a:pPr algn="ctr"/>
            <a:r>
              <a:rPr lang="en-US" sz="2000" dirty="0" smtClean="0"/>
              <a:t>They can travel from the Sun to the Earth in one hour or less!</a:t>
            </a:r>
          </a:p>
          <a:p>
            <a:pPr algn="ctr"/>
            <a:endParaRPr lang="en-US" sz="2000" dirty="0" smtClean="0"/>
          </a:p>
          <a:p>
            <a:pPr algn="ctr"/>
            <a:r>
              <a:rPr lang="en-US" sz="2000" dirty="0" smtClean="0"/>
              <a:t>The term SEP usually refers to protons (even though “</a:t>
            </a:r>
            <a:r>
              <a:rPr lang="en-US" sz="2000" dirty="0" err="1" smtClean="0"/>
              <a:t>p</a:t>
            </a:r>
            <a:r>
              <a:rPr lang="en-US" sz="2000" dirty="0" smtClean="0"/>
              <a:t>” is particle)  </a:t>
            </a:r>
          </a:p>
          <a:p>
            <a:pPr algn="ctr"/>
            <a:r>
              <a:rPr lang="en-US" sz="2000" dirty="0" smtClean="0"/>
              <a:t> </a:t>
            </a:r>
          </a:p>
        </p:txBody>
      </p:sp>
      <p:pic>
        <p:nvPicPr>
          <p:cNvPr id="12" name="Picture 11" descr="SWC_logo_white.jpg"/>
          <p:cNvPicPr>
            <a:picLocks noChangeAspect="1"/>
          </p:cNvPicPr>
          <p:nvPr/>
        </p:nvPicPr>
        <p:blipFill>
          <a:blip r:embed="rId3"/>
          <a:stretch>
            <a:fillRect/>
          </a:stretch>
        </p:blipFill>
        <p:spPr>
          <a:xfrm>
            <a:off x="8001000" y="60960"/>
            <a:ext cx="1012546" cy="100584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1"/>
          <p:cNvSpPr txBox="1">
            <a:spLocks/>
          </p:cNvSpPr>
          <p:nvPr/>
        </p:nvSpPr>
        <p:spPr bwMode="auto">
          <a:xfrm>
            <a:off x="1295400" y="76200"/>
            <a:ext cx="7162800" cy="762000"/>
          </a:xfrm>
          <a:prstGeom prst="rect">
            <a:avLst/>
          </a:prstGeom>
          <a:noFill/>
          <a:ln w="9525">
            <a:noFill/>
            <a:miter lim="800000"/>
            <a:headEnd/>
            <a:tailEnd/>
          </a:ln>
        </p:spPr>
        <p:txBody>
          <a:bodyPr anchor="ctr">
            <a:prstTxWarp prst="textNoShape">
              <a:avLst/>
            </a:prstTxWarp>
          </a:bodyPr>
          <a:lstStyle/>
          <a:p>
            <a:pPr algn="ctr" eaLnBrk="0" hangingPunct="0"/>
            <a:r>
              <a:rPr lang="en-US" sz="2800" b="1" dirty="0">
                <a:solidFill>
                  <a:schemeClr val="tx2"/>
                </a:solidFill>
                <a:latin typeface="Helvetica"/>
                <a:ea typeface="Helvetica Neue Bold Condensed" pitchFamily="-106" charset="0"/>
                <a:cs typeface="Helvetica Neue Bold Condensed" pitchFamily="-106" charset="0"/>
              </a:rPr>
              <a:t>Flares, </a:t>
            </a:r>
            <a:r>
              <a:rPr lang="en-US" sz="2800" b="1" dirty="0" err="1">
                <a:solidFill>
                  <a:schemeClr val="tx2"/>
                </a:solidFill>
                <a:latin typeface="Helvetica"/>
                <a:ea typeface="Helvetica Neue Bold Condensed" pitchFamily="-106" charset="0"/>
                <a:cs typeface="Helvetica Neue Bold Condensed" pitchFamily="-106" charset="0"/>
              </a:rPr>
              <a:t>CMEs</a:t>
            </a:r>
            <a:r>
              <a:rPr lang="en-US" sz="2800" b="1" dirty="0">
                <a:solidFill>
                  <a:schemeClr val="tx2"/>
                </a:solidFill>
                <a:latin typeface="Helvetica"/>
                <a:ea typeface="Helvetica Neue Bold Condensed" pitchFamily="-106" charset="0"/>
                <a:cs typeface="Helvetica Neue Bold Condensed" pitchFamily="-106" charset="0"/>
              </a:rPr>
              <a:t> and </a:t>
            </a:r>
            <a:r>
              <a:rPr lang="en-US" sz="2800" b="1" dirty="0" err="1" smtClean="0">
                <a:solidFill>
                  <a:schemeClr val="tx2"/>
                </a:solidFill>
                <a:latin typeface="Helvetica"/>
                <a:ea typeface="Helvetica Neue Bold Condensed" pitchFamily="-106" charset="0"/>
                <a:cs typeface="Helvetica Neue Bold Condensed" pitchFamily="-106" charset="0"/>
              </a:rPr>
              <a:t>SEPs</a:t>
            </a:r>
            <a:r>
              <a:rPr lang="en-US" sz="2800" b="1" dirty="0" smtClean="0">
                <a:solidFill>
                  <a:schemeClr val="tx2"/>
                </a:solidFill>
                <a:latin typeface="Helvetica"/>
                <a:ea typeface="Helvetica Neue Bold Condensed" pitchFamily="-106" charset="0"/>
                <a:cs typeface="Helvetica Neue Bold Condensed" pitchFamily="-106" charset="0"/>
              </a:rPr>
              <a:t> and the </a:t>
            </a:r>
          </a:p>
          <a:p>
            <a:pPr algn="ctr" eaLnBrk="0" hangingPunct="0"/>
            <a:r>
              <a:rPr lang="en-US" sz="2800" b="1" dirty="0" smtClean="0">
                <a:solidFill>
                  <a:schemeClr val="tx2"/>
                </a:solidFill>
                <a:latin typeface="Helvetica"/>
                <a:ea typeface="Helvetica Neue Bold Condensed" pitchFamily="-106" charset="0"/>
                <a:cs typeface="Helvetica Neue Bold Condensed" pitchFamily="-106" charset="0"/>
              </a:rPr>
              <a:t>Magnetic connectivity</a:t>
            </a:r>
            <a:endParaRPr lang="en-US" sz="2800" b="1" dirty="0">
              <a:solidFill>
                <a:schemeClr val="tx2"/>
              </a:solidFill>
              <a:latin typeface="Helvetica"/>
              <a:ea typeface="Helvetica Neue Bold Condensed" pitchFamily="-106" charset="0"/>
              <a:cs typeface="Helvetica Neue Bold Condensed" pitchFamily="-106" charset="0"/>
            </a:endParaRPr>
          </a:p>
        </p:txBody>
      </p:sp>
      <p:sp>
        <p:nvSpPr>
          <p:cNvPr id="19459" name="Content Placeholder 2"/>
          <p:cNvSpPr txBox="1">
            <a:spLocks/>
          </p:cNvSpPr>
          <p:nvPr/>
        </p:nvSpPr>
        <p:spPr bwMode="auto">
          <a:xfrm>
            <a:off x="76200" y="1295400"/>
            <a:ext cx="8915400" cy="685800"/>
          </a:xfrm>
          <a:prstGeom prst="rect">
            <a:avLst/>
          </a:prstGeom>
          <a:noFill/>
          <a:ln w="9525">
            <a:noFill/>
            <a:miter lim="800000"/>
            <a:headEnd/>
            <a:tailEnd/>
          </a:ln>
        </p:spPr>
        <p:txBody>
          <a:bodyPr>
            <a:prstTxWarp prst="textNoShape">
              <a:avLst/>
            </a:prstTxWarp>
          </a:bodyPr>
          <a:lstStyle/>
          <a:p>
            <a:pPr marL="457200" indent="-457200" eaLnBrk="0" hangingPunct="0">
              <a:spcBef>
                <a:spcPct val="20000"/>
              </a:spcBef>
            </a:pPr>
            <a:r>
              <a:rPr lang="en-US" sz="1600" dirty="0" smtClean="0">
                <a:latin typeface="Helvetica Neue" pitchFamily="-106" charset="0"/>
                <a:ea typeface="Helvetica Neue" pitchFamily="-106" charset="0"/>
                <a:cs typeface="Helvetica Neue" pitchFamily="-106" charset="0"/>
              </a:rPr>
              <a:t>When flare and CME occurs accelerated charged particles start to move along the interplanetary </a:t>
            </a:r>
          </a:p>
          <a:p>
            <a:pPr marL="457200" indent="-457200" eaLnBrk="0" hangingPunct="0">
              <a:spcBef>
                <a:spcPct val="20000"/>
              </a:spcBef>
            </a:pPr>
            <a:r>
              <a:rPr lang="en-US" sz="1600" dirty="0" smtClean="0">
                <a:latin typeface="Helvetica Neue" pitchFamily="-106" charset="0"/>
                <a:ea typeface="Helvetica Neue" pitchFamily="-106" charset="0"/>
                <a:cs typeface="Helvetica Neue" pitchFamily="-106" charset="0"/>
              </a:rPr>
              <a:t>magnetic field lines.  </a:t>
            </a:r>
          </a:p>
          <a:p>
            <a:pPr marL="457200" indent="-457200" eaLnBrk="0" hangingPunct="0">
              <a:spcBef>
                <a:spcPct val="20000"/>
              </a:spcBef>
              <a:buFontTx/>
              <a:buChar char="•"/>
            </a:pPr>
            <a:endParaRPr lang="en-US" sz="2600" dirty="0">
              <a:latin typeface="Helvetica Neue" pitchFamily="-106" charset="0"/>
              <a:ea typeface="Helvetica Neue" pitchFamily="-106" charset="0"/>
              <a:cs typeface="Helvetica Neue" pitchFamily="-106" charset="0"/>
            </a:endParaRPr>
          </a:p>
          <a:p>
            <a:pPr marL="742950" lvl="1" indent="-285750" eaLnBrk="0" hangingPunct="0">
              <a:spcBef>
                <a:spcPct val="20000"/>
              </a:spcBef>
              <a:buFontTx/>
              <a:buChar char="–"/>
            </a:pPr>
            <a:endParaRPr lang="en-US" sz="2600" dirty="0">
              <a:latin typeface="Helvetica Neue" pitchFamily="-106" charset="0"/>
              <a:ea typeface="Helvetica Neue" pitchFamily="-106" charset="0"/>
              <a:cs typeface="Helvetica Neue" pitchFamily="-106" charset="0"/>
            </a:endParaRPr>
          </a:p>
        </p:txBody>
      </p:sp>
      <p:pic>
        <p:nvPicPr>
          <p:cNvPr id="19460" name="Picture 3" descr="FlaresCMEs.pdf"/>
          <p:cNvPicPr>
            <a:picLocks noChangeAspect="1"/>
          </p:cNvPicPr>
          <p:nvPr/>
        </p:nvPicPr>
        <p:blipFill>
          <a:blip r:embed="rId3"/>
          <a:srcRect/>
          <a:stretch>
            <a:fillRect/>
          </a:stretch>
        </p:blipFill>
        <p:spPr bwMode="auto">
          <a:xfrm>
            <a:off x="86924" y="2133600"/>
            <a:ext cx="5358728" cy="2133600"/>
          </a:xfrm>
          <a:prstGeom prst="rect">
            <a:avLst/>
          </a:prstGeom>
          <a:noFill/>
          <a:ln w="9525">
            <a:noFill/>
            <a:miter lim="800000"/>
            <a:headEnd/>
            <a:tailEnd/>
          </a:ln>
        </p:spPr>
      </p:pic>
      <p:grpSp>
        <p:nvGrpSpPr>
          <p:cNvPr id="2" name="Group 12"/>
          <p:cNvGrpSpPr>
            <a:grpSpLocks/>
          </p:cNvGrpSpPr>
          <p:nvPr/>
        </p:nvGrpSpPr>
        <p:grpSpPr bwMode="auto">
          <a:xfrm>
            <a:off x="1524000" y="3943585"/>
            <a:ext cx="2857495" cy="1256830"/>
            <a:chOff x="1429828" y="4812279"/>
            <a:chExt cx="2856465" cy="1258363"/>
          </a:xfrm>
        </p:grpSpPr>
        <p:cxnSp>
          <p:nvCxnSpPr>
            <p:cNvPr id="7" name="Straight Connector 6"/>
            <p:cNvCxnSpPr/>
            <p:nvPr/>
          </p:nvCxnSpPr>
          <p:spPr>
            <a:xfrm>
              <a:off x="1429828" y="5059996"/>
              <a:ext cx="1561532" cy="335606"/>
            </a:xfrm>
            <a:prstGeom prst="line">
              <a:avLst/>
            </a:prstGeom>
            <a:ln>
              <a:headEnd type="triangle"/>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3196076" y="4812279"/>
              <a:ext cx="709354" cy="677100"/>
            </a:xfrm>
            <a:prstGeom prst="line">
              <a:avLst/>
            </a:prstGeom>
            <a:ln>
              <a:headEnd type="none"/>
              <a:tailEnd type="triangle"/>
            </a:ln>
          </p:spPr>
          <p:style>
            <a:lnRef idx="2">
              <a:schemeClr val="accent1"/>
            </a:lnRef>
            <a:fillRef idx="0">
              <a:schemeClr val="accent1"/>
            </a:fillRef>
            <a:effectRef idx="1">
              <a:schemeClr val="accent1"/>
            </a:effectRef>
            <a:fontRef idx="minor">
              <a:schemeClr val="tx1"/>
            </a:fontRef>
          </p:style>
        </p:cxnSp>
        <p:sp>
          <p:nvSpPr>
            <p:cNvPr id="19464" name="TextBox 9"/>
            <p:cNvSpPr txBox="1">
              <a:spLocks noChangeArrowheads="1"/>
            </p:cNvSpPr>
            <p:nvPr/>
          </p:nvSpPr>
          <p:spPr bwMode="auto">
            <a:xfrm>
              <a:off x="1464389" y="5670339"/>
              <a:ext cx="2821904" cy="400303"/>
            </a:xfrm>
            <a:prstGeom prst="rect">
              <a:avLst/>
            </a:prstGeom>
            <a:noFill/>
            <a:ln w="9525">
              <a:noFill/>
              <a:miter lim="800000"/>
              <a:headEnd/>
              <a:tailEnd/>
            </a:ln>
          </p:spPr>
          <p:txBody>
            <a:bodyPr>
              <a:prstTxWarp prst="textNoShape">
                <a:avLst/>
              </a:prstTxWarp>
              <a:spAutoFit/>
            </a:bodyPr>
            <a:lstStyle/>
            <a:p>
              <a:r>
                <a:rPr lang="en-US" sz="2000" dirty="0">
                  <a:latin typeface="Calibri" pitchFamily="-106" charset="0"/>
                </a:rPr>
                <a:t>Magnetic connectivity</a:t>
              </a:r>
            </a:p>
          </p:txBody>
        </p:sp>
      </p:grpSp>
      <p:pic>
        <p:nvPicPr>
          <p:cNvPr id="9" name="Picture 8" descr="ENLIL_connecttivity.png"/>
          <p:cNvPicPr>
            <a:picLocks noChangeAspect="1"/>
          </p:cNvPicPr>
          <p:nvPr/>
        </p:nvPicPr>
        <p:blipFill>
          <a:blip r:embed="rId4"/>
          <a:stretch>
            <a:fillRect/>
          </a:stretch>
        </p:blipFill>
        <p:spPr>
          <a:xfrm>
            <a:off x="5257800" y="3550920"/>
            <a:ext cx="3810000" cy="3048000"/>
          </a:xfrm>
          <a:prstGeom prst="rect">
            <a:avLst/>
          </a:prstGeom>
        </p:spPr>
      </p:pic>
      <p:pic>
        <p:nvPicPr>
          <p:cNvPr id="10" name="Picture 27" descr="swcLogo.png"/>
          <p:cNvPicPr>
            <a:picLocks noChangeAspect="1"/>
          </p:cNvPicPr>
          <p:nvPr/>
        </p:nvPicPr>
        <p:blipFill>
          <a:blip r:embed="rId5"/>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143000" y="0"/>
            <a:ext cx="7239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latin typeface="Arial"/>
                <a:cs typeface="Arial"/>
              </a:rPr>
              <a:t>How do we monitor SEP Levels</a:t>
            </a:r>
            <a:endParaRPr kumimoji="0" lang="en-US" sz="3000" b="1" i="0" u="none" strike="noStrike" kern="0" cap="none" spc="0" normalizeH="0" baseline="0" noProof="0" dirty="0">
              <a:ln>
                <a:noFill/>
              </a:ln>
              <a:effectLst/>
              <a:uLnTx/>
              <a:uFillTx/>
              <a:latin typeface="Arial"/>
              <a:ea typeface="ＭＳ Ｐゴシック" charset="-128"/>
              <a:cs typeface="Arial"/>
            </a:endParaRPr>
          </a:p>
        </p:txBody>
      </p:sp>
      <p:sp>
        <p:nvSpPr>
          <p:cNvPr id="6" name="TextBox 5"/>
          <p:cNvSpPr txBox="1"/>
          <p:nvPr/>
        </p:nvSpPr>
        <p:spPr>
          <a:xfrm>
            <a:off x="228600" y="1143000"/>
            <a:ext cx="8382000" cy="1384995"/>
          </a:xfrm>
          <a:prstGeom prst="rect">
            <a:avLst/>
          </a:prstGeom>
          <a:noFill/>
        </p:spPr>
        <p:txBody>
          <a:bodyPr wrap="square" rtlCol="0">
            <a:spAutoFit/>
          </a:bodyPr>
          <a:lstStyle/>
          <a:p>
            <a:pPr algn="ctr"/>
            <a:r>
              <a:rPr lang="en-US" sz="2800" b="1" i="1" dirty="0" smtClean="0">
                <a:solidFill>
                  <a:srgbClr val="FF7C12"/>
                </a:solidFill>
              </a:rPr>
              <a:t>Track the particle flux at different locations.</a:t>
            </a:r>
          </a:p>
          <a:p>
            <a:pPr algn="ctr"/>
            <a:r>
              <a:rPr lang="en-US" sz="2800" b="1" i="1" dirty="0" smtClean="0">
                <a:solidFill>
                  <a:srgbClr val="FF7C12"/>
                </a:solidFill>
              </a:rPr>
              <a:t>Units: </a:t>
            </a:r>
            <a:r>
              <a:rPr lang="en-US" sz="2800" b="1" i="1" dirty="0" err="1" smtClean="0">
                <a:solidFill>
                  <a:srgbClr val="FF7C12"/>
                </a:solidFill>
              </a:rPr>
              <a:t>pfu</a:t>
            </a:r>
            <a:r>
              <a:rPr lang="en-US" sz="2800" b="1" i="1" dirty="0" smtClean="0">
                <a:solidFill>
                  <a:srgbClr val="FF7C12"/>
                </a:solidFill>
              </a:rPr>
              <a:t>,  </a:t>
            </a:r>
            <a:r>
              <a:rPr lang="en-US" sz="2800" b="1" i="1" dirty="0" err="1" smtClean="0">
                <a:solidFill>
                  <a:srgbClr val="FF7C12"/>
                </a:solidFill>
              </a:rPr>
              <a:t>pfu/MeV</a:t>
            </a:r>
            <a:endParaRPr lang="en-US" sz="2800" b="1" i="1" dirty="0" smtClean="0">
              <a:solidFill>
                <a:srgbClr val="FF7C12"/>
              </a:solidFill>
            </a:endParaRPr>
          </a:p>
          <a:p>
            <a:pPr algn="ctr"/>
            <a:r>
              <a:rPr lang="en-US" sz="2800" b="1" i="1" dirty="0" smtClean="0">
                <a:solidFill>
                  <a:srgbClr val="FF7C12"/>
                </a:solidFill>
              </a:rPr>
              <a:t>(1 </a:t>
            </a:r>
            <a:r>
              <a:rPr lang="en-US" sz="2800" b="1" i="1" dirty="0" err="1" smtClean="0">
                <a:solidFill>
                  <a:srgbClr val="FF7C12"/>
                </a:solidFill>
              </a:rPr>
              <a:t>pfu</a:t>
            </a:r>
            <a:r>
              <a:rPr lang="en-US" sz="2800" b="1" i="1" dirty="0" smtClean="0">
                <a:solidFill>
                  <a:srgbClr val="FF7C12"/>
                </a:solidFill>
              </a:rPr>
              <a:t> = 1 particle flux unit= 1/cm</a:t>
            </a:r>
            <a:r>
              <a:rPr lang="en-US" sz="2800" b="1" i="1" baseline="30000" dirty="0" smtClean="0">
                <a:solidFill>
                  <a:srgbClr val="FF7C12"/>
                </a:solidFill>
              </a:rPr>
              <a:t>2</a:t>
            </a:r>
            <a:r>
              <a:rPr lang="en-US" sz="2800" b="1" i="1" dirty="0" smtClean="0">
                <a:solidFill>
                  <a:srgbClr val="FF7C12"/>
                </a:solidFill>
              </a:rPr>
              <a:t>/sec/sr)</a:t>
            </a:r>
          </a:p>
        </p:txBody>
      </p:sp>
      <p:pic>
        <p:nvPicPr>
          <p:cNvPr id="12" name="Picture 11" descr="SWC_logo_white.jpg"/>
          <p:cNvPicPr>
            <a:picLocks noChangeAspect="1"/>
          </p:cNvPicPr>
          <p:nvPr/>
        </p:nvPicPr>
        <p:blipFill>
          <a:blip r:embed="rId3"/>
          <a:stretch>
            <a:fillRect/>
          </a:stretch>
        </p:blipFill>
        <p:spPr>
          <a:xfrm>
            <a:off x="8001000" y="60960"/>
            <a:ext cx="1012546" cy="1005840"/>
          </a:xfrm>
          <a:prstGeom prst="rect">
            <a:avLst/>
          </a:prstGeom>
        </p:spPr>
      </p:pic>
      <p:sp>
        <p:nvSpPr>
          <p:cNvPr id="17" name="Content Placeholder 12"/>
          <p:cNvSpPr txBox="1">
            <a:spLocks/>
          </p:cNvSpPr>
          <p:nvPr/>
        </p:nvSpPr>
        <p:spPr bwMode="auto">
          <a:xfrm>
            <a:off x="0" y="2514600"/>
            <a:ext cx="9144000" cy="281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744538" lvl="1" indent="-236538" eaLnBrk="0" hangingPunct="0">
              <a:spcBef>
                <a:spcPct val="20000"/>
              </a:spcBef>
              <a:buFontTx/>
              <a:buChar char="•"/>
              <a:defRPr/>
            </a:pPr>
            <a:r>
              <a:rPr kumimoji="0" lang="en-US" sz="2000" b="1" i="1" u="none" strike="noStrike" kern="0" cap="none" spc="0" normalizeH="0" baseline="0" noProof="0" dirty="0" smtClean="0">
                <a:ln>
                  <a:noFill/>
                </a:ln>
                <a:solidFill>
                  <a:schemeClr val="accent1">
                    <a:lumMod val="75000"/>
                  </a:schemeClr>
                </a:solidFill>
                <a:effectLst/>
                <a:uLnTx/>
                <a:uFillTx/>
                <a:latin typeface="Arial" charset="0"/>
                <a:ea typeface="Arial" charset="0"/>
                <a:cs typeface="Arial" charset="0"/>
              </a:rPr>
              <a:t> STEREO In-situ Measurements</a:t>
            </a:r>
            <a:r>
              <a:rPr kumimoji="0" lang="en-US" sz="2000" b="1" i="1" u="none" strike="noStrike" kern="0" cap="none" spc="0" normalizeH="0" noProof="0" dirty="0" smtClean="0">
                <a:ln>
                  <a:noFill/>
                </a:ln>
                <a:solidFill>
                  <a:schemeClr val="accent1">
                    <a:lumMod val="75000"/>
                  </a:schemeClr>
                </a:solidFill>
                <a:effectLst/>
                <a:uLnTx/>
                <a:uFillTx/>
                <a:latin typeface="Arial" charset="0"/>
                <a:ea typeface="Arial" charset="0"/>
                <a:cs typeface="Arial" charset="0"/>
              </a:rPr>
              <a:t> of Particles and CME Transients (IMPACT)</a:t>
            </a:r>
          </a:p>
          <a:p>
            <a:pPr marL="1201738" lvl="2" indent="-236538" eaLnBrk="0" hangingPunct="0">
              <a:spcBef>
                <a:spcPct val="20000"/>
              </a:spcBef>
              <a:buFontTx/>
              <a:buChar char="•"/>
              <a:defRPr/>
            </a:pPr>
            <a:r>
              <a:rPr lang="en-US" sz="2000" b="1" i="1" kern="0" dirty="0" smtClean="0">
                <a:solidFill>
                  <a:schemeClr val="accent1">
                    <a:lumMod val="75000"/>
                  </a:schemeClr>
                </a:solidFill>
                <a:latin typeface="Arial" charset="0"/>
                <a:ea typeface="Arial" charset="0"/>
                <a:cs typeface="Arial" charset="0"/>
              </a:rPr>
              <a:t>Differential energy band; example energy range: 13-100 </a:t>
            </a:r>
            <a:r>
              <a:rPr lang="en-US" sz="2000" b="1" i="1" kern="0" dirty="0" err="1" smtClean="0">
                <a:solidFill>
                  <a:schemeClr val="accent1">
                    <a:lumMod val="75000"/>
                  </a:schemeClr>
                </a:solidFill>
                <a:latin typeface="Arial" charset="0"/>
                <a:ea typeface="Arial" charset="0"/>
                <a:cs typeface="Arial" charset="0"/>
              </a:rPr>
              <a:t>MeV</a:t>
            </a:r>
            <a:r>
              <a:rPr lang="en-US" sz="2000" b="1" i="1" kern="0" dirty="0" smtClean="0">
                <a:solidFill>
                  <a:schemeClr val="accent1">
                    <a:lumMod val="75000"/>
                  </a:schemeClr>
                </a:solidFill>
                <a:latin typeface="Arial" charset="0"/>
                <a:ea typeface="Arial" charset="0"/>
                <a:cs typeface="Arial" charset="0"/>
              </a:rPr>
              <a:t> </a:t>
            </a:r>
            <a:endParaRPr kumimoji="0" lang="en-US" sz="2000" b="1" i="1" u="none" strike="noStrike" kern="0" cap="none" spc="0" normalizeH="0" noProof="0" dirty="0" smtClean="0">
              <a:ln>
                <a:noFill/>
              </a:ln>
              <a:solidFill>
                <a:schemeClr val="accent1">
                  <a:lumMod val="75000"/>
                </a:schemeClr>
              </a:solidFill>
              <a:effectLst/>
              <a:uLnTx/>
              <a:uFillTx/>
              <a:latin typeface="Arial" charset="0"/>
              <a:ea typeface="Arial" charset="0"/>
              <a:cs typeface="Arial" charset="0"/>
            </a:endParaRPr>
          </a:p>
          <a:p>
            <a:pPr marL="744538" lvl="1" indent="-236538" eaLnBrk="0" hangingPunct="0">
              <a:spcBef>
                <a:spcPct val="20000"/>
              </a:spcBef>
              <a:buFontTx/>
              <a:buChar char="•"/>
              <a:defRPr/>
            </a:pPr>
            <a:r>
              <a:rPr lang="en-US" sz="2000" b="1" i="1" kern="0" dirty="0" smtClean="0">
                <a:solidFill>
                  <a:schemeClr val="accent1">
                    <a:lumMod val="75000"/>
                  </a:schemeClr>
                </a:solidFill>
                <a:latin typeface="Arial" charset="0"/>
                <a:ea typeface="Arial" charset="0"/>
                <a:cs typeface="Arial" charset="0"/>
              </a:rPr>
              <a:t>Upstream of Earth with SOHO/COSTEP</a:t>
            </a:r>
          </a:p>
          <a:p>
            <a:pPr marL="1201738" lvl="3" indent="-236538" eaLnBrk="0" hangingPunct="0">
              <a:spcBef>
                <a:spcPct val="20000"/>
              </a:spcBef>
              <a:buFontTx/>
              <a:buChar char="•"/>
              <a:defRPr/>
            </a:pPr>
            <a:r>
              <a:rPr kumimoji="0" lang="en-US" sz="2000" b="1" i="1" u="none" strike="noStrike" kern="0" cap="none" spc="0" normalizeH="0" baseline="0" noProof="0" dirty="0" smtClean="0">
                <a:ln>
                  <a:noFill/>
                </a:ln>
                <a:solidFill>
                  <a:schemeClr val="accent1">
                    <a:lumMod val="75000"/>
                  </a:schemeClr>
                </a:solidFill>
                <a:effectLst/>
                <a:uLnTx/>
                <a:uFillTx/>
                <a:latin typeface="Arial" charset="0"/>
                <a:ea typeface="Arial" charset="0"/>
                <a:cs typeface="Arial" charset="0"/>
              </a:rPr>
              <a:t>Differential energy bands; example</a:t>
            </a:r>
            <a:r>
              <a:rPr kumimoji="0" lang="en-US" sz="2000" b="1" i="1" u="none" strike="noStrike" kern="0" cap="none" spc="0" normalizeH="0" noProof="0" dirty="0" smtClean="0">
                <a:ln>
                  <a:noFill/>
                </a:ln>
                <a:solidFill>
                  <a:schemeClr val="accent1">
                    <a:lumMod val="75000"/>
                  </a:schemeClr>
                </a:solidFill>
                <a:effectLst/>
                <a:uLnTx/>
                <a:uFillTx/>
                <a:latin typeface="Arial" charset="0"/>
                <a:ea typeface="Arial" charset="0"/>
                <a:cs typeface="Arial" charset="0"/>
              </a:rPr>
              <a:t> </a:t>
            </a:r>
            <a:r>
              <a:rPr kumimoji="0" lang="en-US" sz="2000" b="1" i="1" u="none" strike="noStrike" kern="0" cap="none" spc="0" normalizeH="0" baseline="0" noProof="0" dirty="0" smtClean="0">
                <a:ln>
                  <a:noFill/>
                </a:ln>
                <a:solidFill>
                  <a:schemeClr val="accent1">
                    <a:lumMod val="75000"/>
                  </a:schemeClr>
                </a:solidFill>
                <a:effectLst/>
                <a:uLnTx/>
                <a:uFillTx/>
                <a:latin typeface="Arial" charset="0"/>
                <a:ea typeface="Arial" charset="0"/>
                <a:cs typeface="Arial" charset="0"/>
              </a:rPr>
              <a:t>energy range:</a:t>
            </a:r>
            <a:r>
              <a:rPr kumimoji="0" lang="en-US" sz="2000" b="1" i="1" u="none" strike="noStrike" kern="0" cap="none" spc="0" normalizeH="0" noProof="0" dirty="0" smtClean="0">
                <a:ln>
                  <a:noFill/>
                </a:ln>
                <a:solidFill>
                  <a:schemeClr val="accent1">
                    <a:lumMod val="75000"/>
                  </a:schemeClr>
                </a:solidFill>
                <a:effectLst/>
                <a:uLnTx/>
                <a:uFillTx/>
                <a:latin typeface="Arial" charset="0"/>
                <a:ea typeface="Arial" charset="0"/>
                <a:cs typeface="Arial" charset="0"/>
              </a:rPr>
              <a:t> 15.8-39.8 </a:t>
            </a:r>
            <a:r>
              <a:rPr kumimoji="0" lang="en-US" sz="2000" b="1" i="1" u="none" strike="noStrike" kern="0" cap="none" spc="0" normalizeH="0" noProof="0" dirty="0" err="1" smtClean="0">
                <a:ln>
                  <a:noFill/>
                </a:ln>
                <a:solidFill>
                  <a:schemeClr val="accent1">
                    <a:lumMod val="75000"/>
                  </a:schemeClr>
                </a:solidFill>
                <a:effectLst/>
                <a:uLnTx/>
                <a:uFillTx/>
                <a:latin typeface="Arial" charset="0"/>
                <a:ea typeface="Arial" charset="0"/>
                <a:cs typeface="Arial" charset="0"/>
              </a:rPr>
              <a:t>MeV</a:t>
            </a:r>
            <a:endParaRPr kumimoji="0" lang="en-US" sz="2000" b="1" i="1" u="none" strike="noStrike" kern="0" cap="none" spc="0" normalizeH="0" baseline="0" noProof="0" dirty="0" smtClean="0">
              <a:ln>
                <a:noFill/>
              </a:ln>
              <a:solidFill>
                <a:schemeClr val="accent1">
                  <a:lumMod val="75000"/>
                </a:schemeClr>
              </a:solidFill>
              <a:effectLst/>
              <a:uLnTx/>
              <a:uFillTx/>
              <a:latin typeface="Arial" charset="0"/>
              <a:ea typeface="Arial" charset="0"/>
              <a:cs typeface="Arial" charset="0"/>
            </a:endParaRPr>
          </a:p>
          <a:p>
            <a:pPr marL="744538" lvl="1" indent="-236538" eaLnBrk="0" hangingPunct="0">
              <a:spcBef>
                <a:spcPct val="20000"/>
              </a:spcBef>
              <a:buFontTx/>
              <a:buChar char="•"/>
              <a:defRPr/>
            </a:pPr>
            <a:r>
              <a:rPr lang="en-US" sz="2000" b="1" i="1" kern="0" dirty="0" smtClean="0">
                <a:solidFill>
                  <a:schemeClr val="accent1">
                    <a:lumMod val="75000"/>
                  </a:schemeClr>
                </a:solidFill>
                <a:latin typeface="Arial" charset="0"/>
                <a:ea typeface="Arial" charset="0"/>
                <a:cs typeface="Arial" charset="0"/>
              </a:rPr>
              <a:t>Geostationary Orbit with GOES</a:t>
            </a:r>
          </a:p>
          <a:p>
            <a:pPr marL="1201738" lvl="3" indent="-236538" eaLnBrk="0" hangingPunct="0">
              <a:spcBef>
                <a:spcPct val="20000"/>
              </a:spcBef>
              <a:buFontTx/>
              <a:buChar char="•"/>
              <a:defRPr/>
            </a:pPr>
            <a:r>
              <a:rPr lang="en-US" sz="2000" b="1" i="1" kern="0" dirty="0" smtClean="0">
                <a:solidFill>
                  <a:schemeClr val="accent1">
                    <a:lumMod val="75000"/>
                  </a:schemeClr>
                </a:solidFill>
                <a:latin typeface="Arial" charset="0"/>
                <a:ea typeface="Arial" charset="0"/>
                <a:cs typeface="Arial" charset="0"/>
              </a:rPr>
              <a:t>Integral flux, example energy ranges: &gt;10 </a:t>
            </a:r>
            <a:r>
              <a:rPr lang="en-US" sz="2000" b="1" i="1" kern="0" dirty="0" err="1" smtClean="0">
                <a:solidFill>
                  <a:schemeClr val="accent1">
                    <a:lumMod val="75000"/>
                  </a:schemeClr>
                </a:solidFill>
                <a:latin typeface="Arial" charset="0"/>
                <a:ea typeface="Arial" charset="0"/>
                <a:cs typeface="Arial" charset="0"/>
              </a:rPr>
              <a:t>MeV</a:t>
            </a:r>
            <a:r>
              <a:rPr lang="en-US" sz="2000" b="1" i="1" kern="0" dirty="0" smtClean="0">
                <a:solidFill>
                  <a:schemeClr val="accent1">
                    <a:lumMod val="75000"/>
                  </a:schemeClr>
                </a:solidFill>
                <a:latin typeface="Arial" charset="0"/>
                <a:ea typeface="Arial" charset="0"/>
                <a:cs typeface="Arial" charset="0"/>
              </a:rPr>
              <a:t>, &gt;100 </a:t>
            </a:r>
            <a:r>
              <a:rPr lang="en-US" sz="2000" b="1" i="1" kern="0" dirty="0" err="1" smtClean="0">
                <a:solidFill>
                  <a:schemeClr val="accent1">
                    <a:lumMod val="75000"/>
                  </a:schemeClr>
                </a:solidFill>
                <a:latin typeface="Arial" charset="0"/>
                <a:ea typeface="Arial" charset="0"/>
                <a:cs typeface="Arial" charset="0"/>
              </a:rPr>
              <a:t>MeV</a:t>
            </a:r>
            <a:endParaRPr lang="en-US" sz="2000" b="1" i="1" kern="0" dirty="0" smtClean="0">
              <a:solidFill>
                <a:schemeClr val="accent1">
                  <a:lumMod val="75000"/>
                </a:schemeClr>
              </a:solidFill>
              <a:latin typeface="Arial" charset="0"/>
              <a:ea typeface="Arial" charset="0"/>
              <a:cs typeface="Arial" charset="0"/>
            </a:endParaRPr>
          </a:p>
          <a:p>
            <a:pPr marL="800100" lvl="1" indent="-342900" eaLnBrk="0" hangingPunct="0">
              <a:spcBef>
                <a:spcPct val="20000"/>
              </a:spcBef>
              <a:buFontTx/>
              <a:buChar char="•"/>
              <a:defRPr/>
            </a:pPr>
            <a:endParaRPr kumimoji="0" lang="en-US" sz="2000" b="1" i="1" u="none" strike="noStrike" kern="0" cap="none" spc="0" normalizeH="0" baseline="0" noProof="0" dirty="0" smtClean="0">
              <a:ln>
                <a:noFill/>
              </a:ln>
              <a:solidFill>
                <a:schemeClr val="accent1">
                  <a:lumMod val="75000"/>
                </a:schemeClr>
              </a:solidFill>
              <a:effectLst/>
              <a:uLnTx/>
              <a:uFillTx/>
              <a:latin typeface="Arial" charset="0"/>
              <a:ea typeface="Arial" charset="0"/>
              <a:cs typeface="Arial" charset="0"/>
            </a:endParaRPr>
          </a:p>
        </p:txBody>
      </p:sp>
      <p:sp>
        <p:nvSpPr>
          <p:cNvPr id="7" name="TextBox 6"/>
          <p:cNvSpPr txBox="1"/>
          <p:nvPr/>
        </p:nvSpPr>
        <p:spPr>
          <a:xfrm>
            <a:off x="152400" y="5029200"/>
            <a:ext cx="8915400" cy="954107"/>
          </a:xfrm>
          <a:prstGeom prst="rect">
            <a:avLst/>
          </a:prstGeom>
          <a:noFill/>
        </p:spPr>
        <p:txBody>
          <a:bodyPr wrap="square" rtlCol="0">
            <a:spAutoFit/>
          </a:bodyPr>
          <a:lstStyle/>
          <a:p>
            <a:pPr algn="ctr"/>
            <a:r>
              <a:rPr lang="en-US" sz="2800" b="1" i="1" dirty="0" err="1" smtClean="0">
                <a:solidFill>
                  <a:srgbClr val="FF7C12"/>
                </a:solidFill>
              </a:rPr>
              <a:t>Fluence</a:t>
            </a:r>
            <a:r>
              <a:rPr lang="en-US" sz="2800" b="1" i="1" dirty="0" smtClean="0">
                <a:solidFill>
                  <a:srgbClr val="FF7C12"/>
                </a:solidFill>
              </a:rPr>
              <a:t> = flux integrated over the entire event - dose</a:t>
            </a:r>
          </a:p>
          <a:p>
            <a:pPr algn="ctr"/>
            <a:r>
              <a:rPr lang="en-US" sz="2800" b="1" i="1" dirty="0" smtClean="0">
                <a:solidFill>
                  <a:srgbClr val="FF7C12"/>
                </a:solidFill>
              </a:rPr>
              <a:t>Important for biological effects (flights)</a:t>
            </a:r>
          </a:p>
        </p:txBody>
      </p:sp>
      <p:sp>
        <p:nvSpPr>
          <p:cNvPr id="8" name="Rectangle 7"/>
          <p:cNvSpPr/>
          <p:nvPr/>
        </p:nvSpPr>
        <p:spPr>
          <a:xfrm>
            <a:off x="0" y="5842337"/>
            <a:ext cx="8839200" cy="1015663"/>
          </a:xfrm>
          <a:prstGeom prst="rect">
            <a:avLst/>
          </a:prstGeom>
        </p:spPr>
        <p:txBody>
          <a:bodyPr wrap="square">
            <a:spAutoFit/>
          </a:bodyPr>
          <a:lstStyle/>
          <a:p>
            <a:r>
              <a:rPr lang="en-US" sz="2000" dirty="0" smtClean="0">
                <a:latin typeface="Helvetica"/>
                <a:cs typeface="Helvetica"/>
              </a:rPr>
              <a:t>Event magnitudes:</a:t>
            </a:r>
          </a:p>
          <a:p>
            <a:pPr lvl="1"/>
            <a:r>
              <a:rPr lang="en-US" sz="2000" dirty="0" smtClean="0">
                <a:latin typeface="Helvetica"/>
                <a:cs typeface="Helvetica"/>
              </a:rPr>
              <a:t>&gt; 10 </a:t>
            </a:r>
            <a:r>
              <a:rPr lang="en-US" sz="2000" dirty="0" err="1" smtClean="0">
                <a:latin typeface="Helvetica"/>
                <a:cs typeface="Helvetica"/>
              </a:rPr>
              <a:t>MeV</a:t>
            </a:r>
            <a:r>
              <a:rPr lang="en-US" sz="2000" dirty="0" smtClean="0">
                <a:latin typeface="Helvetica"/>
                <a:cs typeface="Helvetica"/>
              </a:rPr>
              <a:t>/nucleon integral </a:t>
            </a:r>
            <a:r>
              <a:rPr lang="en-US" sz="2000" dirty="0" err="1" smtClean="0">
                <a:latin typeface="Helvetica"/>
                <a:cs typeface="Helvetica"/>
              </a:rPr>
              <a:t>fluence</a:t>
            </a:r>
            <a:r>
              <a:rPr lang="en-US" sz="2000" dirty="0" smtClean="0">
                <a:latin typeface="Helvetica"/>
                <a:cs typeface="Helvetica"/>
              </a:rPr>
              <a:t>: can exceed 10</a:t>
            </a:r>
            <a:r>
              <a:rPr lang="en-US" sz="2000" baseline="30000" dirty="0" smtClean="0">
                <a:latin typeface="Helvetica"/>
                <a:cs typeface="Helvetica"/>
              </a:rPr>
              <a:t>9</a:t>
            </a:r>
            <a:r>
              <a:rPr lang="en-US" sz="2000" dirty="0" smtClean="0">
                <a:latin typeface="Helvetica"/>
                <a:cs typeface="Helvetica"/>
              </a:rPr>
              <a:t> cm</a:t>
            </a:r>
            <a:r>
              <a:rPr lang="en-US" sz="2000" baseline="30000" dirty="0" smtClean="0">
                <a:latin typeface="Helvetica"/>
                <a:cs typeface="Helvetica"/>
              </a:rPr>
              <a:t>-2</a:t>
            </a:r>
            <a:endParaRPr lang="en-US" sz="2000" dirty="0" smtClean="0">
              <a:latin typeface="Helvetica"/>
              <a:cs typeface="Helvetica"/>
            </a:endParaRPr>
          </a:p>
          <a:p>
            <a:pPr lvl="1"/>
            <a:r>
              <a:rPr lang="en-US" sz="2000" dirty="0" smtClean="0">
                <a:latin typeface="Helvetica"/>
                <a:cs typeface="Helvetica"/>
              </a:rPr>
              <a:t>&gt; 10 </a:t>
            </a:r>
            <a:r>
              <a:rPr lang="en-US" sz="2000" dirty="0" err="1" smtClean="0">
                <a:latin typeface="Helvetica"/>
                <a:cs typeface="Helvetica"/>
              </a:rPr>
              <a:t>MeV</a:t>
            </a:r>
            <a:r>
              <a:rPr lang="en-US" sz="2000" dirty="0" smtClean="0">
                <a:latin typeface="Helvetica"/>
                <a:cs typeface="Helvetica"/>
              </a:rPr>
              <a:t>/nucleon peak flux: can exceed 10</a:t>
            </a:r>
            <a:r>
              <a:rPr lang="en-US" sz="2000" baseline="30000" dirty="0" smtClean="0">
                <a:latin typeface="Helvetica"/>
                <a:cs typeface="Helvetica"/>
              </a:rPr>
              <a:t>5</a:t>
            </a:r>
            <a:r>
              <a:rPr lang="en-US" sz="2000" dirty="0" smtClean="0">
                <a:latin typeface="Helvetica"/>
                <a:cs typeface="Helvetica"/>
              </a:rPr>
              <a:t> cm</a:t>
            </a:r>
            <a:r>
              <a:rPr lang="en-US" sz="2000" baseline="30000" dirty="0" smtClean="0">
                <a:latin typeface="Helvetica"/>
                <a:cs typeface="Helvetica"/>
              </a:rPr>
              <a:t>-2</a:t>
            </a:r>
            <a:r>
              <a:rPr lang="en-US" sz="2000" dirty="0" smtClean="0">
                <a:latin typeface="Helvetica"/>
                <a:cs typeface="Helvetica"/>
              </a:rPr>
              <a:t>s</a:t>
            </a:r>
            <a:r>
              <a:rPr lang="en-US" sz="2000" baseline="30000" dirty="0" smtClean="0">
                <a:latin typeface="Helvetica"/>
                <a:cs typeface="Helvetica"/>
              </a:rPr>
              <a:t>-</a:t>
            </a:r>
            <a:r>
              <a:rPr lang="en-US" baseline="30000" dirty="0" smtClean="0">
                <a:latin typeface="Helvetica"/>
                <a:cs typeface="Helvetica"/>
              </a:rPr>
              <a:t>1</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Picture 15" descr="2012_05_17_03_00_00_LASCO_C3__LASCO_C2__AIA_304.png"/>
          <p:cNvPicPr>
            <a:picLocks noChangeAspect="1"/>
          </p:cNvPicPr>
          <p:nvPr/>
        </p:nvPicPr>
        <p:blipFill>
          <a:blip r:embed="rId3"/>
          <a:stretch>
            <a:fillRect/>
          </a:stretch>
        </p:blipFill>
        <p:spPr>
          <a:xfrm>
            <a:off x="1495137" y="2438400"/>
            <a:ext cx="7588215" cy="4419600"/>
          </a:xfrm>
          <a:prstGeom prst="rect">
            <a:avLst/>
          </a:prstGeom>
        </p:spPr>
      </p:pic>
      <p:sp>
        <p:nvSpPr>
          <p:cNvPr id="9" name="Rectangle 2"/>
          <p:cNvSpPr txBox="1">
            <a:spLocks noChangeArrowheads="1"/>
          </p:cNvSpPr>
          <p:nvPr/>
        </p:nvSpPr>
        <p:spPr bwMode="auto">
          <a:xfrm>
            <a:off x="914400" y="0"/>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effectLst/>
                <a:uLnTx/>
                <a:uFillTx/>
                <a:latin typeface="Arial"/>
                <a:ea typeface="ＭＳ Ｐゴシック" charset="-128"/>
                <a:cs typeface="Arial"/>
              </a:rPr>
              <a:t>Coronagraph acting as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effectLst/>
                <a:uLnTx/>
                <a:uFillTx/>
                <a:latin typeface="Arial"/>
                <a:ea typeface="ＭＳ Ｐゴシック" charset="-128"/>
                <a:cs typeface="Arial"/>
              </a:rPr>
              <a:t>particle detector </a:t>
            </a:r>
            <a:r>
              <a:rPr kumimoji="0" lang="en-US" sz="3600" b="1" i="0" u="none" strike="noStrike" kern="0" cap="none" spc="0" normalizeH="0" baseline="0" noProof="0" dirty="0" smtClean="0">
                <a:ln>
                  <a:noFill/>
                </a:ln>
                <a:effectLst/>
                <a:uLnTx/>
                <a:uFillTx/>
                <a:latin typeface="Arial"/>
                <a:ea typeface="ＭＳ Ｐゴシック" charset="-128"/>
                <a:cs typeface="Arial"/>
                <a:sym typeface="Wingdings"/>
              </a:rPr>
              <a:t>– SNOW!</a:t>
            </a:r>
            <a:endParaRPr kumimoji="0" lang="en-US" sz="3600" b="1" i="0" u="none" strike="noStrike" kern="0" cap="none" spc="0" normalizeH="0" baseline="0" noProof="0" dirty="0">
              <a:ln>
                <a:noFill/>
              </a:ln>
              <a:effectLst/>
              <a:uLnTx/>
              <a:uFillTx/>
              <a:latin typeface="Arial"/>
              <a:ea typeface="ＭＳ Ｐゴシック" charset="-128"/>
              <a:cs typeface="Arial"/>
            </a:endParaRPr>
          </a:p>
        </p:txBody>
      </p:sp>
      <p:pic>
        <p:nvPicPr>
          <p:cNvPr id="10" name="Picture 9" descr="SWC_logo_white.jpg"/>
          <p:cNvPicPr>
            <a:picLocks noChangeAspect="1"/>
          </p:cNvPicPr>
          <p:nvPr/>
        </p:nvPicPr>
        <p:blipFill>
          <a:blip r:embed="rId4"/>
          <a:stretch>
            <a:fillRect/>
          </a:stretch>
        </p:blipFill>
        <p:spPr>
          <a:xfrm>
            <a:off x="8001000" y="60960"/>
            <a:ext cx="1012546" cy="1005840"/>
          </a:xfrm>
          <a:prstGeom prst="rect">
            <a:avLst/>
          </a:prstGeom>
        </p:spPr>
      </p:pic>
      <p:pic>
        <p:nvPicPr>
          <p:cNvPr id="12" name="Picture 11" descr="2012_05_17_02_00_00_AIA_131__LASCO_C2.png"/>
          <p:cNvPicPr>
            <a:picLocks noChangeAspect="1"/>
          </p:cNvPicPr>
          <p:nvPr/>
        </p:nvPicPr>
        <p:blipFill>
          <a:blip r:embed="rId5"/>
          <a:stretch>
            <a:fillRect/>
          </a:stretch>
        </p:blipFill>
        <p:spPr>
          <a:xfrm>
            <a:off x="0" y="1219200"/>
            <a:ext cx="4709927" cy="2743200"/>
          </a:xfrm>
          <a:prstGeom prst="rect">
            <a:avLst/>
          </a:prstGeom>
        </p:spPr>
      </p:pic>
      <p:sp>
        <p:nvSpPr>
          <p:cNvPr id="13" name="TextBox 12"/>
          <p:cNvSpPr txBox="1"/>
          <p:nvPr/>
        </p:nvSpPr>
        <p:spPr>
          <a:xfrm>
            <a:off x="609600" y="3352800"/>
            <a:ext cx="3689870" cy="646331"/>
          </a:xfrm>
          <a:prstGeom prst="rect">
            <a:avLst/>
          </a:prstGeom>
          <a:noFill/>
        </p:spPr>
        <p:txBody>
          <a:bodyPr wrap="none" rtlCol="0">
            <a:spAutoFit/>
          </a:bodyPr>
          <a:lstStyle/>
          <a:p>
            <a:pPr algn="ctr"/>
            <a:r>
              <a:rPr lang="en-US" sz="1800" i="1" dirty="0" smtClean="0">
                <a:solidFill>
                  <a:schemeClr val="bg1"/>
                </a:solidFill>
              </a:rPr>
              <a:t>SDO AIA 131 Å + SOHO/LASCO C2</a:t>
            </a:r>
          </a:p>
          <a:p>
            <a:pPr algn="ctr"/>
            <a:r>
              <a:rPr lang="en-US" sz="1800" i="1" dirty="0" smtClean="0">
                <a:solidFill>
                  <a:schemeClr val="bg1"/>
                </a:solidFill>
              </a:rPr>
              <a:t>May 17 02:00 UT</a:t>
            </a:r>
            <a:endParaRPr lang="en-US" sz="1800" i="1" dirty="0">
              <a:solidFill>
                <a:schemeClr val="bg1"/>
              </a:solidFill>
            </a:endParaRPr>
          </a:p>
        </p:txBody>
      </p:sp>
      <p:sp>
        <p:nvSpPr>
          <p:cNvPr id="14" name="TextBox 13"/>
          <p:cNvSpPr txBox="1"/>
          <p:nvPr/>
        </p:nvSpPr>
        <p:spPr>
          <a:xfrm>
            <a:off x="5257800" y="6211669"/>
            <a:ext cx="1958739" cy="646331"/>
          </a:xfrm>
          <a:prstGeom prst="rect">
            <a:avLst/>
          </a:prstGeom>
          <a:noFill/>
        </p:spPr>
        <p:txBody>
          <a:bodyPr wrap="none" rtlCol="0">
            <a:spAutoFit/>
          </a:bodyPr>
          <a:lstStyle/>
          <a:p>
            <a:pPr algn="ctr"/>
            <a:r>
              <a:rPr lang="en-US" sz="1800" i="1" dirty="0" smtClean="0">
                <a:solidFill>
                  <a:schemeClr val="bg1"/>
                </a:solidFill>
              </a:rPr>
              <a:t>SOHO/LASCO C3</a:t>
            </a:r>
          </a:p>
          <a:p>
            <a:pPr algn="ctr"/>
            <a:r>
              <a:rPr lang="en-US" sz="1800" i="1" dirty="0" smtClean="0">
                <a:solidFill>
                  <a:schemeClr val="bg1"/>
                </a:solidFill>
              </a:rPr>
              <a:t>May 17 03:00 UT</a:t>
            </a:r>
            <a:endParaRPr lang="en-US" sz="1800" i="1" dirty="0">
              <a:solidFill>
                <a:schemeClr val="bg1"/>
              </a:solidFill>
            </a:endParaRPr>
          </a:p>
        </p:txBody>
      </p:sp>
      <p:sp>
        <p:nvSpPr>
          <p:cNvPr id="17" name="Curved Down Arrow 16"/>
          <p:cNvSpPr/>
          <p:nvPr/>
        </p:nvSpPr>
        <p:spPr>
          <a:xfrm rot="1777672">
            <a:off x="3271316" y="2188715"/>
            <a:ext cx="4211159" cy="1092352"/>
          </a:xfrm>
          <a:prstGeom prst="curvedDownArrow">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3"/>
                </a:solidFill>
              </a:rPr>
              <a:t>One hour later</a:t>
            </a:r>
            <a:endParaRPr lang="en-US" b="1" dirty="0">
              <a:solidFill>
                <a:schemeClr val="accent3"/>
              </a:solidFill>
            </a:endParaRPr>
          </a:p>
        </p:txBody>
      </p:sp>
      <p:sp>
        <p:nvSpPr>
          <p:cNvPr id="19" name="TextBox 18"/>
          <p:cNvSpPr txBox="1"/>
          <p:nvPr/>
        </p:nvSpPr>
        <p:spPr>
          <a:xfrm>
            <a:off x="762000" y="1219200"/>
            <a:ext cx="3469820" cy="461665"/>
          </a:xfrm>
          <a:prstGeom prst="rect">
            <a:avLst/>
          </a:prstGeom>
          <a:noFill/>
        </p:spPr>
        <p:txBody>
          <a:bodyPr wrap="none" rtlCol="0">
            <a:spAutoFit/>
          </a:bodyPr>
          <a:lstStyle/>
          <a:p>
            <a:r>
              <a:rPr lang="en-US" i="1" dirty="0" smtClean="0">
                <a:solidFill>
                  <a:schemeClr val="bg1"/>
                </a:solidFill>
              </a:rPr>
              <a:t>Flare peaked at 01:47 UT</a:t>
            </a:r>
            <a:endParaRPr lang="en-US" i="1"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371600" y="0"/>
            <a:ext cx="6934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latin typeface="Arial"/>
                <a:cs typeface="Arial"/>
              </a:rPr>
              <a:t>How do we define an SEP Event?</a:t>
            </a:r>
            <a:endParaRPr kumimoji="0" lang="en-US" sz="3000" b="1" i="0" u="none" strike="noStrike" kern="0" cap="none" spc="0" normalizeH="0" baseline="0" noProof="0" dirty="0">
              <a:ln>
                <a:noFill/>
              </a:ln>
              <a:effectLst/>
              <a:uLnTx/>
              <a:uFillTx/>
              <a:latin typeface="Arial"/>
              <a:ea typeface="ＭＳ Ｐゴシック" charset="-128"/>
              <a:cs typeface="Arial"/>
            </a:endParaRPr>
          </a:p>
        </p:txBody>
      </p:sp>
      <p:sp>
        <p:nvSpPr>
          <p:cNvPr id="6" name="TextBox 5"/>
          <p:cNvSpPr txBox="1"/>
          <p:nvPr/>
        </p:nvSpPr>
        <p:spPr>
          <a:xfrm>
            <a:off x="762000" y="1295400"/>
            <a:ext cx="7543800" cy="2369880"/>
          </a:xfrm>
          <a:prstGeom prst="rect">
            <a:avLst/>
          </a:prstGeom>
          <a:noFill/>
        </p:spPr>
        <p:txBody>
          <a:bodyPr wrap="square" rtlCol="0">
            <a:spAutoFit/>
          </a:bodyPr>
          <a:lstStyle/>
          <a:p>
            <a:pPr algn="ctr"/>
            <a:r>
              <a:rPr lang="en-US" sz="2800" b="1" i="1" dirty="0" smtClean="0">
                <a:solidFill>
                  <a:srgbClr val="FF7C12"/>
                </a:solidFill>
              </a:rPr>
              <a:t>At the SWRC, SEP events are defined as:</a:t>
            </a:r>
          </a:p>
          <a:p>
            <a:pPr algn="ctr"/>
            <a:r>
              <a:rPr lang="en-US" sz="2000" b="1" i="1" dirty="0" smtClean="0">
                <a:solidFill>
                  <a:srgbClr val="FF7C12"/>
                </a:solidFill>
              </a:rPr>
              <a:t>GOES Proton E &gt; 10 </a:t>
            </a:r>
            <a:r>
              <a:rPr lang="en-US" sz="2000" b="1" i="1" dirty="0" err="1" smtClean="0">
                <a:solidFill>
                  <a:srgbClr val="FF7C12"/>
                </a:solidFill>
              </a:rPr>
              <a:t>MeV</a:t>
            </a:r>
            <a:r>
              <a:rPr lang="en-US" sz="2000" b="1" i="1" dirty="0" smtClean="0">
                <a:solidFill>
                  <a:srgbClr val="FF7C12"/>
                </a:solidFill>
              </a:rPr>
              <a:t> channel &gt; 10 </a:t>
            </a:r>
            <a:r>
              <a:rPr lang="en-US" sz="2000" b="1" i="1" dirty="0" err="1" smtClean="0">
                <a:solidFill>
                  <a:srgbClr val="FF7C12"/>
                </a:solidFill>
              </a:rPr>
              <a:t>pfu</a:t>
            </a:r>
            <a:endParaRPr lang="en-US" sz="2000" b="1" i="1" dirty="0" smtClean="0">
              <a:solidFill>
                <a:srgbClr val="FF7C12"/>
              </a:solidFill>
            </a:endParaRPr>
          </a:p>
          <a:p>
            <a:pPr algn="ctr"/>
            <a:r>
              <a:rPr lang="en-US" sz="2000" b="1" i="1" dirty="0" smtClean="0">
                <a:solidFill>
                  <a:srgbClr val="FF7C12"/>
                </a:solidFill>
              </a:rPr>
              <a:t>GOES Proton E &gt; 100 </a:t>
            </a:r>
            <a:r>
              <a:rPr lang="en-US" sz="2000" b="1" i="1" dirty="0" err="1" smtClean="0">
                <a:solidFill>
                  <a:srgbClr val="FF7C12"/>
                </a:solidFill>
              </a:rPr>
              <a:t>MeV</a:t>
            </a:r>
            <a:r>
              <a:rPr lang="en-US" sz="2000" b="1" i="1" dirty="0" smtClean="0">
                <a:solidFill>
                  <a:srgbClr val="FF7C12"/>
                </a:solidFill>
              </a:rPr>
              <a:t> channel &gt; 1 </a:t>
            </a:r>
            <a:r>
              <a:rPr lang="en-US" sz="2000" b="1" i="1" dirty="0" err="1" smtClean="0">
                <a:solidFill>
                  <a:srgbClr val="FF7C12"/>
                </a:solidFill>
              </a:rPr>
              <a:t>pfu</a:t>
            </a:r>
            <a:endParaRPr lang="en-US" sz="2000" b="1" i="1" dirty="0" smtClean="0">
              <a:solidFill>
                <a:srgbClr val="FF7C12"/>
              </a:solidFill>
            </a:endParaRPr>
          </a:p>
          <a:p>
            <a:pPr algn="ctr"/>
            <a:r>
              <a:rPr lang="en-US" sz="2000" b="1" i="1" dirty="0" smtClean="0">
                <a:solidFill>
                  <a:srgbClr val="FF7C12"/>
                </a:solidFill>
              </a:rPr>
              <a:t>SOHO Proton, &gt;15.8 </a:t>
            </a:r>
            <a:r>
              <a:rPr lang="en-US" sz="2000" b="1" i="1" dirty="0" err="1" smtClean="0">
                <a:solidFill>
                  <a:srgbClr val="FF7C12"/>
                </a:solidFill>
              </a:rPr>
              <a:t>MeV</a:t>
            </a:r>
            <a:r>
              <a:rPr lang="en-US" sz="2000" b="1" i="1" dirty="0" smtClean="0">
                <a:solidFill>
                  <a:srgbClr val="FF7C12"/>
                </a:solidFill>
              </a:rPr>
              <a:t> channel &gt; 0.1 </a:t>
            </a:r>
            <a:r>
              <a:rPr lang="en-US" sz="2000" b="1" i="1" dirty="0" err="1" smtClean="0">
                <a:solidFill>
                  <a:srgbClr val="FF7C12"/>
                </a:solidFill>
              </a:rPr>
              <a:t>pfu/MeV</a:t>
            </a:r>
            <a:endParaRPr lang="en-US" sz="2000" b="1" i="1" dirty="0" smtClean="0">
              <a:solidFill>
                <a:srgbClr val="FF7C12"/>
              </a:solidFill>
            </a:endParaRPr>
          </a:p>
          <a:p>
            <a:pPr algn="ctr"/>
            <a:r>
              <a:rPr lang="en-US" sz="2000" b="1" i="1" dirty="0" smtClean="0">
                <a:solidFill>
                  <a:srgbClr val="FF7C12"/>
                </a:solidFill>
              </a:rPr>
              <a:t>STEREO Impact 13-100 </a:t>
            </a:r>
            <a:r>
              <a:rPr lang="en-US" sz="2000" b="1" i="1" dirty="0" err="1" smtClean="0">
                <a:solidFill>
                  <a:srgbClr val="FF7C12"/>
                </a:solidFill>
              </a:rPr>
              <a:t>MeV</a:t>
            </a:r>
            <a:r>
              <a:rPr lang="en-US" sz="2000" b="1" i="1" dirty="0" smtClean="0">
                <a:solidFill>
                  <a:srgbClr val="FF7C12"/>
                </a:solidFill>
              </a:rPr>
              <a:t> channel &gt; 0.1 </a:t>
            </a:r>
            <a:r>
              <a:rPr lang="en-US" sz="2000" b="1" i="1" dirty="0" err="1" smtClean="0">
                <a:solidFill>
                  <a:srgbClr val="FF7C12"/>
                </a:solidFill>
              </a:rPr>
              <a:t>pfu/MeV</a:t>
            </a:r>
            <a:r>
              <a:rPr lang="en-US" sz="2000" b="1" i="1" dirty="0" smtClean="0">
                <a:solidFill>
                  <a:srgbClr val="FF7C12"/>
                </a:solidFill>
              </a:rPr>
              <a:t> </a:t>
            </a:r>
          </a:p>
          <a:p>
            <a:pPr algn="ctr"/>
            <a:endParaRPr lang="en-US" sz="2000" b="1" i="1" dirty="0" smtClean="0">
              <a:solidFill>
                <a:srgbClr val="FF7C12"/>
              </a:solidFill>
            </a:endParaRPr>
          </a:p>
          <a:p>
            <a:pPr algn="ctr"/>
            <a:endParaRPr lang="en-US" sz="2000" b="1" i="1" dirty="0" smtClean="0">
              <a:solidFill>
                <a:srgbClr val="FF7C12"/>
              </a:solidFill>
            </a:endParaRPr>
          </a:p>
          <a:p>
            <a:pPr algn="ctr"/>
            <a:endParaRPr lang="en-US" sz="2000" b="1" i="1" dirty="0" smtClean="0">
              <a:solidFill>
                <a:srgbClr val="FF7C12"/>
              </a:solidFill>
            </a:endParaRPr>
          </a:p>
        </p:txBody>
      </p:sp>
      <p:pic>
        <p:nvPicPr>
          <p:cNvPr id="12" name="Picture 11" descr="SWC_logo_white.jpg"/>
          <p:cNvPicPr>
            <a:picLocks noChangeAspect="1"/>
          </p:cNvPicPr>
          <p:nvPr/>
        </p:nvPicPr>
        <p:blipFill>
          <a:blip r:embed="rId3"/>
          <a:stretch>
            <a:fillRect/>
          </a:stretch>
        </p:blipFill>
        <p:spPr>
          <a:xfrm>
            <a:off x="8001000" y="60960"/>
            <a:ext cx="1012546" cy="1005840"/>
          </a:xfrm>
          <a:prstGeom prst="rect">
            <a:avLst/>
          </a:prstGeom>
        </p:spPr>
      </p:pic>
      <p:pic>
        <p:nvPicPr>
          <p:cNvPr id="16" name="Picture 15" descr="Screen Shot 2013-06-01 at 11.08.46 AM.png"/>
          <p:cNvPicPr>
            <a:picLocks noChangeAspect="1"/>
          </p:cNvPicPr>
          <p:nvPr/>
        </p:nvPicPr>
        <p:blipFill>
          <a:blip r:embed="rId4"/>
          <a:stretch>
            <a:fillRect/>
          </a:stretch>
        </p:blipFill>
        <p:spPr>
          <a:xfrm>
            <a:off x="1219200" y="3124200"/>
            <a:ext cx="6858000" cy="3429000"/>
          </a:xfrm>
          <a:prstGeom prst="rect">
            <a:avLst/>
          </a:prstGeom>
        </p:spPr>
      </p:pic>
      <p:cxnSp>
        <p:nvCxnSpPr>
          <p:cNvPr id="18" name="Straight Connector 17"/>
          <p:cNvCxnSpPr/>
          <p:nvPr/>
        </p:nvCxnSpPr>
        <p:spPr>
          <a:xfrm>
            <a:off x="152400" y="4113212"/>
            <a:ext cx="8839200" cy="1588"/>
          </a:xfrm>
          <a:prstGeom prst="line">
            <a:avLst/>
          </a:prstGeom>
          <a:ln w="50800">
            <a:solidFill>
              <a:srgbClr val="0000FF"/>
            </a:solidFill>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52400" y="4724400"/>
            <a:ext cx="8839200" cy="1588"/>
          </a:xfrm>
          <a:prstGeom prst="line">
            <a:avLst/>
          </a:prstGeom>
          <a:ln w="50800">
            <a:solidFill>
              <a:srgbClr val="008000"/>
            </a:solidFill>
            <a:prstDash val="dash"/>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676400" y="0"/>
            <a:ext cx="6400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latin typeface="Arial"/>
                <a:cs typeface="Arial"/>
              </a:rPr>
              <a:t>How Often Do SEP Events Occur?</a:t>
            </a:r>
            <a:endParaRPr kumimoji="0" lang="en-US" sz="3000" b="1" i="0" u="none" strike="noStrike" kern="0" cap="none" spc="0" normalizeH="0" baseline="0" noProof="0" dirty="0">
              <a:ln>
                <a:noFill/>
              </a:ln>
              <a:effectLst/>
              <a:uLnTx/>
              <a:uFillTx/>
              <a:latin typeface="Arial"/>
              <a:ea typeface="ＭＳ Ｐゴシック" charset="-128"/>
              <a:cs typeface="Arial"/>
            </a:endParaRPr>
          </a:p>
        </p:txBody>
      </p:sp>
      <p:sp>
        <p:nvSpPr>
          <p:cNvPr id="6" name="TextBox 5"/>
          <p:cNvSpPr txBox="1"/>
          <p:nvPr/>
        </p:nvSpPr>
        <p:spPr>
          <a:xfrm>
            <a:off x="381000" y="1226403"/>
            <a:ext cx="7924800" cy="830997"/>
          </a:xfrm>
          <a:prstGeom prst="rect">
            <a:avLst/>
          </a:prstGeom>
          <a:noFill/>
        </p:spPr>
        <p:txBody>
          <a:bodyPr wrap="square" rtlCol="0">
            <a:spAutoFit/>
          </a:bodyPr>
          <a:lstStyle/>
          <a:p>
            <a:pPr algn="ctr"/>
            <a:r>
              <a:rPr lang="en-US" sz="2800" b="1" i="1" dirty="0" smtClean="0">
                <a:solidFill>
                  <a:srgbClr val="FF7C12"/>
                </a:solidFill>
              </a:rPr>
              <a:t>SEP event detections in the near-Earth environment</a:t>
            </a:r>
          </a:p>
          <a:p>
            <a:pPr algn="ctr"/>
            <a:r>
              <a:rPr lang="en-US" sz="2000" b="1" i="1" dirty="0" smtClean="0">
                <a:solidFill>
                  <a:srgbClr val="FF7C12"/>
                </a:solidFill>
              </a:rPr>
              <a:t>(GOES 13, Proton E &gt; 10 </a:t>
            </a:r>
            <a:r>
              <a:rPr lang="en-US" sz="2000" b="1" i="1" dirty="0" err="1" smtClean="0">
                <a:solidFill>
                  <a:srgbClr val="FF7C12"/>
                </a:solidFill>
              </a:rPr>
              <a:t>MeV</a:t>
            </a:r>
            <a:r>
              <a:rPr lang="en-US" sz="2000" b="1" i="1" dirty="0" smtClean="0">
                <a:solidFill>
                  <a:srgbClr val="FF7C12"/>
                </a:solidFill>
              </a:rPr>
              <a:t> channel)</a:t>
            </a:r>
            <a:endParaRPr lang="en-US" sz="2000" b="1" i="1" dirty="0">
              <a:solidFill>
                <a:srgbClr val="FF7C12"/>
              </a:solidFill>
            </a:endParaRPr>
          </a:p>
        </p:txBody>
      </p:sp>
      <p:pic>
        <p:nvPicPr>
          <p:cNvPr id="12" name="Picture 11" descr="SWC_logo_white.jpg"/>
          <p:cNvPicPr>
            <a:picLocks noChangeAspect="1"/>
          </p:cNvPicPr>
          <p:nvPr/>
        </p:nvPicPr>
        <p:blipFill>
          <a:blip r:embed="rId3"/>
          <a:stretch>
            <a:fillRect/>
          </a:stretch>
        </p:blipFill>
        <p:spPr>
          <a:xfrm>
            <a:off x="8001000" y="60960"/>
            <a:ext cx="1012546" cy="1005840"/>
          </a:xfrm>
          <a:prstGeom prst="rect">
            <a:avLst/>
          </a:prstGeom>
        </p:spPr>
      </p:pic>
      <p:sp>
        <p:nvSpPr>
          <p:cNvPr id="16" name="TextBox 15"/>
          <p:cNvSpPr txBox="1"/>
          <p:nvPr/>
        </p:nvSpPr>
        <p:spPr>
          <a:xfrm>
            <a:off x="5867400" y="2685872"/>
            <a:ext cx="2819400" cy="1200328"/>
          </a:xfrm>
          <a:prstGeom prst="rect">
            <a:avLst/>
          </a:prstGeom>
          <a:noFill/>
        </p:spPr>
        <p:txBody>
          <a:bodyPr wrap="square" rtlCol="0">
            <a:spAutoFit/>
          </a:bodyPr>
          <a:lstStyle/>
          <a:p>
            <a:r>
              <a:rPr lang="en-US" i="1" dirty="0" smtClean="0"/>
              <a:t>2007-2009: </a:t>
            </a:r>
          </a:p>
          <a:p>
            <a:r>
              <a:rPr lang="en-US" i="1" dirty="0" smtClean="0"/>
              <a:t>Zero Events – </a:t>
            </a:r>
          </a:p>
          <a:p>
            <a:r>
              <a:rPr lang="en-US" i="1" dirty="0" smtClean="0"/>
              <a:t>Solar Minimum</a:t>
            </a:r>
            <a:endParaRPr lang="en-US" sz="2000" i="1" dirty="0"/>
          </a:p>
        </p:txBody>
      </p:sp>
      <p:pic>
        <p:nvPicPr>
          <p:cNvPr id="18" name="Picture 17" descr="SEP_frequency.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76200" y="1801091"/>
            <a:ext cx="6248400" cy="4828309"/>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Screen Shot 2013-06-02 at 7.46.00 PM.png"/>
          <p:cNvPicPr>
            <a:picLocks noChangeAspect="1"/>
          </p:cNvPicPr>
          <p:nvPr/>
        </p:nvPicPr>
        <p:blipFill>
          <a:blip r:embed="rId3"/>
          <a:stretch>
            <a:fillRect/>
          </a:stretch>
        </p:blipFill>
        <p:spPr>
          <a:xfrm>
            <a:off x="4046611" y="1371600"/>
            <a:ext cx="5097389" cy="2957196"/>
          </a:xfrm>
          <a:prstGeom prst="rect">
            <a:avLst/>
          </a:prstGeom>
        </p:spPr>
      </p:pic>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Can we forecast SEP events? </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6" name="TextBox 5"/>
          <p:cNvSpPr txBox="1"/>
          <p:nvPr/>
        </p:nvSpPr>
        <p:spPr>
          <a:xfrm>
            <a:off x="5867400" y="1295400"/>
            <a:ext cx="3200400" cy="523220"/>
          </a:xfrm>
          <a:prstGeom prst="rect">
            <a:avLst/>
          </a:prstGeom>
          <a:solidFill>
            <a:schemeClr val="bg1"/>
          </a:solidFill>
        </p:spPr>
        <p:txBody>
          <a:bodyPr wrap="square" rtlCol="0">
            <a:spAutoFit/>
          </a:bodyPr>
          <a:lstStyle/>
          <a:p>
            <a:pPr algn="ctr"/>
            <a:r>
              <a:rPr lang="en-US" sz="2800" b="1" i="1" dirty="0" err="1" smtClean="0">
                <a:solidFill>
                  <a:srgbClr val="FF7C12"/>
                </a:solidFill>
              </a:rPr>
              <a:t>REleASE</a:t>
            </a:r>
            <a:r>
              <a:rPr lang="en-US" sz="2800" b="1" i="1" dirty="0" smtClean="0">
                <a:solidFill>
                  <a:srgbClr val="FF7C12"/>
                </a:solidFill>
              </a:rPr>
              <a:t> Model</a:t>
            </a:r>
          </a:p>
        </p:txBody>
      </p:sp>
      <p:pic>
        <p:nvPicPr>
          <p:cNvPr id="12" name="Picture 11" descr="SWC_logo_white.jpg"/>
          <p:cNvPicPr>
            <a:picLocks noChangeAspect="1"/>
          </p:cNvPicPr>
          <p:nvPr/>
        </p:nvPicPr>
        <p:blipFill>
          <a:blip r:embed="rId4"/>
          <a:stretch>
            <a:fillRect/>
          </a:stretch>
        </p:blipFill>
        <p:spPr>
          <a:xfrm>
            <a:off x="8001000" y="60960"/>
            <a:ext cx="1012546" cy="1005840"/>
          </a:xfrm>
          <a:prstGeom prst="rect">
            <a:avLst/>
          </a:prstGeom>
        </p:spPr>
      </p:pic>
      <p:sp>
        <p:nvSpPr>
          <p:cNvPr id="5" name="TextBox 4"/>
          <p:cNvSpPr txBox="1"/>
          <p:nvPr/>
        </p:nvSpPr>
        <p:spPr>
          <a:xfrm>
            <a:off x="457200" y="1371600"/>
            <a:ext cx="3200400" cy="3046988"/>
          </a:xfrm>
          <a:prstGeom prst="rect">
            <a:avLst/>
          </a:prstGeom>
          <a:noFill/>
        </p:spPr>
        <p:txBody>
          <a:bodyPr wrap="square" rtlCol="0">
            <a:spAutoFit/>
          </a:bodyPr>
          <a:lstStyle/>
          <a:p>
            <a:r>
              <a:rPr lang="en-US" dirty="0" smtClean="0"/>
              <a:t>Uses detection of high energy *electrons* to predict arrival of high energy *protons*</a:t>
            </a:r>
          </a:p>
          <a:p>
            <a:endParaRPr lang="en-US" dirty="0" smtClean="0"/>
          </a:p>
          <a:p>
            <a:r>
              <a:rPr lang="en-US" dirty="0" smtClean="0"/>
              <a:t>Data source: SOHO/ COSTEP </a:t>
            </a:r>
          </a:p>
          <a:p>
            <a:r>
              <a:rPr lang="en-US" dirty="0" smtClean="0"/>
              <a:t> </a:t>
            </a:r>
            <a:endParaRPr lang="en-US" dirty="0"/>
          </a:p>
        </p:txBody>
      </p:sp>
      <p:pic>
        <p:nvPicPr>
          <p:cNvPr id="7" name="Picture 6" descr="SOHOCoStepForecast-July12.gif"/>
          <p:cNvPicPr>
            <a:picLocks noChangeAspect="1"/>
          </p:cNvPicPr>
          <p:nvPr/>
        </p:nvPicPr>
        <p:blipFill>
          <a:blip r:embed="rId5"/>
          <a:stretch>
            <a:fillRect/>
          </a:stretch>
        </p:blipFill>
        <p:spPr>
          <a:xfrm>
            <a:off x="4800600" y="4648200"/>
            <a:ext cx="3657600" cy="1828800"/>
          </a:xfrm>
          <a:prstGeom prst="rect">
            <a:avLst/>
          </a:prstGeom>
        </p:spPr>
      </p:pic>
      <p:pic>
        <p:nvPicPr>
          <p:cNvPr id="8" name="Picture 7" descr="SOHOCoStep-July12.gif"/>
          <p:cNvPicPr>
            <a:picLocks noChangeAspect="1"/>
          </p:cNvPicPr>
          <p:nvPr/>
        </p:nvPicPr>
        <p:blipFill>
          <a:blip r:embed="rId6"/>
          <a:stretch>
            <a:fillRect/>
          </a:stretch>
        </p:blipFill>
        <p:spPr>
          <a:xfrm>
            <a:off x="609600" y="4648200"/>
            <a:ext cx="3657600" cy="18288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WC_logo_white.jpg"/>
          <p:cNvPicPr>
            <a:picLocks noChangeAspect="1"/>
          </p:cNvPicPr>
          <p:nvPr/>
        </p:nvPicPr>
        <p:blipFill>
          <a:blip r:embed="rId3"/>
          <a:stretch>
            <a:fillRect/>
          </a:stretch>
        </p:blipFill>
        <p:spPr>
          <a:xfrm>
            <a:off x="8001000" y="60960"/>
            <a:ext cx="1012546" cy="1005840"/>
          </a:xfrm>
          <a:prstGeom prst="rect">
            <a:avLst/>
          </a:prstGeom>
        </p:spPr>
      </p:pic>
      <p:sp>
        <p:nvSpPr>
          <p:cNvPr id="5" name="Rectangle 2"/>
          <p:cNvSpPr txBox="1">
            <a:spLocks noChangeArrowheads="1"/>
          </p:cNvSpPr>
          <p:nvPr/>
        </p:nvSpPr>
        <p:spPr bwMode="auto">
          <a:xfrm>
            <a:off x="1676400" y="0"/>
            <a:ext cx="6400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latin typeface="Arial"/>
                <a:cs typeface="Arial"/>
              </a:rPr>
              <a:t>Profile Shapes of SEP Fluxes</a:t>
            </a:r>
            <a:endParaRPr kumimoji="0" lang="en-US" sz="3000" b="1" i="0" u="none" strike="noStrike" kern="0" cap="none" spc="0" normalizeH="0" baseline="0" noProof="0" dirty="0">
              <a:ln>
                <a:noFill/>
              </a:ln>
              <a:effectLst/>
              <a:uLnTx/>
              <a:uFillTx/>
              <a:latin typeface="Arial"/>
              <a:ea typeface="ＭＳ Ｐゴシック" charset="-128"/>
              <a:cs typeface="Arial"/>
            </a:endParaRPr>
          </a:p>
        </p:txBody>
      </p:sp>
      <p:pic>
        <p:nvPicPr>
          <p:cNvPr id="6" name="Picture 5" descr="STA20130305.jpg"/>
          <p:cNvPicPr>
            <a:picLocks noChangeAspect="1"/>
          </p:cNvPicPr>
          <p:nvPr/>
        </p:nvPicPr>
        <p:blipFill>
          <a:blip r:embed="rId4"/>
          <a:stretch>
            <a:fillRect/>
          </a:stretch>
        </p:blipFill>
        <p:spPr>
          <a:xfrm>
            <a:off x="152400" y="1219200"/>
            <a:ext cx="3581400" cy="2637336"/>
          </a:xfrm>
          <a:prstGeom prst="rect">
            <a:avLst/>
          </a:prstGeom>
        </p:spPr>
      </p:pic>
      <p:sp>
        <p:nvSpPr>
          <p:cNvPr id="7" name="TextBox 6"/>
          <p:cNvSpPr txBox="1"/>
          <p:nvPr/>
        </p:nvSpPr>
        <p:spPr>
          <a:xfrm>
            <a:off x="4191000" y="1295400"/>
            <a:ext cx="4191000" cy="1200329"/>
          </a:xfrm>
          <a:prstGeom prst="rect">
            <a:avLst/>
          </a:prstGeom>
          <a:noFill/>
        </p:spPr>
        <p:txBody>
          <a:bodyPr wrap="square" rtlCol="0">
            <a:spAutoFit/>
          </a:bodyPr>
          <a:lstStyle/>
          <a:p>
            <a:r>
              <a:rPr lang="en-US" sz="1800" dirty="0" smtClean="0"/>
              <a:t>Impulsive SEP event - The peak at the beginning due to flare, all off – indicates how well connected you are to the source (timing)</a:t>
            </a:r>
            <a:endParaRPr lang="en-US" sz="1800" dirty="0"/>
          </a:p>
        </p:txBody>
      </p:sp>
      <p:pic>
        <p:nvPicPr>
          <p:cNvPr id="8" name="Picture 7" descr="STA20120127.jpg"/>
          <p:cNvPicPr>
            <a:picLocks noChangeAspect="1"/>
          </p:cNvPicPr>
          <p:nvPr/>
        </p:nvPicPr>
        <p:blipFill>
          <a:blip r:embed="rId5"/>
          <a:stretch>
            <a:fillRect/>
          </a:stretch>
        </p:blipFill>
        <p:spPr>
          <a:xfrm>
            <a:off x="4870099" y="3820173"/>
            <a:ext cx="3435701" cy="2656827"/>
          </a:xfrm>
          <a:prstGeom prst="rect">
            <a:avLst/>
          </a:prstGeom>
        </p:spPr>
      </p:pic>
      <p:sp>
        <p:nvSpPr>
          <p:cNvPr id="9" name="TextBox 8"/>
          <p:cNvSpPr txBox="1"/>
          <p:nvPr/>
        </p:nvSpPr>
        <p:spPr>
          <a:xfrm>
            <a:off x="152400" y="4535269"/>
            <a:ext cx="4495800" cy="646331"/>
          </a:xfrm>
          <a:prstGeom prst="rect">
            <a:avLst/>
          </a:prstGeom>
          <a:noFill/>
        </p:spPr>
        <p:txBody>
          <a:bodyPr wrap="square" rtlCol="0">
            <a:spAutoFit/>
          </a:bodyPr>
          <a:lstStyle/>
          <a:p>
            <a:r>
              <a:rPr lang="en-US" sz="1800" dirty="0" smtClean="0"/>
              <a:t>Gradual SEP event - Slow rise, then peak when the ICME passes the spacecraft</a:t>
            </a:r>
            <a:endParaRPr lang="en-US" sz="1800" dirty="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295400" y="0"/>
            <a:ext cx="6781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0" dirty="0" smtClean="0">
                <a:latin typeface="Arial"/>
                <a:cs typeface="Arial"/>
              </a:rPr>
              <a:t>For Earth – Best Connection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0" dirty="0" smtClean="0">
                <a:latin typeface="Arial"/>
                <a:cs typeface="Arial"/>
              </a:rPr>
              <a:t>is Western Limb</a:t>
            </a:r>
            <a:endParaRPr kumimoji="0" lang="en-US" sz="3200" b="1" i="0" u="none" strike="noStrike" kern="0" cap="none" spc="0" normalizeH="0" baseline="0" noProof="0" dirty="0">
              <a:ln>
                <a:noFill/>
              </a:ln>
              <a:effectLst/>
              <a:uLnTx/>
              <a:uFillTx/>
              <a:latin typeface="Arial"/>
              <a:ea typeface="ＭＳ Ｐゴシック" charset="-128"/>
              <a:cs typeface="Arial"/>
            </a:endParaRPr>
          </a:p>
        </p:txBody>
      </p:sp>
      <p:sp>
        <p:nvSpPr>
          <p:cNvPr id="5" name="Rectangle 4"/>
          <p:cNvSpPr/>
          <p:nvPr/>
        </p:nvSpPr>
        <p:spPr>
          <a:xfrm>
            <a:off x="533400" y="5257800"/>
            <a:ext cx="3505200" cy="830997"/>
          </a:xfrm>
          <a:prstGeom prst="rect">
            <a:avLst/>
          </a:prstGeom>
        </p:spPr>
        <p:txBody>
          <a:bodyPr wrap="square">
            <a:spAutoFit/>
          </a:bodyPr>
          <a:lstStyle/>
          <a:p>
            <a:r>
              <a:rPr lang="en-US" i="1" dirty="0" smtClean="0"/>
              <a:t>Energetic proton fluxes </a:t>
            </a:r>
          </a:p>
          <a:p>
            <a:r>
              <a:rPr lang="en-US" i="1" dirty="0" smtClean="0"/>
              <a:t>elevated for &gt;12 hours</a:t>
            </a:r>
            <a:endParaRPr lang="en-US" i="1" dirty="0"/>
          </a:p>
        </p:txBody>
      </p:sp>
      <p:pic>
        <p:nvPicPr>
          <p:cNvPr id="8" name="Picture 7" descr="AR1476-GLE-SEPsAtGOES.png"/>
          <p:cNvPicPr>
            <a:picLocks noChangeAspect="1"/>
          </p:cNvPicPr>
          <p:nvPr/>
        </p:nvPicPr>
        <p:blipFill>
          <a:blip r:embed="rId3"/>
          <a:stretch>
            <a:fillRect/>
          </a:stretch>
        </p:blipFill>
        <p:spPr>
          <a:xfrm>
            <a:off x="93272" y="1295400"/>
            <a:ext cx="6002728" cy="3657600"/>
          </a:xfrm>
          <a:prstGeom prst="rect">
            <a:avLst/>
          </a:prstGeom>
        </p:spPr>
      </p:pic>
      <p:pic>
        <p:nvPicPr>
          <p:cNvPr id="7" name="Picture 6" descr="2012_05_17_01_55_35_AIA_131.png"/>
          <p:cNvPicPr>
            <a:picLocks noChangeAspect="1"/>
          </p:cNvPicPr>
          <p:nvPr/>
        </p:nvPicPr>
        <p:blipFill>
          <a:blip r:embed="rId4"/>
          <a:stretch>
            <a:fillRect/>
          </a:stretch>
        </p:blipFill>
        <p:spPr>
          <a:xfrm>
            <a:off x="4305369" y="3505200"/>
            <a:ext cx="4610031" cy="3124200"/>
          </a:xfrm>
          <a:prstGeom prst="rect">
            <a:avLst/>
          </a:prstGeom>
        </p:spPr>
      </p:pic>
      <p:sp>
        <p:nvSpPr>
          <p:cNvPr id="10" name="TextBox 9"/>
          <p:cNvSpPr txBox="1"/>
          <p:nvPr/>
        </p:nvSpPr>
        <p:spPr>
          <a:xfrm>
            <a:off x="6096000" y="6096000"/>
            <a:ext cx="1706492" cy="369332"/>
          </a:xfrm>
          <a:prstGeom prst="rect">
            <a:avLst/>
          </a:prstGeom>
          <a:noFill/>
        </p:spPr>
        <p:txBody>
          <a:bodyPr wrap="none" rtlCol="0">
            <a:spAutoFit/>
          </a:bodyPr>
          <a:lstStyle/>
          <a:p>
            <a:r>
              <a:rPr lang="en-US" sz="1800" i="1" dirty="0" smtClean="0">
                <a:solidFill>
                  <a:schemeClr val="bg1"/>
                </a:solidFill>
              </a:rPr>
              <a:t>SDO AIA 131 Å</a:t>
            </a:r>
            <a:endParaRPr lang="en-US" sz="1800" i="1" dirty="0">
              <a:solidFill>
                <a:schemeClr val="bg1"/>
              </a:solidFill>
            </a:endParaRPr>
          </a:p>
        </p:txBody>
      </p:sp>
      <p:sp>
        <p:nvSpPr>
          <p:cNvPr id="11" name="Rectangle 10"/>
          <p:cNvSpPr/>
          <p:nvPr/>
        </p:nvSpPr>
        <p:spPr>
          <a:xfrm>
            <a:off x="2362200" y="1600200"/>
            <a:ext cx="1398640" cy="830997"/>
          </a:xfrm>
          <a:prstGeom prst="rect">
            <a:avLst/>
          </a:prstGeom>
        </p:spPr>
        <p:txBody>
          <a:bodyPr wrap="none">
            <a:spAutoFit/>
          </a:bodyPr>
          <a:lstStyle/>
          <a:p>
            <a:r>
              <a:rPr lang="en-US" dirty="0" smtClean="0"/>
              <a:t>GOES-13</a:t>
            </a:r>
          </a:p>
          <a:p>
            <a:r>
              <a:rPr lang="en-US" dirty="0" smtClean="0"/>
              <a:t>01:55 UT</a:t>
            </a:r>
            <a:endParaRPr lang="en-US" dirty="0"/>
          </a:p>
        </p:txBody>
      </p:sp>
      <p:sp>
        <p:nvSpPr>
          <p:cNvPr id="12" name="Right Arrow 11"/>
          <p:cNvSpPr/>
          <p:nvPr/>
        </p:nvSpPr>
        <p:spPr>
          <a:xfrm>
            <a:off x="3048000" y="2362200"/>
            <a:ext cx="914400"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rot="5400000">
            <a:off x="7772400" y="3886200"/>
            <a:ext cx="914400" cy="152400"/>
          </a:xfrm>
          <a:prstGeom prst="rightArrow">
            <a:avLst/>
          </a:prstGeom>
          <a:solidFill>
            <a:schemeClr val="bg1"/>
          </a:solidFill>
          <a:ln>
            <a:solidFill>
              <a:srgbClr val="CC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WC_logo_white.jpg"/>
          <p:cNvPicPr>
            <a:picLocks noChangeAspect="1"/>
          </p:cNvPicPr>
          <p:nvPr/>
        </p:nvPicPr>
        <p:blipFill>
          <a:blip r:embed="rId5"/>
          <a:stretch>
            <a:fillRect/>
          </a:stretch>
        </p:blipFill>
        <p:spPr>
          <a:xfrm>
            <a:off x="8001000" y="60960"/>
            <a:ext cx="1012546" cy="100584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0" dirty="0" smtClean="0">
                <a:solidFill>
                  <a:schemeClr val="accent3"/>
                </a:solidFill>
                <a:latin typeface="Arial"/>
                <a:cs typeface="Arial"/>
              </a:rPr>
              <a:t>Ground Level Enhancement</a:t>
            </a:r>
            <a:endParaRPr kumimoji="0" lang="en-US" sz="3200" b="1" i="0" u="none" strike="noStrike" kern="0" cap="none" spc="0" normalizeH="0" baseline="0" noProof="0" dirty="0">
              <a:ln>
                <a:noFill/>
              </a:ln>
              <a:solidFill>
                <a:schemeClr val="accent3"/>
              </a:solidFill>
              <a:effectLst/>
              <a:uLnTx/>
              <a:uFillTx/>
              <a:latin typeface="Arial"/>
              <a:ea typeface="ＭＳ Ｐゴシック" charset="-128"/>
              <a:cs typeface="Arial"/>
            </a:endParaRPr>
          </a:p>
        </p:txBody>
      </p:sp>
      <p:sp>
        <p:nvSpPr>
          <p:cNvPr id="5" name="Rectangle 4"/>
          <p:cNvSpPr/>
          <p:nvPr/>
        </p:nvSpPr>
        <p:spPr>
          <a:xfrm>
            <a:off x="3505200" y="1295400"/>
            <a:ext cx="5562600" cy="4572000"/>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marL="512763" lvl="0" indent="-512763" defTabSz="457200" fontAlgn="auto">
              <a:spcBef>
                <a:spcPts val="1920"/>
              </a:spcBef>
              <a:spcAft>
                <a:spcPts val="100"/>
              </a:spcAft>
              <a:defRPr/>
            </a:pPr>
            <a:endParaRPr lang="en-US" b="1" dirty="0" smtClean="0">
              <a:latin typeface="Traditional Arabic" pitchFamily="2" charset="0"/>
              <a:ea typeface="Traditional Arabic" pitchFamily="2" charset="0"/>
              <a:cs typeface="Traditional Arabic" pitchFamily="2" charset="0"/>
            </a:endParaRPr>
          </a:p>
        </p:txBody>
      </p:sp>
      <p:sp>
        <p:nvSpPr>
          <p:cNvPr id="6" name="TextBox 5"/>
          <p:cNvSpPr txBox="1"/>
          <p:nvPr/>
        </p:nvSpPr>
        <p:spPr>
          <a:xfrm>
            <a:off x="152400" y="1447800"/>
            <a:ext cx="3200400" cy="2590800"/>
          </a:xfrm>
          <a:prstGeom prst="rect">
            <a:avLst/>
          </a:prstGeom>
          <a:noFill/>
        </p:spPr>
        <p:txBody>
          <a:bodyPr wrap="square" rtlCol="0">
            <a:normAutofit/>
          </a:bodyPr>
          <a:lstStyle/>
          <a:p>
            <a:r>
              <a:rPr lang="en-US" sz="1600" dirty="0" smtClean="0"/>
              <a:t>     A subset of SEP events, a GLE event occurs when extremely high energy protons (&gt;500 </a:t>
            </a:r>
            <a:r>
              <a:rPr lang="en-US" sz="1600" dirty="0" err="1" smtClean="0"/>
              <a:t>MeV/nuc</a:t>
            </a:r>
            <a:r>
              <a:rPr lang="en-US" sz="1600" dirty="0" smtClean="0"/>
              <a:t>) penetrate the Earth’s atmosphere. Collisions with atoms generate secondary particles that are measured at neutron monitoring (NM) stations on the ground.</a:t>
            </a:r>
          </a:p>
        </p:txBody>
      </p:sp>
      <p:pic>
        <p:nvPicPr>
          <p:cNvPr id="8" name="Picture 7" descr="SWC_logo_white.jpg"/>
          <p:cNvPicPr>
            <a:picLocks noChangeAspect="1"/>
          </p:cNvPicPr>
          <p:nvPr/>
        </p:nvPicPr>
        <p:blipFill>
          <a:blip r:embed="rId3"/>
          <a:stretch>
            <a:fillRect/>
          </a:stretch>
        </p:blipFill>
        <p:spPr>
          <a:xfrm>
            <a:off x="8001000" y="60960"/>
            <a:ext cx="1012546" cy="1005840"/>
          </a:xfrm>
          <a:prstGeom prst="rect">
            <a:avLst/>
          </a:prstGeom>
        </p:spPr>
      </p:pic>
      <p:pic>
        <p:nvPicPr>
          <p:cNvPr id="10" name="Picture 9" descr="Screen shot 2012-06-24 at 9.53.25 AM.png"/>
          <p:cNvPicPr>
            <a:picLocks noChangeAspect="1"/>
          </p:cNvPicPr>
          <p:nvPr/>
        </p:nvPicPr>
        <p:blipFill>
          <a:blip r:embed="rId4"/>
          <a:stretch>
            <a:fillRect/>
          </a:stretch>
        </p:blipFill>
        <p:spPr>
          <a:xfrm>
            <a:off x="3657600" y="1447800"/>
            <a:ext cx="5280628" cy="3913632"/>
          </a:xfrm>
          <a:prstGeom prst="rect">
            <a:avLst/>
          </a:prstGeom>
        </p:spPr>
      </p:pic>
      <p:sp>
        <p:nvSpPr>
          <p:cNvPr id="12" name="TextBox 11"/>
          <p:cNvSpPr txBox="1"/>
          <p:nvPr/>
        </p:nvSpPr>
        <p:spPr>
          <a:xfrm>
            <a:off x="5334000" y="5334000"/>
            <a:ext cx="3897296" cy="461665"/>
          </a:xfrm>
          <a:prstGeom prst="rect">
            <a:avLst/>
          </a:prstGeom>
          <a:noFill/>
        </p:spPr>
        <p:txBody>
          <a:bodyPr wrap="none" rtlCol="0">
            <a:spAutoFit/>
          </a:bodyPr>
          <a:lstStyle/>
          <a:p>
            <a:r>
              <a:rPr lang="en-US" dirty="0" smtClean="0"/>
              <a:t>NM Stations </a:t>
            </a:r>
            <a:r>
              <a:rPr lang="en-US" sz="1800" i="1" dirty="0" smtClean="0"/>
              <a:t>(http://</a:t>
            </a:r>
            <a:r>
              <a:rPr lang="en-US" sz="1800" i="1" dirty="0" err="1" smtClean="0"/>
              <a:t>www.nmdb.eu</a:t>
            </a:r>
            <a:r>
              <a:rPr lang="en-US" sz="1800" i="1" dirty="0" smtClean="0"/>
              <a:t>)</a:t>
            </a:r>
            <a:endParaRPr lang="en-US" i="1" dirty="0"/>
          </a:p>
        </p:txBody>
      </p:sp>
      <p:sp>
        <p:nvSpPr>
          <p:cNvPr id="11" name="Lightning Bolt 10"/>
          <p:cNvSpPr/>
          <p:nvPr/>
        </p:nvSpPr>
        <p:spPr>
          <a:xfrm>
            <a:off x="6096000" y="4800600"/>
            <a:ext cx="381000" cy="533400"/>
          </a:xfrm>
          <a:prstGeom prst="lightningBol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Lightning Bolt 13"/>
          <p:cNvSpPr/>
          <p:nvPr/>
        </p:nvSpPr>
        <p:spPr>
          <a:xfrm>
            <a:off x="5486400" y="1905000"/>
            <a:ext cx="381000" cy="533400"/>
          </a:xfrm>
          <a:prstGeom prst="lightningBol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Lightning Bolt 14"/>
          <p:cNvSpPr/>
          <p:nvPr/>
        </p:nvSpPr>
        <p:spPr>
          <a:xfrm>
            <a:off x="5715000" y="1828800"/>
            <a:ext cx="381000" cy="533400"/>
          </a:xfrm>
          <a:prstGeom prst="lightningBolt">
            <a:avLst/>
          </a:prstGeom>
          <a:solidFill>
            <a:srgbClr val="660066"/>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Lightning Bolt 15"/>
          <p:cNvSpPr/>
          <p:nvPr/>
        </p:nvSpPr>
        <p:spPr>
          <a:xfrm>
            <a:off x="3886200" y="2209800"/>
            <a:ext cx="381000" cy="533400"/>
          </a:xfrm>
          <a:prstGeom prst="lightningBol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0" y="3893403"/>
            <a:ext cx="3733800" cy="830997"/>
          </a:xfrm>
          <a:prstGeom prst="rect">
            <a:avLst/>
          </a:prstGeom>
        </p:spPr>
        <p:txBody>
          <a:bodyPr wrap="square">
            <a:spAutoFit/>
          </a:bodyPr>
          <a:lstStyle/>
          <a:p>
            <a:r>
              <a:rPr lang="en-US" dirty="0" smtClean="0"/>
              <a:t>Neutron Monitoring Station  in Oulu, Finland</a:t>
            </a:r>
            <a:endParaRPr lang="en-US" dirty="0"/>
          </a:p>
        </p:txBody>
      </p:sp>
      <p:pic>
        <p:nvPicPr>
          <p:cNvPr id="18" name="Picture 17" descr="GLE_oulu.png"/>
          <p:cNvPicPr>
            <a:picLocks noChangeAspect="1"/>
          </p:cNvPicPr>
          <p:nvPr/>
        </p:nvPicPr>
        <p:blipFill>
          <a:blip r:embed="rId5"/>
          <a:stretch>
            <a:fillRect/>
          </a:stretch>
        </p:blipFill>
        <p:spPr>
          <a:xfrm>
            <a:off x="381000" y="4648200"/>
            <a:ext cx="4116141" cy="2209800"/>
          </a:xfrm>
          <a:prstGeom prst="rect">
            <a:avLst/>
          </a:prstGeom>
        </p:spPr>
      </p:pic>
      <p:sp>
        <p:nvSpPr>
          <p:cNvPr id="19" name="TextBox 18"/>
          <p:cNvSpPr txBox="1"/>
          <p:nvPr/>
        </p:nvSpPr>
        <p:spPr>
          <a:xfrm>
            <a:off x="3581400" y="5879068"/>
            <a:ext cx="1841745" cy="369332"/>
          </a:xfrm>
          <a:prstGeom prst="rect">
            <a:avLst/>
          </a:prstGeom>
          <a:noFill/>
        </p:spPr>
        <p:txBody>
          <a:bodyPr wrap="none" rtlCol="0">
            <a:spAutoFit/>
          </a:bodyPr>
          <a:lstStyle/>
          <a:p>
            <a:r>
              <a:rPr lang="en-US" sz="1800" dirty="0" smtClean="0"/>
              <a:t>Background ~105</a:t>
            </a:r>
            <a:endParaRPr lang="en-US" sz="1800" dirty="0"/>
          </a:p>
        </p:txBody>
      </p:sp>
      <p:cxnSp>
        <p:nvCxnSpPr>
          <p:cNvPr id="20" name="Straight Connector 19"/>
          <p:cNvCxnSpPr/>
          <p:nvPr/>
        </p:nvCxnSpPr>
        <p:spPr>
          <a:xfrm>
            <a:off x="-152400" y="5943600"/>
            <a:ext cx="4953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286000" y="4800600"/>
            <a:ext cx="1905000" cy="646331"/>
          </a:xfrm>
          <a:prstGeom prst="rect">
            <a:avLst/>
          </a:prstGeom>
          <a:noFill/>
        </p:spPr>
        <p:txBody>
          <a:bodyPr wrap="square" rtlCol="0">
            <a:spAutoFit/>
          </a:bodyPr>
          <a:lstStyle/>
          <a:p>
            <a:r>
              <a:rPr lang="en-US" sz="1800" dirty="0" smtClean="0"/>
              <a:t>Enhancement to ~125</a:t>
            </a:r>
            <a:endParaRPr lang="en-US" sz="1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3048000" y="1295400"/>
            <a:ext cx="3124200" cy="369332"/>
          </a:xfrm>
          <a:prstGeom prst="rect">
            <a:avLst/>
          </a:prstGeom>
          <a:noFill/>
        </p:spPr>
        <p:txBody>
          <a:bodyPr wrap="square" rtlCol="0">
            <a:spAutoFit/>
          </a:bodyPr>
          <a:lstStyle/>
          <a:p>
            <a:r>
              <a:rPr lang="en-US" sz="1800" dirty="0" smtClean="0">
                <a:latin typeface="Helvetica"/>
                <a:cs typeface="Helvetica"/>
              </a:rPr>
              <a:t>2012 July 12 X1.4 class flare</a:t>
            </a:r>
            <a:endParaRPr lang="en-US" sz="1800" dirty="0">
              <a:latin typeface="Helvetica"/>
              <a:cs typeface="Helvetica"/>
            </a:endParaRPr>
          </a:p>
        </p:txBody>
      </p:sp>
      <p:sp>
        <p:nvSpPr>
          <p:cNvPr id="10" name="Rectangle 2"/>
          <p:cNvSpPr>
            <a:spLocks noChangeArrowheads="1"/>
          </p:cNvSpPr>
          <p:nvPr/>
        </p:nvSpPr>
        <p:spPr bwMode="auto">
          <a:xfrm>
            <a:off x="2971800" y="381000"/>
            <a:ext cx="3733800" cy="523220"/>
          </a:xfrm>
          <a:prstGeom prst="rect">
            <a:avLst/>
          </a:prstGeom>
          <a:noFill/>
          <a:ln w="9525">
            <a:noFill/>
            <a:miter lim="800000"/>
            <a:headEnd/>
            <a:tailEnd/>
          </a:ln>
        </p:spPr>
        <p:txBody>
          <a:bodyPr wrap="square">
            <a:prstTxWarp prst="textNoShape">
              <a:avLst/>
            </a:prstTxWarp>
            <a:spAutoFit/>
          </a:bodyPr>
          <a:lstStyle/>
          <a:p>
            <a:r>
              <a:rPr lang="en-US" sz="2800" b="1" dirty="0" smtClean="0">
                <a:latin typeface="Helvetica" charset="0"/>
                <a:ea typeface="Helvetica" charset="0"/>
                <a:cs typeface="Helvetica" charset="0"/>
              </a:rPr>
              <a:t>Solar Flare Class</a:t>
            </a:r>
            <a:endParaRPr lang="en-US" sz="2800" b="1" dirty="0">
              <a:latin typeface="Helvetica" charset="0"/>
              <a:ea typeface="Helvetica" charset="0"/>
              <a:cs typeface="Helvetica" charset="0"/>
            </a:endParaRPr>
          </a:p>
        </p:txBody>
      </p:sp>
      <p:cxnSp>
        <p:nvCxnSpPr>
          <p:cNvPr id="18" name="Straight Connector 17"/>
          <p:cNvCxnSpPr/>
          <p:nvPr/>
        </p:nvCxnSpPr>
        <p:spPr>
          <a:xfrm>
            <a:off x="152400" y="1905000"/>
            <a:ext cx="990600" cy="1588"/>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52400" y="2513012"/>
            <a:ext cx="9906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371600" y="1752600"/>
            <a:ext cx="1219200" cy="338554"/>
          </a:xfrm>
          <a:prstGeom prst="rect">
            <a:avLst/>
          </a:prstGeom>
          <a:solidFill>
            <a:srgbClr val="CCFFCC"/>
          </a:solidFill>
        </p:spPr>
        <p:txBody>
          <a:bodyPr wrap="square" rtlCol="0">
            <a:spAutoFit/>
          </a:bodyPr>
          <a:lstStyle/>
          <a:p>
            <a:r>
              <a:rPr lang="en-US" sz="1600" dirty="0" smtClean="0">
                <a:latin typeface="Helvetica"/>
                <a:cs typeface="Helvetica"/>
              </a:rPr>
              <a:t>0.1-0.8 nm</a:t>
            </a:r>
            <a:endParaRPr lang="en-US" sz="1600" dirty="0">
              <a:latin typeface="Helvetica"/>
              <a:cs typeface="Helvetica"/>
            </a:endParaRPr>
          </a:p>
        </p:txBody>
      </p:sp>
      <p:sp>
        <p:nvSpPr>
          <p:cNvPr id="23" name="TextBox 22"/>
          <p:cNvSpPr txBox="1"/>
          <p:nvPr/>
        </p:nvSpPr>
        <p:spPr>
          <a:xfrm>
            <a:off x="1371600" y="2328446"/>
            <a:ext cx="1447800" cy="338554"/>
          </a:xfrm>
          <a:prstGeom prst="rect">
            <a:avLst/>
          </a:prstGeom>
          <a:noFill/>
        </p:spPr>
        <p:txBody>
          <a:bodyPr wrap="square" rtlCol="0">
            <a:spAutoFit/>
          </a:bodyPr>
          <a:lstStyle/>
          <a:p>
            <a:r>
              <a:rPr lang="en-US" sz="1600" dirty="0" smtClean="0">
                <a:latin typeface="Helvetica"/>
                <a:cs typeface="Helvetica"/>
              </a:rPr>
              <a:t>0.05-0.4 nm</a:t>
            </a:r>
            <a:endParaRPr lang="en-US" sz="1600" dirty="0">
              <a:latin typeface="Helvetica"/>
              <a:cs typeface="Helvetica"/>
            </a:endParaRPr>
          </a:p>
        </p:txBody>
      </p:sp>
      <p:sp>
        <p:nvSpPr>
          <p:cNvPr id="24" name="TextBox 23"/>
          <p:cNvSpPr txBox="1"/>
          <p:nvPr/>
        </p:nvSpPr>
        <p:spPr>
          <a:xfrm>
            <a:off x="7534950" y="4114800"/>
            <a:ext cx="389850" cy="400110"/>
          </a:xfrm>
          <a:prstGeom prst="rect">
            <a:avLst/>
          </a:prstGeom>
          <a:noFill/>
        </p:spPr>
        <p:txBody>
          <a:bodyPr wrap="none" rtlCol="0">
            <a:spAutoFit/>
          </a:bodyPr>
          <a:lstStyle/>
          <a:p>
            <a:r>
              <a:rPr lang="en-US" sz="2000" dirty="0" smtClean="0">
                <a:solidFill>
                  <a:srgbClr val="FF0000"/>
                </a:solidFill>
              </a:rPr>
              <a:t>A</a:t>
            </a:r>
            <a:endParaRPr lang="en-US" sz="2000" dirty="0">
              <a:solidFill>
                <a:srgbClr val="FF0000"/>
              </a:solidFill>
            </a:endParaRPr>
          </a:p>
        </p:txBody>
      </p:sp>
      <p:sp>
        <p:nvSpPr>
          <p:cNvPr id="25" name="TextBox 24"/>
          <p:cNvSpPr txBox="1"/>
          <p:nvPr/>
        </p:nvSpPr>
        <p:spPr>
          <a:xfrm>
            <a:off x="7532046" y="3867090"/>
            <a:ext cx="1189047" cy="400110"/>
          </a:xfrm>
          <a:prstGeom prst="rect">
            <a:avLst/>
          </a:prstGeom>
          <a:noFill/>
        </p:spPr>
        <p:txBody>
          <a:bodyPr wrap="none" rtlCol="0">
            <a:spAutoFit/>
          </a:bodyPr>
          <a:lstStyle/>
          <a:p>
            <a:r>
              <a:rPr lang="en-US" sz="2000" dirty="0" smtClean="0">
                <a:solidFill>
                  <a:srgbClr val="FF0000"/>
                </a:solidFill>
              </a:rPr>
              <a:t>B (</a:t>
            </a:r>
            <a:r>
              <a:rPr lang="en-US" sz="2000" dirty="0" err="1" smtClean="0">
                <a:solidFill>
                  <a:srgbClr val="FF0000"/>
                </a:solidFill>
              </a:rPr>
              <a:t>bgrnd</a:t>
            </a:r>
            <a:r>
              <a:rPr lang="en-US" sz="2000" dirty="0" smtClean="0">
                <a:solidFill>
                  <a:srgbClr val="FF0000"/>
                </a:solidFill>
              </a:rPr>
              <a:t>)</a:t>
            </a:r>
            <a:endParaRPr lang="en-US" sz="2000" dirty="0">
              <a:solidFill>
                <a:srgbClr val="FF0000"/>
              </a:solidFill>
            </a:endParaRPr>
          </a:p>
        </p:txBody>
      </p:sp>
      <p:sp>
        <p:nvSpPr>
          <p:cNvPr id="26" name="TextBox 25"/>
          <p:cNvSpPr txBox="1"/>
          <p:nvPr/>
        </p:nvSpPr>
        <p:spPr>
          <a:xfrm>
            <a:off x="7512577" y="3562290"/>
            <a:ext cx="1488233" cy="400110"/>
          </a:xfrm>
          <a:prstGeom prst="rect">
            <a:avLst/>
          </a:prstGeom>
          <a:noFill/>
        </p:spPr>
        <p:txBody>
          <a:bodyPr wrap="none" rtlCol="0">
            <a:spAutoFit/>
          </a:bodyPr>
          <a:lstStyle/>
          <a:p>
            <a:r>
              <a:rPr lang="en-US" sz="2000" dirty="0" smtClean="0">
                <a:solidFill>
                  <a:srgbClr val="FF0000"/>
                </a:solidFill>
              </a:rPr>
              <a:t>C (common)</a:t>
            </a:r>
            <a:endParaRPr lang="en-US" sz="2000" dirty="0">
              <a:solidFill>
                <a:srgbClr val="FF0000"/>
              </a:solidFill>
            </a:endParaRPr>
          </a:p>
        </p:txBody>
      </p:sp>
      <p:sp>
        <p:nvSpPr>
          <p:cNvPr id="27" name="TextBox 26"/>
          <p:cNvSpPr txBox="1"/>
          <p:nvPr/>
        </p:nvSpPr>
        <p:spPr>
          <a:xfrm>
            <a:off x="7487269" y="3276600"/>
            <a:ext cx="1601821" cy="400110"/>
          </a:xfrm>
          <a:prstGeom prst="rect">
            <a:avLst/>
          </a:prstGeom>
          <a:noFill/>
        </p:spPr>
        <p:txBody>
          <a:bodyPr wrap="none" rtlCol="0">
            <a:spAutoFit/>
          </a:bodyPr>
          <a:lstStyle/>
          <a:p>
            <a:r>
              <a:rPr lang="en-US" sz="2000" dirty="0" smtClean="0">
                <a:solidFill>
                  <a:srgbClr val="FF0000"/>
                </a:solidFill>
              </a:rPr>
              <a:t>M (moderate)</a:t>
            </a:r>
            <a:endParaRPr lang="en-US" sz="2000" dirty="0">
              <a:solidFill>
                <a:srgbClr val="FF0000"/>
              </a:solidFill>
            </a:endParaRPr>
          </a:p>
        </p:txBody>
      </p:sp>
      <p:sp>
        <p:nvSpPr>
          <p:cNvPr id="28" name="TextBox 27"/>
          <p:cNvSpPr txBox="1"/>
          <p:nvPr/>
        </p:nvSpPr>
        <p:spPr>
          <a:xfrm>
            <a:off x="7505940" y="2895600"/>
            <a:ext cx="1430750" cy="400110"/>
          </a:xfrm>
          <a:prstGeom prst="rect">
            <a:avLst/>
          </a:prstGeom>
          <a:noFill/>
        </p:spPr>
        <p:txBody>
          <a:bodyPr wrap="none" rtlCol="0">
            <a:spAutoFit/>
          </a:bodyPr>
          <a:lstStyle/>
          <a:p>
            <a:r>
              <a:rPr lang="en-US" sz="2000" dirty="0" smtClean="0">
                <a:solidFill>
                  <a:srgbClr val="FF0000"/>
                </a:solidFill>
              </a:rPr>
              <a:t>X (extreme)</a:t>
            </a:r>
            <a:endParaRPr lang="en-US" sz="2000" dirty="0">
              <a:solidFill>
                <a:srgbClr val="FF0000"/>
              </a:solidFill>
            </a:endParaRPr>
          </a:p>
        </p:txBody>
      </p:sp>
      <p:pic>
        <p:nvPicPr>
          <p:cNvPr id="29" name="Picture 28" descr="Untitled.tiff"/>
          <p:cNvPicPr>
            <a:picLocks noChangeAspect="1"/>
          </p:cNvPicPr>
          <p:nvPr/>
        </p:nvPicPr>
        <p:blipFill>
          <a:blip r:embed="rId3"/>
          <a:stretch>
            <a:fillRect/>
          </a:stretch>
        </p:blipFill>
        <p:spPr>
          <a:xfrm>
            <a:off x="914400" y="2743200"/>
            <a:ext cx="6629400" cy="2039471"/>
          </a:xfrm>
          <a:prstGeom prst="rect">
            <a:avLst/>
          </a:prstGeom>
        </p:spPr>
      </p:pic>
      <p:sp>
        <p:nvSpPr>
          <p:cNvPr id="30" name="TextBox 29"/>
          <p:cNvSpPr txBox="1"/>
          <p:nvPr/>
        </p:nvSpPr>
        <p:spPr>
          <a:xfrm>
            <a:off x="-37860" y="3392269"/>
            <a:ext cx="1180860" cy="646331"/>
          </a:xfrm>
          <a:prstGeom prst="rect">
            <a:avLst/>
          </a:prstGeom>
          <a:noFill/>
        </p:spPr>
        <p:txBody>
          <a:bodyPr wrap="square" rtlCol="0">
            <a:spAutoFit/>
          </a:bodyPr>
          <a:lstStyle/>
          <a:p>
            <a:r>
              <a:rPr lang="en-US" sz="1800" dirty="0" err="1" smtClean="0">
                <a:solidFill>
                  <a:srgbClr val="FF0000"/>
                </a:solidFill>
              </a:rPr>
              <a:t>log(flux</a:t>
            </a:r>
            <a:r>
              <a:rPr lang="en-US" sz="1800" dirty="0" smtClean="0">
                <a:solidFill>
                  <a:srgbClr val="FF0000"/>
                </a:solidFill>
              </a:rPr>
              <a:t>)</a:t>
            </a:r>
          </a:p>
          <a:p>
            <a:r>
              <a:rPr lang="en-US" sz="1800" dirty="0" smtClean="0">
                <a:solidFill>
                  <a:srgbClr val="FF0000"/>
                </a:solidFill>
              </a:rPr>
              <a:t>[Wm^2]</a:t>
            </a:r>
            <a:endParaRPr lang="en-US" sz="1800" dirty="0">
              <a:solidFill>
                <a:srgbClr val="FF0000"/>
              </a:solidFill>
            </a:endParaRPr>
          </a:p>
        </p:txBody>
      </p:sp>
      <p:pic>
        <p:nvPicPr>
          <p:cNvPr id="31" name="Picture 30" descr="Untitled.tiff"/>
          <p:cNvPicPr>
            <a:picLocks noChangeAspect="1"/>
          </p:cNvPicPr>
          <p:nvPr/>
        </p:nvPicPr>
        <p:blipFill>
          <a:blip r:embed="rId4"/>
          <a:stretch>
            <a:fillRect/>
          </a:stretch>
        </p:blipFill>
        <p:spPr>
          <a:xfrm>
            <a:off x="990600" y="4724400"/>
            <a:ext cx="6705600" cy="495546"/>
          </a:xfrm>
          <a:prstGeom prst="rect">
            <a:avLst/>
          </a:prstGeom>
        </p:spPr>
      </p:pic>
      <p:sp>
        <p:nvSpPr>
          <p:cNvPr id="16" name="Rectangle 15"/>
          <p:cNvSpPr/>
          <p:nvPr/>
        </p:nvSpPr>
        <p:spPr>
          <a:xfrm>
            <a:off x="1828800" y="5862935"/>
            <a:ext cx="6314349" cy="461665"/>
          </a:xfrm>
          <a:prstGeom prst="rect">
            <a:avLst/>
          </a:prstGeom>
        </p:spPr>
        <p:txBody>
          <a:bodyPr wrap="none">
            <a:spAutoFit/>
          </a:bodyPr>
          <a:lstStyle/>
          <a:p>
            <a:r>
              <a:rPr lang="en-US" dirty="0" smtClean="0"/>
              <a:t>X1.4 class:  flux(0.1-0.8nm)[Wm^2]=1.4*10^(-4)</a:t>
            </a:r>
          </a:p>
        </p:txBody>
      </p:sp>
      <p:pic>
        <p:nvPicPr>
          <p:cNvPr id="17" name="Picture 27" descr="swcLogo.png"/>
          <p:cNvPicPr>
            <a:picLocks noChangeAspect="1"/>
          </p:cNvPicPr>
          <p:nvPr/>
        </p:nvPicPr>
        <p:blipFill>
          <a:blip r:embed="rId5"/>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990600" y="0"/>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0" dirty="0" smtClean="0">
                <a:solidFill>
                  <a:srgbClr val="9BBB59"/>
                </a:solidFill>
                <a:latin typeface="Arial"/>
                <a:cs typeface="Arial"/>
              </a:rPr>
              <a:t>What causes strong SEP events?</a:t>
            </a:r>
          </a:p>
        </p:txBody>
      </p:sp>
      <p:sp>
        <p:nvSpPr>
          <p:cNvPr id="5" name="TextBox 4"/>
          <p:cNvSpPr txBox="1"/>
          <p:nvPr/>
        </p:nvSpPr>
        <p:spPr>
          <a:xfrm>
            <a:off x="304800" y="1143000"/>
            <a:ext cx="4038600" cy="5447645"/>
          </a:xfrm>
          <a:prstGeom prst="rect">
            <a:avLst/>
          </a:prstGeom>
          <a:noFill/>
        </p:spPr>
        <p:txBody>
          <a:bodyPr wrap="square" rtlCol="0">
            <a:spAutoFit/>
          </a:bodyPr>
          <a:lstStyle/>
          <a:p>
            <a:r>
              <a:rPr lang="en-US" sz="2800" dirty="0" smtClean="0"/>
              <a:t>Complexity of AR</a:t>
            </a:r>
          </a:p>
          <a:p>
            <a:pPr lvl="1">
              <a:buFontTx/>
              <a:buChar char="-"/>
            </a:pPr>
            <a:r>
              <a:rPr lang="en-US" sz="2000" dirty="0" smtClean="0"/>
              <a:t>Most young, more compact</a:t>
            </a:r>
          </a:p>
          <a:p>
            <a:pPr>
              <a:buFontTx/>
              <a:buChar char="-"/>
            </a:pPr>
            <a:r>
              <a:rPr lang="en-US" sz="2800" dirty="0" smtClean="0"/>
              <a:t> Magnetic connectivity of AR</a:t>
            </a:r>
          </a:p>
          <a:p>
            <a:pPr lvl="1">
              <a:buFontTx/>
              <a:buChar char="-"/>
            </a:pPr>
            <a:r>
              <a:rPr lang="en-US" sz="2000" dirty="0" smtClean="0"/>
              <a:t>About ~50% are well connected </a:t>
            </a:r>
          </a:p>
          <a:p>
            <a:pPr>
              <a:buFontTx/>
              <a:buChar char="-"/>
            </a:pPr>
            <a:r>
              <a:rPr lang="en-US" sz="2800" dirty="0" smtClean="0"/>
              <a:t> Magnitude of flare</a:t>
            </a:r>
          </a:p>
          <a:p>
            <a:pPr lvl="1">
              <a:buFontTx/>
              <a:buChar char="-"/>
            </a:pPr>
            <a:r>
              <a:rPr lang="en-US" sz="2000" dirty="0" smtClean="0"/>
              <a:t> Average X3.8, but as low as M7.1</a:t>
            </a:r>
          </a:p>
          <a:p>
            <a:pPr lvl="1">
              <a:buFontTx/>
              <a:buChar char="-"/>
            </a:pPr>
            <a:r>
              <a:rPr lang="en-US" sz="2000" dirty="0" smtClean="0"/>
              <a:t> Long duration</a:t>
            </a:r>
          </a:p>
          <a:p>
            <a:pPr>
              <a:buFontTx/>
              <a:buChar char="-"/>
            </a:pPr>
            <a:r>
              <a:rPr lang="en-US" sz="2800" dirty="0" smtClean="0"/>
              <a:t> Magnitude of CME</a:t>
            </a:r>
          </a:p>
          <a:p>
            <a:pPr lvl="1">
              <a:buFontTx/>
              <a:buChar char="-"/>
            </a:pPr>
            <a:r>
              <a:rPr lang="en-US" sz="2000" dirty="0" smtClean="0"/>
              <a:t>Range of speeds (~2,000 km/</a:t>
            </a:r>
            <a:r>
              <a:rPr lang="en-US" sz="2000" dirty="0" err="1" smtClean="0"/>
              <a:t>s</a:t>
            </a:r>
            <a:r>
              <a:rPr lang="en-US" sz="2000" dirty="0" smtClean="0"/>
              <a:t> average, but four events &lt;1,500 km/</a:t>
            </a:r>
            <a:r>
              <a:rPr lang="en-US" sz="2000" dirty="0" err="1" smtClean="0"/>
              <a:t>s</a:t>
            </a:r>
            <a:r>
              <a:rPr lang="en-US" sz="2000" dirty="0" smtClean="0"/>
              <a:t>)</a:t>
            </a:r>
          </a:p>
          <a:p>
            <a:pPr>
              <a:buFontTx/>
              <a:buChar char="-"/>
            </a:pPr>
            <a:r>
              <a:rPr lang="en-US" sz="2800" dirty="0" smtClean="0"/>
              <a:t> Seed particles</a:t>
            </a:r>
          </a:p>
          <a:p>
            <a:pPr lvl="1">
              <a:buFontTx/>
              <a:buChar char="-"/>
            </a:pPr>
            <a:r>
              <a:rPr lang="en-US" sz="2000" dirty="0" smtClean="0"/>
              <a:t>Known to have harder spectrum</a:t>
            </a:r>
          </a:p>
          <a:p>
            <a:endParaRPr lang="en-US" sz="2000" dirty="0" smtClean="0"/>
          </a:p>
        </p:txBody>
      </p:sp>
      <p:sp>
        <p:nvSpPr>
          <p:cNvPr id="6" name="Rectangle 5"/>
          <p:cNvSpPr/>
          <p:nvPr/>
        </p:nvSpPr>
        <p:spPr>
          <a:xfrm>
            <a:off x="4343400" y="1295400"/>
            <a:ext cx="4648200" cy="419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Sol</a:t>
            </a:r>
            <a:endParaRPr lang="en-US" dirty="0"/>
          </a:p>
        </p:txBody>
      </p:sp>
      <p:pic>
        <p:nvPicPr>
          <p:cNvPr id="7" name="Picture 6" descr="Screen shot 2012-06-23 at 3.24.28 PM.png"/>
          <p:cNvPicPr>
            <a:picLocks noChangeAspect="1"/>
          </p:cNvPicPr>
          <p:nvPr/>
        </p:nvPicPr>
        <p:blipFill>
          <a:blip r:embed="rId3"/>
          <a:stretch>
            <a:fillRect/>
          </a:stretch>
        </p:blipFill>
        <p:spPr>
          <a:xfrm>
            <a:off x="4435323" y="1420368"/>
            <a:ext cx="4480077" cy="3913632"/>
          </a:xfrm>
          <a:prstGeom prst="rect">
            <a:avLst/>
          </a:prstGeom>
        </p:spPr>
      </p:pic>
      <p:sp>
        <p:nvSpPr>
          <p:cNvPr id="8" name="TextBox 7"/>
          <p:cNvSpPr txBox="1"/>
          <p:nvPr/>
        </p:nvSpPr>
        <p:spPr>
          <a:xfrm>
            <a:off x="7315200" y="4724400"/>
            <a:ext cx="1573367" cy="338554"/>
          </a:xfrm>
          <a:prstGeom prst="rect">
            <a:avLst/>
          </a:prstGeom>
          <a:noFill/>
        </p:spPr>
        <p:txBody>
          <a:bodyPr wrap="none" rtlCol="0">
            <a:spAutoFit/>
          </a:bodyPr>
          <a:lstStyle/>
          <a:p>
            <a:r>
              <a:rPr lang="en-US" sz="1600" i="1" dirty="0" smtClean="0"/>
              <a:t>Nitta et al. 2012 </a:t>
            </a:r>
            <a:endParaRPr lang="en-US" sz="1600" i="1" dirty="0"/>
          </a:p>
        </p:txBody>
      </p:sp>
      <p:sp>
        <p:nvSpPr>
          <p:cNvPr id="10" name="Oval 9"/>
          <p:cNvSpPr/>
          <p:nvPr/>
        </p:nvSpPr>
        <p:spPr>
          <a:xfrm>
            <a:off x="4648200" y="4544568"/>
            <a:ext cx="990600" cy="152400"/>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1" name="Picture 10" descr="SWC_logo_white.jpg"/>
          <p:cNvPicPr>
            <a:picLocks noChangeAspect="1"/>
          </p:cNvPicPr>
          <p:nvPr/>
        </p:nvPicPr>
        <p:blipFill>
          <a:blip r:embed="rId4"/>
          <a:stretch>
            <a:fillRect/>
          </a:stretch>
        </p:blipFill>
        <p:spPr>
          <a:xfrm>
            <a:off x="8001000" y="60960"/>
            <a:ext cx="1012546" cy="1005840"/>
          </a:xfrm>
          <a:prstGeom prst="rect">
            <a:avLst/>
          </a:prstGeom>
        </p:spPr>
      </p:pic>
      <p:sp>
        <p:nvSpPr>
          <p:cNvPr id="12" name="TextBox 11"/>
          <p:cNvSpPr txBox="1"/>
          <p:nvPr/>
        </p:nvSpPr>
        <p:spPr>
          <a:xfrm>
            <a:off x="4592604" y="5562600"/>
            <a:ext cx="4551396" cy="307777"/>
          </a:xfrm>
          <a:prstGeom prst="rect">
            <a:avLst/>
          </a:prstGeom>
          <a:noFill/>
        </p:spPr>
        <p:txBody>
          <a:bodyPr wrap="none" rtlCol="0">
            <a:spAutoFit/>
          </a:bodyPr>
          <a:lstStyle/>
          <a:p>
            <a:r>
              <a:rPr lang="en-US" sz="1400" i="1" dirty="0" err="1" smtClean="0"/>
              <a:t>Gopalswamy</a:t>
            </a:r>
            <a:r>
              <a:rPr lang="en-US" sz="1400" i="1" dirty="0" smtClean="0"/>
              <a:t> et al. 2012, Li et al. 2012, </a:t>
            </a:r>
            <a:r>
              <a:rPr lang="en-US" sz="1400" i="1" dirty="0" err="1" smtClean="0"/>
              <a:t>Mewaldt</a:t>
            </a:r>
            <a:r>
              <a:rPr lang="en-US" sz="1400" i="1" dirty="0" smtClean="0"/>
              <a:t> et al. 2012 </a:t>
            </a:r>
            <a:endParaRPr lang="en-US" sz="1400" i="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3" name="TextBox 2"/>
          <p:cNvSpPr txBox="1"/>
          <p:nvPr/>
        </p:nvSpPr>
        <p:spPr>
          <a:xfrm>
            <a:off x="3791313" y="452735"/>
            <a:ext cx="2020355" cy="523220"/>
          </a:xfrm>
          <a:prstGeom prst="rect">
            <a:avLst/>
          </a:prstGeom>
          <a:noFill/>
        </p:spPr>
        <p:txBody>
          <a:bodyPr wrap="none" rtlCol="0">
            <a:spAutoFit/>
          </a:bodyPr>
          <a:lstStyle/>
          <a:p>
            <a:r>
              <a:rPr lang="en-US" sz="2800" b="1" dirty="0" smtClean="0">
                <a:latin typeface="Helvetica"/>
                <a:cs typeface="Helvetica"/>
              </a:rPr>
              <a:t>Homework</a:t>
            </a:r>
            <a:endParaRPr lang="en-US" sz="2800" b="1" dirty="0">
              <a:latin typeface="Helvetica"/>
              <a:cs typeface="Helvetica"/>
            </a:endParaRPr>
          </a:p>
        </p:txBody>
      </p:sp>
      <p:sp>
        <p:nvSpPr>
          <p:cNvPr id="4" name="Content Placeholder 2"/>
          <p:cNvSpPr txBox="1">
            <a:spLocks/>
          </p:cNvSpPr>
          <p:nvPr/>
        </p:nvSpPr>
        <p:spPr bwMode="auto">
          <a:xfrm>
            <a:off x="457200" y="1295400"/>
            <a:ext cx="82296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lvl="0" indent="-342900" eaLnBrk="0" hangingPunct="0">
              <a:spcBef>
                <a:spcPct val="20000"/>
              </a:spcBef>
              <a:buFontTx/>
              <a:buChar char="•"/>
            </a:pPr>
            <a:r>
              <a:rPr lang="en-US" sz="2000" kern="0" dirty="0" smtClean="0">
                <a:latin typeface="Helvetica"/>
                <a:ea typeface="ＭＳ Ｐゴシック" pitchFamily="-65" charset="-128"/>
                <a:cs typeface="Helvetica"/>
              </a:rPr>
              <a:t>In SDO AIA 193 image find the location of the flare that started around  2013-03-15T06:00</a:t>
            </a:r>
            <a:endParaRPr kumimoji="0" lang="en-US" sz="2000" b="0" i="0" u="none" strike="noStrike" kern="0" cap="none" spc="0" normalizeH="0" baseline="0" noProof="0" dirty="0" smtClean="0">
              <a:ln>
                <a:noFill/>
              </a:ln>
              <a:solidFill>
                <a:schemeClr val="tx1"/>
              </a:solidFill>
              <a:effectLst/>
              <a:uLnTx/>
              <a:uFillTx/>
              <a:latin typeface="Helvetica"/>
              <a:ea typeface="ＭＳ Ｐゴシック" pitchFamily="-65" charset="-128"/>
              <a:cs typeface="Helvetica"/>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Helvetica"/>
                <a:ea typeface="ＭＳ Ｐゴシック" pitchFamily="-65" charset="-128"/>
                <a:cs typeface="Helvetica"/>
              </a:rPr>
              <a:t>What was</a:t>
            </a:r>
            <a:r>
              <a:rPr kumimoji="0" lang="en-US" sz="2000" b="0" i="0" u="none" strike="noStrike" kern="0" cap="none" spc="0" normalizeH="0" noProof="0" dirty="0" smtClean="0">
                <a:ln>
                  <a:noFill/>
                </a:ln>
                <a:solidFill>
                  <a:schemeClr val="tx1"/>
                </a:solidFill>
                <a:effectLst/>
                <a:uLnTx/>
                <a:uFillTx/>
                <a:latin typeface="Helvetica"/>
                <a:ea typeface="ＭＳ Ｐゴシック" pitchFamily="-65" charset="-128"/>
                <a:cs typeface="Helvetica"/>
              </a:rPr>
              <a:t> the class of the </a:t>
            </a:r>
            <a:r>
              <a:rPr kumimoji="0" lang="en-US" sz="2000" b="0" i="0" u="none" strike="noStrike" kern="0" cap="none" spc="0" normalizeH="0" baseline="0" noProof="0" dirty="0" smtClean="0">
                <a:ln>
                  <a:noFill/>
                </a:ln>
                <a:solidFill>
                  <a:schemeClr val="tx1"/>
                </a:solidFill>
                <a:effectLst/>
                <a:uLnTx/>
                <a:uFillTx/>
                <a:latin typeface="Helvetica"/>
                <a:ea typeface="ＭＳ Ｐゴシック" pitchFamily="-65" charset="-128"/>
                <a:cs typeface="Helvetica"/>
              </a:rPr>
              <a:t>flare?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Helvetica"/>
                <a:ea typeface="ＭＳ Ｐゴシック" pitchFamily="-65" charset="-128"/>
                <a:cs typeface="Helvetica"/>
              </a:rPr>
              <a:t>Was the flare accompanied by a CME?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Helvetica"/>
                <a:ea typeface="ＭＳ Ｐゴシック" pitchFamily="-65" charset="-128"/>
                <a:cs typeface="Helvetica"/>
              </a:rPr>
              <a:t>If yes, was the CME Earth directed?</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sz="2000" kern="0" dirty="0" smtClean="0">
                <a:latin typeface="Helvetica"/>
                <a:ea typeface="ＭＳ Ｐゴシック" pitchFamily="-65" charset="-128"/>
                <a:cs typeface="Helvetica"/>
              </a:rPr>
              <a:t>What was the start time of the CME in different </a:t>
            </a:r>
            <a:r>
              <a:rPr lang="en-US" sz="2000" kern="0" dirty="0" err="1" smtClean="0">
                <a:latin typeface="Helvetica"/>
                <a:ea typeface="ＭＳ Ｐゴシック" pitchFamily="-65" charset="-128"/>
                <a:cs typeface="Helvetica"/>
              </a:rPr>
              <a:t>coronograph</a:t>
            </a:r>
            <a:r>
              <a:rPr lang="en-US" sz="2000" kern="0" dirty="0" smtClean="0">
                <a:latin typeface="Helvetica"/>
                <a:ea typeface="ＭＳ Ｐゴシック" pitchFamily="-65" charset="-128"/>
                <a:cs typeface="Helvetica"/>
              </a:rPr>
              <a:t> images?</a:t>
            </a:r>
            <a:endParaRPr kumimoji="0" lang="en-US" sz="2000" b="0" i="0" u="none" strike="noStrike" kern="0" cap="none" spc="0" normalizeH="0" baseline="0" noProof="0" dirty="0" smtClean="0">
              <a:ln>
                <a:noFill/>
              </a:ln>
              <a:solidFill>
                <a:schemeClr val="tx1"/>
              </a:solidFill>
              <a:effectLst/>
              <a:uLnTx/>
              <a:uFillTx/>
              <a:latin typeface="Helvetica"/>
              <a:ea typeface="ＭＳ Ｐゴシック" pitchFamily="-65" charset="-128"/>
              <a:cs typeface="Helvetica"/>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Helvetica"/>
                <a:ea typeface="ＭＳ Ｐゴシック" pitchFamily="-65" charset="-128"/>
                <a:cs typeface="Helvetica"/>
              </a:rPr>
              <a:t>Was</a:t>
            </a:r>
            <a:r>
              <a:rPr kumimoji="0" lang="en-US" sz="2000" b="0" i="0" u="none" strike="noStrike" kern="0" cap="none" spc="0" normalizeH="0" noProof="0" dirty="0" smtClean="0">
                <a:ln>
                  <a:noFill/>
                </a:ln>
                <a:solidFill>
                  <a:schemeClr val="tx1"/>
                </a:solidFill>
                <a:effectLst/>
                <a:uLnTx/>
                <a:uFillTx/>
                <a:latin typeface="Helvetica"/>
                <a:ea typeface="ＭＳ Ｐゴシック" pitchFamily="-65" charset="-128"/>
                <a:cs typeface="Helvetica"/>
              </a:rPr>
              <a:t> there</a:t>
            </a:r>
            <a:r>
              <a:rPr lang="en-US" sz="2000" kern="0" dirty="0" smtClean="0">
                <a:latin typeface="Helvetica"/>
                <a:ea typeface="ＭＳ Ｐゴシック" pitchFamily="-65" charset="-128"/>
                <a:cs typeface="Helvetica"/>
              </a:rPr>
              <a:t> an SEP event observed related to the flare and CME?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sz="2000" kern="0" dirty="0" smtClean="0">
                <a:latin typeface="Helvetica"/>
                <a:ea typeface="ＭＳ Ｐゴシック" pitchFamily="-65" charset="-128"/>
                <a:cs typeface="Helvetica"/>
              </a:rPr>
              <a:t>Did the CME arrive to the Earth (ACE)?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sz="2000" kern="0" dirty="0" smtClean="0">
                <a:latin typeface="Helvetica"/>
                <a:ea typeface="ＭＳ Ｐゴシック" pitchFamily="-65" charset="-128"/>
                <a:cs typeface="Helvetica"/>
              </a:rPr>
              <a:t>If yes, when did it arrive?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sz="2000" kern="0" dirty="0" smtClean="0">
                <a:latin typeface="Helvetica"/>
                <a:ea typeface="ＭＳ Ｐゴシック" pitchFamily="-65" charset="-128"/>
                <a:cs typeface="Helvetica"/>
              </a:rPr>
              <a:t>What was the </a:t>
            </a:r>
            <a:r>
              <a:rPr lang="en-US" sz="2000" kern="0" dirty="0" err="1" smtClean="0">
                <a:latin typeface="Helvetica"/>
                <a:ea typeface="ＭＳ Ｐゴシック" pitchFamily="-65" charset="-128"/>
                <a:cs typeface="Helvetica"/>
              </a:rPr>
              <a:t>Kp</a:t>
            </a:r>
            <a:r>
              <a:rPr lang="en-US" sz="2000" kern="0" dirty="0" smtClean="0">
                <a:latin typeface="Helvetica"/>
                <a:ea typeface="ＭＳ Ｐゴシック" pitchFamily="-65" charset="-128"/>
                <a:cs typeface="Helvetica"/>
              </a:rPr>
              <a:t> geomagnetic storm index due to the CME arrival?</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sz="2000" kern="0" dirty="0" smtClean="0">
                <a:latin typeface="Helvetica"/>
                <a:ea typeface="ＭＳ Ｐゴシック" pitchFamily="-65" charset="-128"/>
                <a:cs typeface="Helvetica"/>
              </a:rPr>
              <a:t>Was this CME modeled?</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sz="2000" kern="0" dirty="0" smtClean="0">
                <a:latin typeface="Helvetica"/>
                <a:ea typeface="ＭＳ Ｐゴシック" pitchFamily="-65" charset="-128"/>
                <a:cs typeface="Helvetica"/>
              </a:rPr>
              <a:t>When was the predicted arrival of the CME?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lang="en-US" sz="2000" kern="0" dirty="0" smtClean="0">
              <a:latin typeface="Helvetica"/>
              <a:ea typeface="ＭＳ Ｐゴシック" pitchFamily="-65" charset="-128"/>
              <a:cs typeface="Helvetica"/>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lang="en-US" sz="2000" kern="0" dirty="0" smtClean="0">
              <a:latin typeface="Helvetica"/>
              <a:ea typeface="ＭＳ Ｐゴシック" pitchFamily="-65" charset="-128"/>
              <a:cs typeface="Helvetic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7" name="Picture 3" descr="Zurich_and_X_Flares.gif"/>
          <p:cNvPicPr>
            <a:picLocks noChangeAspect="1"/>
          </p:cNvPicPr>
          <p:nvPr/>
        </p:nvPicPr>
        <p:blipFill>
          <a:blip r:embed="rId3"/>
          <a:srcRect t="5263" b="3510"/>
          <a:stretch>
            <a:fillRect/>
          </a:stretch>
        </p:blipFill>
        <p:spPr bwMode="auto">
          <a:xfrm>
            <a:off x="1676400" y="2667000"/>
            <a:ext cx="5791200" cy="3962400"/>
          </a:xfrm>
          <a:prstGeom prst="rect">
            <a:avLst/>
          </a:prstGeom>
          <a:noFill/>
          <a:ln w="9525">
            <a:noFill/>
            <a:miter lim="800000"/>
            <a:headEnd/>
            <a:tailEnd/>
          </a:ln>
        </p:spPr>
      </p:pic>
      <p:sp>
        <p:nvSpPr>
          <p:cNvPr id="5" name="TextBox 4"/>
          <p:cNvSpPr txBox="1"/>
          <p:nvPr/>
        </p:nvSpPr>
        <p:spPr>
          <a:xfrm>
            <a:off x="838200" y="1066800"/>
            <a:ext cx="7543800" cy="1200329"/>
          </a:xfrm>
          <a:prstGeom prst="rect">
            <a:avLst/>
          </a:prstGeom>
          <a:noFill/>
        </p:spPr>
        <p:txBody>
          <a:bodyPr wrap="square">
            <a:prstTxWarp prst="textNoShape">
              <a:avLst/>
            </a:prstTxWarp>
            <a:spAutoFit/>
          </a:bodyPr>
          <a:lstStyle/>
          <a:p>
            <a:pPr algn="just"/>
            <a:r>
              <a:rPr lang="en-US" sz="1800" dirty="0">
                <a:effectLst>
                  <a:outerShdw blurRad="38100" dist="38100" dir="2700000" algn="tl">
                    <a:srgbClr val="000000"/>
                  </a:outerShdw>
                </a:effectLst>
                <a:latin typeface="Helvetica"/>
                <a:cs typeface="Helvetica"/>
              </a:rPr>
              <a:t>Solar flares have been monitored by x-ray detectors </a:t>
            </a:r>
            <a:r>
              <a:rPr lang="en-US" sz="1800" dirty="0" smtClean="0">
                <a:effectLst>
                  <a:outerShdw blurRad="38100" dist="38100" dir="2700000" algn="tl">
                    <a:srgbClr val="000000"/>
                  </a:outerShdw>
                </a:effectLst>
                <a:latin typeface="Helvetica"/>
                <a:cs typeface="Helvetica"/>
              </a:rPr>
              <a:t>on GOES </a:t>
            </a:r>
            <a:r>
              <a:rPr lang="en-US" sz="1800" dirty="0">
                <a:effectLst>
                  <a:outerShdw blurRad="38100" dist="38100" dir="2700000" algn="tl">
                    <a:srgbClr val="000000"/>
                  </a:outerShdw>
                </a:effectLst>
                <a:latin typeface="Helvetica"/>
                <a:cs typeface="Helvetica"/>
              </a:rPr>
              <a:t>satellites since </a:t>
            </a:r>
            <a:r>
              <a:rPr lang="en-US" sz="1800" dirty="0" smtClean="0">
                <a:effectLst>
                  <a:outerShdw blurRad="38100" dist="38100" dir="2700000" algn="tl">
                    <a:srgbClr val="000000"/>
                  </a:outerShdw>
                </a:effectLst>
                <a:latin typeface="Helvetica"/>
                <a:cs typeface="Helvetica"/>
              </a:rPr>
              <a:t>1976.  </a:t>
            </a:r>
            <a:r>
              <a:rPr lang="en-US" sz="1800" dirty="0">
                <a:effectLst>
                  <a:outerShdw blurRad="38100" dist="38100" dir="2700000" algn="tl">
                    <a:srgbClr val="000000"/>
                  </a:outerShdw>
                </a:effectLst>
                <a:latin typeface="Helvetica"/>
                <a:cs typeface="Helvetica"/>
              </a:rPr>
              <a:t>The number of X-Class flares per month increases with the number of sunspots but </a:t>
            </a:r>
            <a:r>
              <a:rPr lang="en-US" sz="1800" b="1" dirty="0">
                <a:solidFill>
                  <a:srgbClr val="E900AE"/>
                </a:solidFill>
                <a:effectLst>
                  <a:outerShdw blurRad="38100" dist="38100" dir="2700000" algn="tl">
                    <a:srgbClr val="000000"/>
                  </a:outerShdw>
                </a:effectLst>
                <a:latin typeface="Helvetica"/>
                <a:cs typeface="Helvetica"/>
              </a:rPr>
              <a:t>big flares can occur anytime sunspots are present.</a:t>
            </a:r>
          </a:p>
        </p:txBody>
      </p:sp>
      <p:sp>
        <p:nvSpPr>
          <p:cNvPr id="6" name="Title 5"/>
          <p:cNvSpPr>
            <a:spLocks noGrp="1"/>
          </p:cNvSpPr>
          <p:nvPr>
            <p:ph type="title"/>
          </p:nvPr>
        </p:nvSpPr>
        <p:spPr>
          <a:xfrm>
            <a:off x="1905000" y="228600"/>
            <a:ext cx="6019800" cy="685800"/>
          </a:xfrm>
        </p:spPr>
        <p:txBody>
          <a:bodyPr/>
          <a:lstStyle/>
          <a:p>
            <a:r>
              <a:rPr lang="en-US" dirty="0" smtClean="0"/>
              <a:t>Flares over the Solar cycle</a:t>
            </a:r>
            <a:endParaRPr lang="en-US" dirty="0"/>
          </a:p>
        </p:txBody>
      </p:sp>
      <p:pic>
        <p:nvPicPr>
          <p:cNvPr id="7"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a:xfrm>
            <a:off x="2133600" y="274638"/>
            <a:ext cx="5943600" cy="715962"/>
          </a:xfrm>
        </p:spPr>
        <p:txBody>
          <a:bodyPr/>
          <a:lstStyle/>
          <a:p>
            <a:r>
              <a:rPr lang="en-US" dirty="0" smtClean="0">
                <a:latin typeface="Helvetica"/>
                <a:cs typeface="Helvetica"/>
              </a:rPr>
              <a:t>Flare: </a:t>
            </a:r>
            <a:r>
              <a:rPr lang="en-US" dirty="0" err="1" smtClean="0">
                <a:latin typeface="Helvetica"/>
                <a:cs typeface="Helvetica"/>
              </a:rPr>
              <a:t>SWx</a:t>
            </a:r>
            <a:r>
              <a:rPr lang="en-US" dirty="0" smtClean="0">
                <a:latin typeface="Helvetica"/>
                <a:cs typeface="Helvetica"/>
              </a:rPr>
              <a:t> impacts</a:t>
            </a:r>
            <a:endParaRPr lang="en-US" dirty="0">
              <a:latin typeface="Helvetica"/>
              <a:cs typeface="Helvetica"/>
            </a:endParaRPr>
          </a:p>
        </p:txBody>
      </p:sp>
      <p:sp>
        <p:nvSpPr>
          <p:cNvPr id="9" name="Content Placeholder 8"/>
          <p:cNvSpPr>
            <a:spLocks noGrp="1"/>
          </p:cNvSpPr>
          <p:nvPr>
            <p:ph idx="1"/>
          </p:nvPr>
        </p:nvSpPr>
        <p:spPr>
          <a:xfrm>
            <a:off x="457200" y="1371600"/>
            <a:ext cx="8229600" cy="4876800"/>
          </a:xfrm>
        </p:spPr>
        <p:txBody>
          <a:bodyPr>
            <a:normAutofit/>
          </a:bodyPr>
          <a:lstStyle/>
          <a:p>
            <a:r>
              <a:rPr lang="en-US" dirty="0" smtClean="0">
                <a:latin typeface="Helvetica"/>
                <a:cs typeface="Helvetica"/>
              </a:rPr>
              <a:t>Cause radio blackout through changing the structures/composition of the ionosphere (sudden </a:t>
            </a:r>
            <a:r>
              <a:rPr lang="en-US" dirty="0" err="1" smtClean="0">
                <a:latin typeface="Helvetica"/>
                <a:cs typeface="Helvetica"/>
              </a:rPr>
              <a:t>ionospheric</a:t>
            </a:r>
            <a:r>
              <a:rPr lang="en-US" dirty="0" smtClean="0">
                <a:latin typeface="Helvetica"/>
                <a:cs typeface="Helvetica"/>
              </a:rPr>
              <a:t> disturbances) – </a:t>
            </a:r>
            <a:r>
              <a:rPr lang="en-US" dirty="0" smtClean="0"/>
              <a:t>X</a:t>
            </a:r>
            <a:r>
              <a:rPr lang="en-US" dirty="0" smtClean="0">
                <a:latin typeface="Helvetica"/>
                <a:cs typeface="Helvetica"/>
              </a:rPr>
              <a:t> ray and EUV emissions, </a:t>
            </a:r>
            <a:r>
              <a:rPr lang="en-US" dirty="0" smtClean="0">
                <a:solidFill>
                  <a:srgbClr val="FF0000"/>
                </a:solidFill>
                <a:latin typeface="Helvetica"/>
                <a:cs typeface="Helvetica"/>
              </a:rPr>
              <a:t>lasting minutes to hours</a:t>
            </a:r>
          </a:p>
          <a:p>
            <a:r>
              <a:rPr lang="en-US" dirty="0" smtClean="0">
                <a:latin typeface="Helvetica"/>
                <a:cs typeface="Helvetica"/>
              </a:rPr>
              <a:t>Affect radio communications, GPS, directly by its radio noises at different wavelengths</a:t>
            </a:r>
          </a:p>
          <a:p>
            <a:r>
              <a:rPr lang="en-US" dirty="0" smtClean="0">
                <a:latin typeface="Helvetica"/>
                <a:cs typeface="Helvetica"/>
              </a:rPr>
              <a:t>Contribute to SEP – proton radiation, </a:t>
            </a:r>
            <a:r>
              <a:rPr lang="en-US" dirty="0" smtClean="0">
                <a:solidFill>
                  <a:srgbClr val="FF0000"/>
                </a:solidFill>
                <a:latin typeface="Helvetica"/>
                <a:cs typeface="Helvetica"/>
              </a:rPr>
              <a:t>lasting a couple of days</a:t>
            </a:r>
          </a:p>
        </p:txBody>
      </p:sp>
      <p:sp>
        <p:nvSpPr>
          <p:cNvPr id="4" name="Slide Number Placeholder 3"/>
          <p:cNvSpPr>
            <a:spLocks noGrp="1"/>
          </p:cNvSpPr>
          <p:nvPr>
            <p:ph type="sldNum" sz="quarter" idx="12"/>
          </p:nvPr>
        </p:nvSpPr>
        <p:spPr/>
        <p:txBody>
          <a:bodyPr/>
          <a:lstStyle/>
          <a:p>
            <a:fld id="{343FB90C-9476-0148-8693-AD9B84214A52}" type="slidenum">
              <a:rPr lang="en-US" smtClean="0"/>
              <a:pPr/>
              <a:t>5</a:t>
            </a:fld>
            <a:endParaRPr lang="en-US"/>
          </a:p>
        </p:txBody>
      </p:sp>
      <p:pic>
        <p:nvPicPr>
          <p:cNvPr id="5"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latin typeface="Helvetica"/>
                <a:cs typeface="Helvetica"/>
              </a:rPr>
              <a:t>Flares tend to occur in isolation, localized in space and time but with strong correlations; typically one active region will produce dozens of flares, especially during periods of flux emergence (often near the beginning of the lifetime of a given region, but not always). </a:t>
            </a:r>
            <a:r>
              <a:rPr lang="en-US" dirty="0" smtClean="0">
                <a:solidFill>
                  <a:srgbClr val="000090"/>
                </a:solidFill>
                <a:latin typeface="Helvetica"/>
                <a:cs typeface="Helvetica"/>
              </a:rPr>
              <a:t>The most powerful events usually occur in active regions.</a:t>
            </a:r>
            <a:endParaRPr lang="en-US" dirty="0">
              <a:solidFill>
                <a:srgbClr val="000090"/>
              </a:solidFill>
              <a:latin typeface="Helvetica"/>
              <a:cs typeface="Helvetica"/>
            </a:endParaRPr>
          </a:p>
        </p:txBody>
      </p:sp>
      <p:sp>
        <p:nvSpPr>
          <p:cNvPr id="4" name="TextBox 3"/>
          <p:cNvSpPr txBox="1"/>
          <p:nvPr/>
        </p:nvSpPr>
        <p:spPr>
          <a:xfrm>
            <a:off x="2697056" y="258910"/>
            <a:ext cx="3737346" cy="523220"/>
          </a:xfrm>
          <a:prstGeom prst="rect">
            <a:avLst/>
          </a:prstGeom>
          <a:noFill/>
        </p:spPr>
        <p:txBody>
          <a:bodyPr wrap="none" rtlCol="0">
            <a:spAutoFit/>
          </a:bodyPr>
          <a:lstStyle/>
          <a:p>
            <a:r>
              <a:rPr lang="en-US" sz="2800" b="1" dirty="0" smtClean="0">
                <a:latin typeface="Helvetica"/>
                <a:cs typeface="Helvetica"/>
              </a:rPr>
              <a:t>Flare Characteristics</a:t>
            </a:r>
            <a:endParaRPr lang="en-US" sz="2800" b="1" dirty="0">
              <a:latin typeface="Helvetica"/>
              <a:cs typeface="Helvetica"/>
            </a:endParaRPr>
          </a:p>
        </p:txBody>
      </p:sp>
      <p:pic>
        <p:nvPicPr>
          <p:cNvPr id="5"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3" name="Picture 3" descr="CarringtonFlare1859.jpg"/>
          <p:cNvPicPr>
            <a:picLocks noChangeAspect="1"/>
          </p:cNvPicPr>
          <p:nvPr/>
        </p:nvPicPr>
        <p:blipFill>
          <a:blip r:embed="rId3"/>
          <a:srcRect/>
          <a:stretch>
            <a:fillRect/>
          </a:stretch>
        </p:blipFill>
        <p:spPr bwMode="auto">
          <a:xfrm>
            <a:off x="1905000" y="2971800"/>
            <a:ext cx="5259388" cy="3429000"/>
          </a:xfrm>
          <a:prstGeom prst="rect">
            <a:avLst/>
          </a:prstGeom>
          <a:noFill/>
          <a:ln w="9525">
            <a:noFill/>
            <a:miter lim="800000"/>
            <a:headEnd/>
            <a:tailEnd/>
          </a:ln>
        </p:spPr>
      </p:pic>
      <p:sp>
        <p:nvSpPr>
          <p:cNvPr id="5" name="TextBox 4"/>
          <p:cNvSpPr txBox="1"/>
          <p:nvPr/>
        </p:nvSpPr>
        <p:spPr>
          <a:xfrm>
            <a:off x="762000" y="1066800"/>
            <a:ext cx="7772400" cy="923330"/>
          </a:xfrm>
          <a:prstGeom prst="rect">
            <a:avLst/>
          </a:prstGeom>
          <a:noFill/>
        </p:spPr>
        <p:txBody>
          <a:bodyPr wrap="square">
            <a:prstTxWarp prst="textNoShape">
              <a:avLst/>
            </a:prstTxWarp>
            <a:spAutoFit/>
          </a:bodyPr>
          <a:lstStyle/>
          <a:p>
            <a:pPr algn="just"/>
            <a:r>
              <a:rPr lang="en-US" sz="1800" dirty="0" smtClean="0">
                <a:effectLst>
                  <a:outerShdw blurRad="38100" dist="38100" dir="2700000" algn="tl">
                    <a:srgbClr val="000000"/>
                  </a:outerShdw>
                </a:effectLst>
                <a:latin typeface="Helvetica"/>
                <a:cs typeface="Helvetica"/>
              </a:rPr>
              <a:t>In </a:t>
            </a:r>
            <a:r>
              <a:rPr lang="en-US" sz="1800" dirty="0">
                <a:effectLst>
                  <a:outerShdw blurRad="38100" dist="38100" dir="2700000" algn="tl">
                    <a:srgbClr val="000000"/>
                  </a:outerShdw>
                </a:effectLst>
                <a:latin typeface="Helvetica"/>
                <a:cs typeface="Helvetica"/>
              </a:rPr>
              <a:t>1859 Richard Carrington reported observing a large sunspot group on the afternoon of September 1</a:t>
            </a:r>
            <a:r>
              <a:rPr lang="en-US" sz="1800" baseline="30000" dirty="0">
                <a:effectLst>
                  <a:outerShdw blurRad="38100" dist="38100" dir="2700000" algn="tl">
                    <a:srgbClr val="000000"/>
                  </a:outerShdw>
                </a:effectLst>
                <a:latin typeface="Helvetica"/>
                <a:cs typeface="Helvetica"/>
              </a:rPr>
              <a:t>st</a:t>
            </a:r>
            <a:r>
              <a:rPr lang="en-US" sz="1800" dirty="0">
                <a:effectLst>
                  <a:outerShdw blurRad="38100" dist="38100" dir="2700000" algn="tl">
                    <a:srgbClr val="000000"/>
                  </a:outerShdw>
                </a:effectLst>
                <a:latin typeface="Helvetica"/>
                <a:cs typeface="Helvetica"/>
              </a:rPr>
              <a:t> when “…</a:t>
            </a:r>
            <a:r>
              <a:rPr lang="en-US" sz="1800" i="1" dirty="0">
                <a:effectLst>
                  <a:outerShdw blurRad="38100" dist="38100" dir="2700000" algn="tl">
                    <a:srgbClr val="000000"/>
                  </a:outerShdw>
                </a:effectLst>
                <a:latin typeface="Helvetica"/>
                <a:cs typeface="Helvetica"/>
              </a:rPr>
              <a:t>two patches of intensely bright and white light broke out</a:t>
            </a:r>
            <a:r>
              <a:rPr lang="en-US" sz="1800" dirty="0" smtClean="0">
                <a:effectLst>
                  <a:outerShdw blurRad="38100" dist="38100" dir="2700000" algn="tl">
                    <a:srgbClr val="000000"/>
                  </a:outerShdw>
                </a:effectLst>
                <a:latin typeface="Helvetica"/>
                <a:cs typeface="Helvetica"/>
              </a:rPr>
              <a:t>…”</a:t>
            </a:r>
            <a:endParaRPr lang="en-US" sz="1800" dirty="0">
              <a:effectLst>
                <a:outerShdw blurRad="38100" dist="38100" dir="2700000" algn="tl">
                  <a:srgbClr val="000000"/>
                </a:outerShdw>
              </a:effectLst>
              <a:latin typeface="Helvetica"/>
              <a:cs typeface="Helvetica"/>
            </a:endParaRPr>
          </a:p>
        </p:txBody>
      </p:sp>
      <p:sp>
        <p:nvSpPr>
          <p:cNvPr id="6" name="Rectangle 2"/>
          <p:cNvSpPr txBox="1">
            <a:spLocks noChangeArrowheads="1"/>
          </p:cNvSpPr>
          <p:nvPr/>
        </p:nvSpPr>
        <p:spPr bwMode="auto">
          <a:xfrm>
            <a:off x="1981200" y="152400"/>
            <a:ext cx="5410200" cy="838200"/>
          </a:xfrm>
          <a:prstGeom prst="rect">
            <a:avLst/>
          </a:prstGeom>
          <a:noFill/>
          <a:ln w="9525">
            <a:noFill/>
            <a:miter lim="800000"/>
            <a:headEnd/>
            <a:tailEnd/>
          </a:ln>
        </p:spPr>
        <p:txBody>
          <a:bodyPr anchor="ctr">
            <a:prstTxWarp prst="textNoShape">
              <a:avLst/>
            </a:prstTxWarp>
          </a:bodyPr>
          <a:lstStyle/>
          <a:p>
            <a:pPr algn="ctr"/>
            <a:r>
              <a:rPr lang="en-US" sz="2800" b="1" dirty="0" smtClean="0">
                <a:solidFill>
                  <a:schemeClr val="tx2"/>
                </a:solidFill>
                <a:latin typeface="Helvetica" charset="0"/>
                <a:ea typeface="Helvetica" charset="0"/>
                <a:cs typeface="Helvetica" charset="0"/>
              </a:rPr>
              <a:t>Solar Flare Discovered</a:t>
            </a:r>
            <a:endParaRPr lang="en-US" sz="2800" b="1" dirty="0">
              <a:solidFill>
                <a:schemeClr val="tx2"/>
              </a:solidFill>
              <a:latin typeface="Helvetica" charset="0"/>
              <a:ea typeface="Helvetica" charset="0"/>
              <a:cs typeface="Helvetica" charset="0"/>
            </a:endParaRPr>
          </a:p>
        </p:txBody>
      </p:sp>
      <p:pic>
        <p:nvPicPr>
          <p:cNvPr id="7"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txBox="1">
            <a:spLocks noChangeArrowheads="1"/>
          </p:cNvSpPr>
          <p:nvPr/>
        </p:nvSpPr>
        <p:spPr bwMode="auto">
          <a:xfrm>
            <a:off x="1981200" y="152400"/>
            <a:ext cx="5410200" cy="838200"/>
          </a:xfrm>
          <a:prstGeom prst="rect">
            <a:avLst/>
          </a:prstGeom>
          <a:noFill/>
          <a:ln w="9525">
            <a:noFill/>
            <a:miter lim="800000"/>
            <a:headEnd/>
            <a:tailEnd/>
          </a:ln>
        </p:spPr>
        <p:txBody>
          <a:bodyPr anchor="ctr">
            <a:prstTxWarp prst="textNoShape">
              <a:avLst/>
            </a:prstTxWarp>
          </a:bodyPr>
          <a:lstStyle/>
          <a:p>
            <a:pPr algn="ctr"/>
            <a:r>
              <a:rPr lang="en-US" sz="2800" b="1" dirty="0" smtClean="0">
                <a:solidFill>
                  <a:schemeClr val="tx2"/>
                </a:solidFill>
                <a:latin typeface="Helvetica" charset="0"/>
                <a:ea typeface="Helvetica" charset="0"/>
                <a:cs typeface="Helvetica" charset="0"/>
              </a:rPr>
              <a:t>Coronal Mass Ejection</a:t>
            </a:r>
            <a:endParaRPr lang="en-US" sz="2800" b="1" dirty="0">
              <a:solidFill>
                <a:schemeClr val="tx2"/>
              </a:solidFill>
              <a:latin typeface="Helvetica" charset="0"/>
              <a:ea typeface="Helvetica" charset="0"/>
              <a:cs typeface="Helvetica" charset="0"/>
            </a:endParaRPr>
          </a:p>
        </p:txBody>
      </p:sp>
      <p:pic>
        <p:nvPicPr>
          <p:cNvPr id="41987" name="Picture 3" descr="/Users/ataktakishi/Desktop/Talk_in_Tbilisi/2012_04_16_17_00_32_2012_04_16_20_00_32_AIA_304-hqZOOM.mp4">
            <a:hlinkClick r:id="" action="ppaction://media"/>
          </p:cNvPr>
          <p:cNvPicPr/>
          <p:nvPr>
            <a:videoFile r:link="rId1"/>
          </p:nvPr>
        </p:nvPicPr>
        <p:blipFill>
          <a:blip r:embed="rId4"/>
          <a:srcRect/>
          <a:stretch>
            <a:fillRect/>
          </a:stretch>
        </p:blipFill>
        <p:spPr bwMode="auto">
          <a:xfrm>
            <a:off x="762000" y="1981200"/>
            <a:ext cx="6781800" cy="4446905"/>
          </a:xfrm>
          <a:prstGeom prst="rect">
            <a:avLst/>
          </a:prstGeom>
          <a:noFill/>
          <a:ln w="9525">
            <a:noFill/>
            <a:miter lim="800000"/>
            <a:headEnd/>
            <a:tailEnd/>
          </a:ln>
        </p:spPr>
      </p:pic>
      <p:pic>
        <p:nvPicPr>
          <p:cNvPr id="41988" name="Picture 27" descr="swcLogo.png"/>
          <p:cNvPicPr>
            <a:picLocks noChangeAspect="1"/>
          </p:cNvPicPr>
          <p:nvPr/>
        </p:nvPicPr>
        <p:blipFill>
          <a:blip r:embed="rId5"/>
          <a:srcRect/>
          <a:stretch>
            <a:fillRect/>
          </a:stretch>
        </p:blipFill>
        <p:spPr bwMode="auto">
          <a:xfrm>
            <a:off x="8001000" y="76200"/>
            <a:ext cx="1066800" cy="1066800"/>
          </a:xfrm>
          <a:prstGeom prst="rect">
            <a:avLst/>
          </a:prstGeom>
          <a:noFill/>
          <a:ln w="9525">
            <a:noFill/>
            <a:miter lim="800000"/>
            <a:headEnd/>
            <a:tailEnd/>
          </a:ln>
        </p:spPr>
      </p:pic>
      <p:sp>
        <p:nvSpPr>
          <p:cNvPr id="5" name="Rectangle 3"/>
          <p:cNvSpPr txBox="1">
            <a:spLocks noChangeArrowheads="1"/>
          </p:cNvSpPr>
          <p:nvPr/>
        </p:nvSpPr>
        <p:spPr bwMode="auto">
          <a:xfrm>
            <a:off x="304800" y="1371600"/>
            <a:ext cx="6858000" cy="762000"/>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1800" dirty="0">
                <a:latin typeface="Helvetica" charset="0"/>
              </a:rPr>
              <a:t>Coronal Mass Ejection –</a:t>
            </a:r>
            <a:r>
              <a:rPr lang="en-US" sz="1800" dirty="0" smtClean="0">
                <a:latin typeface="Helvetica" charset="0"/>
              </a:rPr>
              <a:t> Reaches </a:t>
            </a:r>
            <a:r>
              <a:rPr lang="en-US" sz="1800" dirty="0">
                <a:latin typeface="Helvetica" charset="0"/>
              </a:rPr>
              <a:t>the Earth in 1-3 days</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98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1987"/>
                                        </p:tgtEl>
                                      </p:cBhvr>
                                    </p:cmd>
                                  </p:childTnLst>
                                </p:cTn>
                              </p:par>
                            </p:childTnLst>
                          </p:cTn>
                        </p:par>
                      </p:childTnLst>
                    </p:cTn>
                  </p:par>
                </p:childTnLst>
              </p:cTn>
              <p:nextCondLst>
                <p:cond evt="onClick" delay="0">
                  <p:tgtEl>
                    <p:spTgt spid="41987"/>
                  </p:tgtEl>
                </p:cond>
              </p:nextCondLst>
            </p:seq>
            <p:video>
              <p:cMediaNode>
                <p:cTn id="7" fill="hold" display="0">
                  <p:stCondLst>
                    <p:cond delay="indefinite"/>
                  </p:stCondLst>
                  <p:endCondLst>
                    <p:cond evt="onNext" delay="0">
                      <p:tgtEl>
                        <p:sldTgt/>
                      </p:tgtEl>
                    </p:cond>
                    <p:cond evt="onPrev" delay="0">
                      <p:tgtEl>
                        <p:sldTgt/>
                      </p:tgtEl>
                    </p:cond>
                  </p:endCondLst>
                </p:cTn>
                <p:tgtEl>
                  <p:spTgt spid="41987"/>
                </p:tgtEl>
              </p:cMediaNode>
            </p:video>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CME/flare</a:t>
            </a:r>
            <a:endParaRPr lang="en-US" dirty="0">
              <a:latin typeface="Helvetica"/>
              <a:cs typeface="Helvetica"/>
            </a:endParaRPr>
          </a:p>
        </p:txBody>
      </p:sp>
      <p:sp>
        <p:nvSpPr>
          <p:cNvPr id="3" name="Content Placeholder 2"/>
          <p:cNvSpPr>
            <a:spLocks noGrp="1"/>
          </p:cNvSpPr>
          <p:nvPr>
            <p:ph idx="1"/>
          </p:nvPr>
        </p:nvSpPr>
        <p:spPr>
          <a:xfrm>
            <a:off x="457200" y="1600200"/>
            <a:ext cx="8229600" cy="3428999"/>
          </a:xfrm>
        </p:spPr>
        <p:txBody>
          <a:bodyPr>
            <a:noAutofit/>
          </a:bodyPr>
          <a:lstStyle/>
          <a:p>
            <a:r>
              <a:rPr lang="en-US" sz="2400" dirty="0" smtClean="0">
                <a:solidFill>
                  <a:srgbClr val="FF0000"/>
                </a:solidFill>
                <a:latin typeface="Helvetica"/>
                <a:cs typeface="Helvetica"/>
              </a:rPr>
              <a:t>The most energetic </a:t>
            </a:r>
            <a:r>
              <a:rPr lang="en-US" sz="2400" dirty="0" err="1" smtClean="0">
                <a:solidFill>
                  <a:srgbClr val="FF0000"/>
                </a:solidFill>
                <a:latin typeface="Helvetica"/>
                <a:cs typeface="Helvetica"/>
              </a:rPr>
              <a:t>CMEs</a:t>
            </a:r>
            <a:r>
              <a:rPr lang="en-US" sz="2400" dirty="0" smtClean="0">
                <a:solidFill>
                  <a:srgbClr val="FF0000"/>
                </a:solidFill>
                <a:latin typeface="Helvetica"/>
                <a:cs typeface="Helvetica"/>
              </a:rPr>
              <a:t> occur in close association with powerful flares. </a:t>
            </a:r>
            <a:r>
              <a:rPr lang="en-US" sz="2400" dirty="0" smtClean="0">
                <a:latin typeface="Helvetica"/>
                <a:cs typeface="Helvetica"/>
              </a:rPr>
              <a:t>Nevertheless large-scale </a:t>
            </a:r>
            <a:r>
              <a:rPr lang="en-US" sz="2400" dirty="0" err="1" smtClean="0">
                <a:latin typeface="Helvetica"/>
                <a:cs typeface="Helvetica"/>
              </a:rPr>
              <a:t>CMEs</a:t>
            </a:r>
            <a:r>
              <a:rPr lang="en-US" sz="2400" dirty="0" smtClean="0">
                <a:latin typeface="Helvetica"/>
                <a:cs typeface="Helvetica"/>
              </a:rPr>
              <a:t> do occur in the absence of major flares even though these tend to be slower and less energetic. </a:t>
            </a:r>
          </a:p>
          <a:p>
            <a:endParaRPr lang="en-US" sz="2400" dirty="0" smtClean="0">
              <a:latin typeface="Helvetica"/>
              <a:cs typeface="Helvetica"/>
            </a:endParaRPr>
          </a:p>
          <a:p>
            <a:r>
              <a:rPr lang="en-US" sz="2400" dirty="0" smtClean="0"/>
              <a:t>When strong flare/CME occurs, it gives off emission across the whole electromagnetic spectrum, at the same time energetic particles</a:t>
            </a:r>
            <a:endParaRPr lang="en-US" sz="2400" dirty="0">
              <a:latin typeface="Helvetica"/>
              <a:cs typeface="Helvetica"/>
            </a:endParaRPr>
          </a:p>
        </p:txBody>
      </p:sp>
      <p:pic>
        <p:nvPicPr>
          <p:cNvPr id="4"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23217</TotalTime>
  <Words>4283</Words>
  <Application>Microsoft Macintosh PowerPoint</Application>
  <PresentationFormat>On-screen Show (4:3)</PresentationFormat>
  <Paragraphs>340</Paragraphs>
  <Slides>31</Slides>
  <Notes>31</Notes>
  <HiddenSlides>0</HiddenSlides>
  <MMClips>5</MMClips>
  <ScaleCrop>false</ScaleCrop>
  <HeadingPairs>
    <vt:vector size="4" baseType="variant">
      <vt:variant>
        <vt:lpstr>Design Template</vt:lpstr>
      </vt:variant>
      <vt:variant>
        <vt:i4>1</vt:i4>
      </vt:variant>
      <vt:variant>
        <vt:lpstr>Slide Titles</vt:lpstr>
      </vt:variant>
      <vt:variant>
        <vt:i4>31</vt:i4>
      </vt:variant>
    </vt:vector>
  </HeadingPairs>
  <TitlesOfParts>
    <vt:vector size="32" baseType="lpstr">
      <vt:lpstr>Default Design</vt:lpstr>
      <vt:lpstr>Slide 1</vt:lpstr>
      <vt:lpstr>Slide 2</vt:lpstr>
      <vt:lpstr>Slide 3</vt:lpstr>
      <vt:lpstr>Flares over the Solar cycle</vt:lpstr>
      <vt:lpstr>Flare: SWx impacts</vt:lpstr>
      <vt:lpstr>Slide 6</vt:lpstr>
      <vt:lpstr>Slide 7</vt:lpstr>
      <vt:lpstr>Slide 8</vt:lpstr>
      <vt:lpstr>CME/flare</vt:lpstr>
      <vt:lpstr>Slide 10</vt:lpstr>
      <vt:lpstr>Slide 11</vt:lpstr>
      <vt:lpstr>CME from a Filament Eruption</vt:lpstr>
      <vt:lpstr>Slide 13</vt:lpstr>
      <vt:lpstr>Slide 14</vt:lpstr>
      <vt:lpstr>SWx impacts of CME</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vector>
  </TitlesOfParts>
  <Company>NASA</Company>
  <LinksUpToDate>false</LinksUpToDate>
  <SharedDoc>false</SharedDoc>
  <HyperlinksChanged>false</HyperlinksChanged>
  <AppVersion>12.0001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Sony Customer</dc:creator>
  <cp:lastModifiedBy>Anna Chulaki</cp:lastModifiedBy>
  <cp:revision>2416</cp:revision>
  <cp:lastPrinted>2014-05-29T20:23:01Z</cp:lastPrinted>
  <dcterms:created xsi:type="dcterms:W3CDTF">2014-05-29T20:21:04Z</dcterms:created>
  <dcterms:modified xsi:type="dcterms:W3CDTF">2014-05-29T20:23:41Z</dcterms:modified>
</cp:coreProperties>
</file>