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r:id="rId1"/>
  </p:sldMasterIdLst>
  <p:notesMasterIdLst>
    <p:notesMasterId r:id="rId12"/>
  </p:notesMasterIdLst>
  <p:handoutMasterIdLst>
    <p:handoutMasterId r:id="rId13"/>
  </p:handoutMasterIdLst>
  <p:sldIdLst>
    <p:sldId id="330" r:id="rId2"/>
    <p:sldId id="331" r:id="rId3"/>
    <p:sldId id="357" r:id="rId4"/>
    <p:sldId id="336" r:id="rId5"/>
    <p:sldId id="353" r:id="rId6"/>
    <p:sldId id="358" r:id="rId7"/>
    <p:sldId id="361" r:id="rId8"/>
    <p:sldId id="359" r:id="rId9"/>
    <p:sldId id="354" r:id="rId10"/>
    <p:sldId id="360" r:id="rId11"/>
  </p:sldIdLst>
  <p:sldSz cx="9144000" cy="6858000" type="screen4x3"/>
  <p:notesSz cx="6858000" cy="9180513"/>
  <p:defaultTextStyle>
    <a:defPPr>
      <a:defRPr lang="en-GB"/>
    </a:defPPr>
    <a:lvl1pPr algn="l" defTabSz="457200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10" charset="0"/>
      <a:defRPr kern="1200">
        <a:solidFill>
          <a:schemeClr val="tx1"/>
        </a:solidFill>
        <a:latin typeface="Helvetica" pitchFamily="-110" charset="0"/>
        <a:ea typeface="+mn-ea"/>
        <a:cs typeface="+mn-cs"/>
      </a:defRPr>
    </a:lvl1pPr>
    <a:lvl2pPr marL="457200" algn="l" defTabSz="457200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10" charset="0"/>
      <a:defRPr kern="1200">
        <a:solidFill>
          <a:schemeClr val="tx1"/>
        </a:solidFill>
        <a:latin typeface="Helvetica" pitchFamily="-110" charset="0"/>
        <a:ea typeface="+mn-ea"/>
        <a:cs typeface="+mn-cs"/>
      </a:defRPr>
    </a:lvl2pPr>
    <a:lvl3pPr marL="914400" algn="l" defTabSz="457200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10" charset="0"/>
      <a:defRPr kern="1200">
        <a:solidFill>
          <a:schemeClr val="tx1"/>
        </a:solidFill>
        <a:latin typeface="Helvetica" pitchFamily="-110" charset="0"/>
        <a:ea typeface="+mn-ea"/>
        <a:cs typeface="+mn-cs"/>
      </a:defRPr>
    </a:lvl3pPr>
    <a:lvl4pPr marL="1371600" algn="l" defTabSz="457200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10" charset="0"/>
      <a:defRPr kern="1200">
        <a:solidFill>
          <a:schemeClr val="tx1"/>
        </a:solidFill>
        <a:latin typeface="Helvetica" pitchFamily="-110" charset="0"/>
        <a:ea typeface="+mn-ea"/>
        <a:cs typeface="+mn-cs"/>
      </a:defRPr>
    </a:lvl4pPr>
    <a:lvl5pPr marL="1828800" algn="l" defTabSz="457200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10" charset="0"/>
      <a:defRPr kern="1200">
        <a:solidFill>
          <a:schemeClr val="tx1"/>
        </a:solidFill>
        <a:latin typeface="Helvetica" pitchFamily="-110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Helvetica" pitchFamily="-110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Helvetica" pitchFamily="-110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Helvetica" pitchFamily="-110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Helvetica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/>
  <p:showPr showNarration="1">
    <p:present/>
    <p:sldAll/>
    <p:penClr>
      <a:schemeClr val="tx1"/>
    </p:penClr>
  </p:showPr>
  <p:clrMru>
    <a:srgbClr val="B0C6ED"/>
    <a:srgbClr val="6093FF"/>
    <a:srgbClr val="4060A8"/>
    <a:srgbClr val="2727A8"/>
    <a:srgbClr val="2D2EBD"/>
    <a:srgbClr val="FFD905"/>
    <a:srgbClr val="B3FFCB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 showOutlineIcons="0">
    <p:restoredLeft sz="34561" autoAdjust="0"/>
    <p:restoredTop sz="86479" autoAdjust="0"/>
  </p:normalViewPr>
  <p:slideViewPr>
    <p:cSldViewPr>
      <p:cViewPr>
        <p:scale>
          <a:sx n="100" d="100"/>
          <a:sy n="100" d="100"/>
        </p:scale>
        <p:origin x="-512" y="-2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968" y="-11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" charset="0"/>
              <a:buNone/>
              <a:defRPr sz="1200">
                <a:latin typeface="Helvetica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" charset="0"/>
              <a:buNone/>
              <a:defRPr sz="1200">
                <a:latin typeface="Helvetica" pitchFamily="1" charset="0"/>
              </a:defRPr>
            </a:lvl1pPr>
          </a:lstStyle>
          <a:p>
            <a:pPr>
              <a:defRPr/>
            </a:pPr>
            <a:fld id="{069750AF-7FB6-4746-BE1B-45D6BF95A31C}" type="datetime1">
              <a:rPr lang="en-US"/>
              <a:pPr>
                <a:defRPr/>
              </a:pPr>
              <a:t>6/4/14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20138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" charset="0"/>
              <a:buNone/>
              <a:defRPr sz="1200">
                <a:latin typeface="Helvetica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20138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" charset="0"/>
              <a:buNone/>
              <a:defRPr sz="1200">
                <a:latin typeface="Helvetica" pitchFamily="1" charset="0"/>
              </a:defRPr>
            </a:lvl1pPr>
          </a:lstStyle>
          <a:p>
            <a:pPr>
              <a:defRPr/>
            </a:pPr>
            <a:fld id="{E81E41A8-17A7-6D4B-845A-92907AF23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80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pitchFamily="1" charset="0"/>
              <a:buNone/>
              <a:defRPr/>
            </a:pPr>
            <a:endParaRPr lang="en-US">
              <a:latin typeface="Helvetica" pitchFamily="1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80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pitchFamily="1" charset="0"/>
              <a:buNone/>
              <a:defRPr/>
            </a:pPr>
            <a:endParaRPr lang="en-US">
              <a:latin typeface="Helvetica" pitchFamily="1" charset="0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80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pitchFamily="1" charset="0"/>
              <a:buNone/>
              <a:defRPr/>
            </a:pPr>
            <a:endParaRPr lang="en-US">
              <a:latin typeface="Helvetica" pitchFamily="1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7038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Times New Roman" pitchFamily="1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67038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Times New Roman" pitchFamily="1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8238" y="688975"/>
            <a:ext cx="4581525" cy="34369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60863"/>
            <a:ext cx="5024438" cy="4125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8721725"/>
            <a:ext cx="2967038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Times New Roman" pitchFamily="1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721725"/>
            <a:ext cx="2967038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Times New Roman" pitchFamily="1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fld id="{E368D930-5F09-754D-BB6A-FA6549CCFE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0" charset="0"/>
      <a:defRPr sz="1200" kern="1200">
        <a:solidFill>
          <a:srgbClr val="000000"/>
        </a:solidFill>
        <a:latin typeface="Times New Roman" charset="0"/>
        <a:ea typeface="ＭＳ Ｐゴシック" pitchFamily="-65" charset="-128"/>
        <a:cs typeface="ＭＳ Ｐゴシック" pitchFamily="-65" charset="-128"/>
      </a:defRPr>
    </a:lvl1pPr>
    <a:lvl2pPr marL="37931725" indent="-37474525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0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10" charset="0"/>
              <a:buNone/>
            </a:pPr>
            <a:fld id="{73466078-EC6B-1F43-8F15-46BB52A615CF}" type="slidenum">
              <a:rPr lang="en-GB">
                <a:latin typeface="Times New Roman" pitchFamily="-110" charset="0"/>
              </a:rPr>
              <a:pPr>
                <a:buFont typeface="Times New Roman" pitchFamily="-110" charset="0"/>
                <a:buNone/>
              </a:pPr>
              <a:t>1</a:t>
            </a:fld>
            <a:endParaRPr lang="en-GB">
              <a:latin typeface="Times New Roman" pitchFamily="-110" charset="0"/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136650" y="688975"/>
            <a:ext cx="4589463" cy="34417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60863"/>
            <a:ext cx="5026025" cy="4129087"/>
          </a:xfrm>
          <a:noFill/>
          <a:ln/>
        </p:spPr>
        <p:txBody>
          <a:bodyPr wrap="none" anchor="ctr"/>
          <a:lstStyle/>
          <a:p>
            <a:r>
              <a:rPr lang="en-US" baseline="0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You have successfully determined the CME parameters using </a:t>
            </a:r>
            <a:r>
              <a:rPr lang="en-US" baseline="0" dirty="0" err="1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StereoCAT</a:t>
            </a:r>
            <a:r>
              <a:rPr lang="en-US" baseline="0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. What next?</a:t>
            </a:r>
          </a:p>
          <a:p>
            <a:endParaRPr lang="en-US" baseline="0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aseline="0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 this presentation we show how you can execute a WSA-ENLIL + Cone model simulation using the CCMC Runs on Request system.</a:t>
            </a:r>
            <a:endParaRPr lang="en-US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endParaRPr lang="en-US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This simulation will enable you to see how the</a:t>
            </a:r>
            <a:r>
              <a:rPr lang="en-US" baseline="0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CME propagates through </a:t>
            </a:r>
            <a:r>
              <a:rPr lang="en-US" baseline="0" dirty="0" err="1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heliosphere</a:t>
            </a:r>
            <a:r>
              <a:rPr lang="en-US" baseline="0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and to determine the time of its arrival at Earth (or at other planets).</a:t>
            </a:r>
            <a:endParaRPr lang="en-US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1138238" y="688975"/>
            <a:ext cx="4581525" cy="3436938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10" charset="0"/>
              <a:buNone/>
            </a:pPr>
            <a:fld id="{4E243B82-655F-9543-A80A-9ECDE4634850}" type="slidenum">
              <a:rPr lang="en-GB">
                <a:latin typeface="Times New Roman" pitchFamily="-110" charset="0"/>
              </a:rPr>
              <a:pPr>
                <a:buFont typeface="Times New Roman" pitchFamily="-110" charset="0"/>
                <a:buNone/>
              </a:pPr>
              <a:t>10</a:t>
            </a:fld>
            <a:endParaRPr lang="en-GB">
              <a:latin typeface="Times New Roman" pitchFamily="-110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174750" y="677863"/>
            <a:ext cx="4589463" cy="34417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60863"/>
            <a:ext cx="5026025" cy="4129087"/>
          </a:xfrm>
          <a:noFill/>
          <a:ln/>
        </p:spPr>
        <p:txBody>
          <a:bodyPr wrap="none" anchor="ctr"/>
          <a:lstStyle/>
          <a:p>
            <a:endParaRPr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1138238" y="688975"/>
            <a:ext cx="4581525" cy="3436938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10" charset="0"/>
              <a:buNone/>
            </a:pPr>
            <a:fld id="{F5A27C6A-71F8-B94B-BC38-CF65668DF3DE}" type="slidenum">
              <a:rPr lang="en-GB">
                <a:latin typeface="Times New Roman" pitchFamily="-110" charset="0"/>
              </a:rPr>
              <a:pPr>
                <a:buFont typeface="Times New Roman" pitchFamily="-110" charset="0"/>
                <a:buNone/>
              </a:pPr>
              <a:t>2</a:t>
            </a:fld>
            <a:endParaRPr lang="en-GB">
              <a:latin typeface="Times New Roman" pitchFamily="-110" charset="0"/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174750" y="677863"/>
            <a:ext cx="4589463" cy="34417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60863"/>
            <a:ext cx="5026025" cy="4129087"/>
          </a:xfrm>
          <a:noFill/>
          <a:ln/>
        </p:spPr>
        <p:txBody>
          <a:bodyPr wrap="none" anchor="ctr"/>
          <a:lstStyle/>
          <a:p>
            <a:endParaRPr lang="en-US" sz="1200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1138238" y="688975"/>
            <a:ext cx="4581525" cy="3436938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10" charset="0"/>
              <a:buNone/>
            </a:pPr>
            <a:fld id="{4E243B82-655F-9543-A80A-9ECDE4634850}" type="slidenum">
              <a:rPr lang="en-GB">
                <a:latin typeface="Times New Roman" pitchFamily="-110" charset="0"/>
              </a:rPr>
              <a:pPr>
                <a:buFont typeface="Times New Roman" pitchFamily="-110" charset="0"/>
                <a:buNone/>
              </a:pPr>
              <a:t>3</a:t>
            </a:fld>
            <a:endParaRPr lang="en-GB">
              <a:latin typeface="Times New Roman" pitchFamily="-110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174750" y="677863"/>
            <a:ext cx="4589463" cy="34417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60863"/>
            <a:ext cx="5026025" cy="4129087"/>
          </a:xfrm>
          <a:noFill/>
          <a:ln/>
        </p:spPr>
        <p:txBody>
          <a:bodyPr wrap="none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dirty="0" smtClean="0"/>
              <a:t>Runs on Request is a free service open to any</a:t>
            </a:r>
            <a:r>
              <a:rPr lang="en-US" dirty="0" smtClean="0"/>
              <a:t>one</a:t>
            </a:r>
            <a:r>
              <a:rPr dirty="0" smtClean="0"/>
              <a:t> interested in running </a:t>
            </a:r>
            <a:r>
              <a:rPr lang="en-US" dirty="0" smtClean="0"/>
              <a:t>a space weather</a:t>
            </a:r>
            <a:r>
              <a:rPr lang="en-US" baseline="0" dirty="0" smtClean="0"/>
              <a:t> model </a:t>
            </a:r>
            <a:r>
              <a:rPr dirty="0" smtClean="0"/>
              <a:t>hosted by the CCMC</a:t>
            </a:r>
            <a:r>
              <a:rPr lang="en-US" dirty="0" smtClean="0"/>
              <a:t>.</a:t>
            </a:r>
            <a:r>
              <a:rPr lang="en-US" baseline="0" dirty="0" smtClean="0"/>
              <a:t> There are over 30 models available for execution and analysis through this system. They cover the whole space weather domain - models describing solar corona, </a:t>
            </a:r>
            <a:r>
              <a:rPr lang="en-US" baseline="0" dirty="0" err="1" smtClean="0"/>
              <a:t>heliosphere</a:t>
            </a:r>
            <a:r>
              <a:rPr lang="en-US" baseline="0" dirty="0" smtClean="0"/>
              <a:t>, Earth’s magnetosphere and inner magnetosphere, and ionosphere.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aseline="0" dirty="0" smtClean="0"/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aseline="0" dirty="0" smtClean="0"/>
              <a:t>We are interested in the ENLIL – a model of </a:t>
            </a:r>
            <a:r>
              <a:rPr lang="en-US" baseline="0" dirty="0" err="1" smtClean="0"/>
              <a:t>heliosphere</a:t>
            </a:r>
            <a:r>
              <a:rPr lang="en-US" baseline="0" dirty="0" smtClean="0"/>
              <a:t>. </a:t>
            </a:r>
            <a:br>
              <a:rPr lang="en-US" baseline="0" dirty="0" smtClean="0"/>
            </a:br>
            <a:endParaRPr lang="en-US" baseline="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1138238" y="688975"/>
            <a:ext cx="4581525" cy="3436938"/>
          </a:xfr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10" charset="0"/>
              <a:buNone/>
            </a:pPr>
            <a:fld id="{4E243B82-655F-9543-A80A-9ECDE4634850}" type="slidenum">
              <a:rPr lang="en-GB">
                <a:latin typeface="Times New Roman" pitchFamily="-110" charset="0"/>
              </a:rPr>
              <a:pPr>
                <a:buFont typeface="Times New Roman" pitchFamily="-110" charset="0"/>
                <a:buNone/>
              </a:pPr>
              <a:t>4</a:t>
            </a:fld>
            <a:endParaRPr lang="en-GB">
              <a:latin typeface="Times New Roman" pitchFamily="-110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174750" y="677863"/>
            <a:ext cx="4589463" cy="34417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60863"/>
            <a:ext cx="5026025" cy="4129087"/>
          </a:xfrm>
          <a:noFill/>
          <a:ln/>
        </p:spPr>
        <p:txBody>
          <a:bodyPr wrap="none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aseline="0" dirty="0" smtClean="0"/>
              <a:t>Go to “Request A Run” tab on the CCMC website; find ENLIL with Cone Model in the </a:t>
            </a:r>
            <a:r>
              <a:rPr lang="en-US" baseline="0" dirty="0" err="1" smtClean="0"/>
              <a:t>Heliosphere</a:t>
            </a:r>
            <a:r>
              <a:rPr lang="en-US" baseline="0" dirty="0" smtClean="0"/>
              <a:t> domain and click the Request a Run button.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aseline="0" dirty="0" smtClean="0"/>
              <a:t>This will give you two options: </a:t>
            </a:r>
          </a:p>
          <a:p>
            <a:pPr>
              <a:buFontTx/>
              <a:buChar char="-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aseline="0" dirty="0" smtClean="0"/>
              <a:t> Regular run and</a:t>
            </a:r>
          </a:p>
          <a:p>
            <a:pPr>
              <a:buFontTx/>
              <a:buChar char="-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aseline="0" dirty="0" smtClean="0"/>
              <a:t> </a:t>
            </a:r>
            <a:r>
              <a:rPr lang="en-US" baseline="0" dirty="0" err="1" smtClean="0"/>
              <a:t>FastTrack</a:t>
            </a:r>
            <a:r>
              <a:rPr lang="en-US" baseline="0" dirty="0" smtClean="0"/>
              <a:t> run</a:t>
            </a:r>
          </a:p>
          <a:p>
            <a:pPr>
              <a:buFontTx/>
              <a:buChar char="-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aseline="0" dirty="0" smtClean="0"/>
          </a:p>
          <a:p>
            <a:pPr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aseline="0" dirty="0" err="1" smtClean="0"/>
              <a:t>FastTrack</a:t>
            </a:r>
            <a:r>
              <a:rPr lang="en-US" baseline="0" dirty="0" smtClean="0"/>
              <a:t> submission </a:t>
            </a:r>
            <a:r>
              <a:rPr lang="en-US" baseline="0" dirty="0" err="1" smtClean="0"/>
              <a:t>i</a:t>
            </a:r>
            <a:r>
              <a:rPr dirty="0" smtClean="0"/>
              <a:t>nterface </a:t>
            </a:r>
            <a:r>
              <a:rPr lang="en-US" dirty="0" smtClean="0"/>
              <a:t>is geared</a:t>
            </a:r>
            <a:r>
              <a:rPr lang="en-US" baseline="0" dirty="0" smtClean="0"/>
              <a:t> for </a:t>
            </a:r>
            <a:r>
              <a:rPr lang="en-US" dirty="0" smtClean="0"/>
              <a:t>space</a:t>
            </a:r>
            <a:r>
              <a:rPr lang="en-US" baseline="0" dirty="0" smtClean="0"/>
              <a:t> weather forecasting, while regular run interface is a more comprehensive interface more suited for research.</a:t>
            </a:r>
          </a:p>
          <a:p>
            <a:pPr>
              <a:buFontTx/>
              <a:buChar char="-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aseline="0" dirty="0" smtClean="0"/>
          </a:p>
          <a:p>
            <a:pPr>
              <a:buFontTx/>
              <a:buChar char="-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aseline="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1138238" y="688975"/>
            <a:ext cx="4581525" cy="3436938"/>
          </a:xfr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10" charset="0"/>
              <a:buNone/>
            </a:pPr>
            <a:fld id="{4E243B82-655F-9543-A80A-9ECDE4634850}" type="slidenum">
              <a:rPr lang="en-GB">
                <a:latin typeface="Times New Roman" pitchFamily="-110" charset="0"/>
              </a:rPr>
              <a:pPr>
                <a:buFont typeface="Times New Roman" pitchFamily="-110" charset="0"/>
                <a:buNone/>
              </a:pPr>
              <a:t>5</a:t>
            </a:fld>
            <a:endParaRPr lang="en-GB">
              <a:latin typeface="Times New Roman" pitchFamily="-110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174750" y="677863"/>
            <a:ext cx="4589463" cy="34417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60863"/>
            <a:ext cx="5026025" cy="4129087"/>
          </a:xfrm>
          <a:noFill/>
          <a:ln/>
        </p:spPr>
        <p:txBody>
          <a:bodyPr wrap="none" anchor="ctr"/>
          <a:lstStyle/>
          <a:p>
            <a:pPr>
              <a:buFont typeface="Helvetica" pitchFamily="-11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dirty="0" smtClean="0">
                <a:solidFill>
                  <a:srgbClr val="000000"/>
                </a:solidFill>
              </a:rPr>
              <a:t>The interface asks you to provide </a:t>
            </a:r>
          </a:p>
          <a:p>
            <a:pPr>
              <a:buFont typeface="Helvetica" pitchFamily="-11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 dirty="0" smtClean="0">
              <a:solidFill>
                <a:srgbClr val="000000"/>
              </a:solidFill>
            </a:endParaRPr>
          </a:p>
          <a:p>
            <a:pPr>
              <a:buFont typeface="Helvetica" pitchFamily="-11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dirty="0" smtClean="0">
                <a:solidFill>
                  <a:srgbClr val="000000"/>
                </a:solidFill>
              </a:rPr>
              <a:t>- your contact information</a:t>
            </a:r>
            <a:r>
              <a:rPr lang="en-GB" sz="1200" baseline="0" dirty="0" smtClean="0">
                <a:solidFill>
                  <a:srgbClr val="000000"/>
                </a:solidFill>
              </a:rPr>
              <a:t>, </a:t>
            </a:r>
            <a:r>
              <a:rPr lang="en-GB" sz="1200" dirty="0" smtClean="0">
                <a:solidFill>
                  <a:srgbClr val="000000"/>
                </a:solidFill>
              </a:rPr>
              <a:t> </a:t>
            </a:r>
          </a:p>
          <a:p>
            <a:pPr>
              <a:buFont typeface="Helvetica" pitchFamily="-11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dirty="0" smtClean="0">
                <a:solidFill>
                  <a:srgbClr val="000000"/>
                </a:solidFill>
              </a:rPr>
              <a:t>- the Run Number (you can submit a limited number of runs per day – 10</a:t>
            </a:r>
            <a:r>
              <a:rPr lang="en-GB" sz="1200" baseline="0" dirty="0" smtClean="0">
                <a:solidFill>
                  <a:srgbClr val="000000"/>
                </a:solidFill>
              </a:rPr>
              <a:t> requests maximum) </a:t>
            </a:r>
            <a:r>
              <a:rPr lang="en-GB" sz="1200" dirty="0" smtClean="0">
                <a:solidFill>
                  <a:srgbClr val="000000"/>
                </a:solidFill>
              </a:rPr>
              <a:t>and they will be distinguished by </a:t>
            </a:r>
            <a:br>
              <a:rPr lang="en-GB" sz="1200" dirty="0" smtClean="0">
                <a:solidFill>
                  <a:srgbClr val="000000"/>
                </a:solidFill>
              </a:rPr>
            </a:br>
            <a:r>
              <a:rPr lang="en-GB" sz="1200" dirty="0" smtClean="0">
                <a:solidFill>
                  <a:srgbClr val="000000"/>
                </a:solidFill>
              </a:rPr>
              <a:t>    this number </a:t>
            </a:r>
          </a:p>
          <a:p>
            <a:pPr>
              <a:buFont typeface="Helvetica" pitchFamily="-11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dirty="0" smtClean="0">
                <a:solidFill>
                  <a:srgbClr val="000000"/>
                </a:solidFill>
              </a:rPr>
              <a:t>- and the number of </a:t>
            </a:r>
            <a:r>
              <a:rPr lang="en-GB" sz="1200" dirty="0" err="1" smtClean="0">
                <a:solidFill>
                  <a:srgbClr val="000000"/>
                </a:solidFill>
              </a:rPr>
              <a:t>CMEs</a:t>
            </a:r>
            <a:r>
              <a:rPr lang="en-GB" sz="1200" dirty="0" smtClean="0">
                <a:solidFill>
                  <a:srgbClr val="000000"/>
                </a:solidFill>
              </a:rPr>
              <a:t> in your simulation (up to 5</a:t>
            </a:r>
            <a:r>
              <a:rPr lang="en-GB" sz="1200" baseline="0" dirty="0" smtClean="0">
                <a:solidFill>
                  <a:srgbClr val="000000"/>
                </a:solidFill>
              </a:rPr>
              <a:t> in one simulation).</a:t>
            </a:r>
            <a:endParaRPr lang="en-GB" sz="1200" dirty="0" smtClean="0">
              <a:solidFill>
                <a:srgbClr val="000000"/>
              </a:solidFill>
            </a:endParaRPr>
          </a:p>
          <a:p>
            <a:r>
              <a:rPr lang="en-US" baseline="0" dirty="0" smtClean="0"/>
              <a:t> </a:t>
            </a: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1138238" y="688975"/>
            <a:ext cx="4581525" cy="3436938"/>
          </a:xfr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10" charset="0"/>
              <a:buNone/>
            </a:pPr>
            <a:fld id="{4E243B82-655F-9543-A80A-9ECDE4634850}" type="slidenum">
              <a:rPr lang="en-GB">
                <a:latin typeface="Times New Roman" pitchFamily="-110" charset="0"/>
              </a:rPr>
              <a:pPr>
                <a:buFont typeface="Times New Roman" pitchFamily="-110" charset="0"/>
                <a:buNone/>
              </a:pPr>
              <a:t>6</a:t>
            </a:fld>
            <a:endParaRPr lang="en-GB">
              <a:latin typeface="Times New Roman" pitchFamily="-110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174750" y="677863"/>
            <a:ext cx="4589463" cy="34417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60863"/>
            <a:ext cx="5026025" cy="4129087"/>
          </a:xfrm>
          <a:noFill/>
          <a:ln/>
        </p:spPr>
        <p:txBody>
          <a:bodyPr wrap="none" anchor="ctr"/>
          <a:lstStyle/>
          <a:p>
            <a:r>
              <a:rPr dirty="0" smtClean="0"/>
              <a:t>You can submit your run request</a:t>
            </a:r>
            <a:r>
              <a:rPr lang="en-US" dirty="0" smtClean="0"/>
              <a:t> online</a:t>
            </a:r>
            <a:r>
              <a:rPr lang="en-US" baseline="0" dirty="0" smtClean="0"/>
              <a:t> supplying input parameters.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0" charset="0"/>
              <a:buNone/>
              <a:tabLst/>
              <a:defRPr/>
            </a:pPr>
            <a:r>
              <a:rPr lang="en-US" baseline="0" dirty="0" err="1" smtClean="0"/>
              <a:t>FastTrack</a:t>
            </a:r>
            <a:r>
              <a:rPr lang="en-US" baseline="0" dirty="0" smtClean="0"/>
              <a:t> submission </a:t>
            </a:r>
            <a:r>
              <a:rPr lang="en-US" baseline="0" dirty="0" err="1" smtClean="0"/>
              <a:t>i</a:t>
            </a:r>
            <a:r>
              <a:rPr dirty="0" smtClean="0"/>
              <a:t>nterface </a:t>
            </a:r>
            <a:r>
              <a:rPr lang="en-US" dirty="0" smtClean="0"/>
              <a:t>requests</a:t>
            </a:r>
            <a:r>
              <a:rPr lang="en-US" baseline="0" dirty="0" smtClean="0"/>
              <a:t> you to  just the right number of input parameters</a:t>
            </a:r>
          </a:p>
          <a:p>
            <a:r>
              <a:rPr lang="en-US" baseline="0" dirty="0" smtClean="0"/>
              <a:t> </a:t>
            </a: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1138238" y="688975"/>
            <a:ext cx="4581525" cy="3436938"/>
          </a:xfr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10" charset="0"/>
              <a:buNone/>
            </a:pPr>
            <a:fld id="{4E243B82-655F-9543-A80A-9ECDE4634850}" type="slidenum">
              <a:rPr lang="en-GB">
                <a:latin typeface="Times New Roman" pitchFamily="-110" charset="0"/>
              </a:rPr>
              <a:pPr>
                <a:buFont typeface="Times New Roman" pitchFamily="-110" charset="0"/>
                <a:buNone/>
              </a:pPr>
              <a:t>7</a:t>
            </a:fld>
            <a:endParaRPr lang="en-GB">
              <a:latin typeface="Times New Roman" pitchFamily="-110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174750" y="677863"/>
            <a:ext cx="4589463" cy="34417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60863"/>
            <a:ext cx="5026025" cy="4129087"/>
          </a:xfrm>
          <a:noFill/>
          <a:ln/>
        </p:spPr>
        <p:txBody>
          <a:bodyPr wrap="none" anchor="ctr"/>
          <a:lstStyle/>
          <a:p>
            <a:r>
              <a:rPr lang="en-US" dirty="0" smtClean="0"/>
              <a:t>R</a:t>
            </a:r>
            <a:r>
              <a:rPr dirty="0" smtClean="0"/>
              <a:t>un results</a:t>
            </a:r>
            <a:r>
              <a:rPr lang="en-US" dirty="0" smtClean="0"/>
              <a:t> (for events within the last</a:t>
            </a:r>
            <a:r>
              <a:rPr lang="en-US" baseline="0" dirty="0" smtClean="0"/>
              <a:t> 3 months)</a:t>
            </a:r>
            <a:r>
              <a:rPr dirty="0" smtClean="0"/>
              <a:t> </a:t>
            </a:r>
            <a:r>
              <a:rPr lang="en-US" dirty="0" smtClean="0"/>
              <a:t>get published </a:t>
            </a:r>
            <a:r>
              <a:rPr dirty="0" smtClean="0"/>
              <a:t>on the CCMC website</a:t>
            </a:r>
            <a:r>
              <a:rPr lang="en-US" baseline="0" dirty="0" smtClean="0"/>
              <a:t> in less than an hour and an </a:t>
            </a:r>
            <a:r>
              <a:rPr dirty="0" smtClean="0"/>
              <a:t>autom</a:t>
            </a:r>
            <a:r>
              <a:rPr lang="en-US" dirty="0" err="1" smtClean="0"/>
              <a:t>ated</a:t>
            </a:r>
            <a:r>
              <a:rPr dirty="0" smtClean="0"/>
              <a:t> email </a:t>
            </a:r>
            <a:r>
              <a:rPr lang="en-US" dirty="0" smtClean="0"/>
              <a:t>notification</a:t>
            </a:r>
            <a:r>
              <a:rPr lang="en-US" baseline="0" dirty="0" smtClean="0"/>
              <a:t> is sent to you. Requests for earlier events (outside of the last 3 months) will take about one day to complete.</a:t>
            </a:r>
            <a:endParaRPr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1138238" y="688975"/>
            <a:ext cx="4581525" cy="3436938"/>
          </a:xfr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10" charset="0"/>
              <a:buNone/>
            </a:pPr>
            <a:fld id="{4E243B82-655F-9543-A80A-9ECDE4634850}" type="slidenum">
              <a:rPr lang="en-GB">
                <a:latin typeface="Times New Roman" pitchFamily="-110" charset="0"/>
              </a:rPr>
              <a:pPr>
                <a:buFont typeface="Times New Roman" pitchFamily="-110" charset="0"/>
                <a:buNone/>
              </a:pPr>
              <a:t>8</a:t>
            </a:fld>
            <a:endParaRPr lang="en-GB">
              <a:latin typeface="Times New Roman" pitchFamily="-110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174750" y="677863"/>
            <a:ext cx="4589463" cy="34417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60863"/>
            <a:ext cx="5026025" cy="4129087"/>
          </a:xfrm>
          <a:noFill/>
          <a:ln/>
        </p:spPr>
        <p:txBody>
          <a:bodyPr wrap="none" anchor="ctr"/>
          <a:lstStyle/>
          <a:p>
            <a:endParaRPr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1138238" y="688975"/>
            <a:ext cx="4581525" cy="3436938"/>
          </a:xfr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10" charset="0"/>
              <a:buNone/>
            </a:pPr>
            <a:fld id="{4E243B82-655F-9543-A80A-9ECDE4634850}" type="slidenum">
              <a:rPr lang="en-GB">
                <a:latin typeface="Times New Roman" pitchFamily="-110" charset="0"/>
              </a:rPr>
              <a:pPr>
                <a:buFont typeface="Times New Roman" pitchFamily="-110" charset="0"/>
                <a:buNone/>
              </a:pPr>
              <a:t>9</a:t>
            </a:fld>
            <a:endParaRPr lang="en-GB">
              <a:latin typeface="Times New Roman" pitchFamily="-110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174750" y="677863"/>
            <a:ext cx="4589463" cy="34417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60863"/>
            <a:ext cx="5026025" cy="4129087"/>
          </a:xfrm>
          <a:noFill/>
          <a:ln/>
        </p:spPr>
        <p:txBody>
          <a:bodyPr wrap="none" anchor="ctr"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0" charset="0"/>
              <a:buNone/>
              <a:tabLst/>
              <a:defRPr/>
            </a:pPr>
            <a:r>
              <a:rPr lang="en-GB" sz="1200" dirty="0" smtClean="0">
                <a:solidFill>
                  <a:srgbClr val="000000"/>
                </a:solidFill>
              </a:rPr>
              <a:t>The link in the run notification email will take you to your run results page on the CCMC website. Alternatively, you can click on the</a:t>
            </a:r>
            <a:r>
              <a:rPr lang="en-GB" sz="1200" baseline="0" dirty="0" smtClean="0">
                <a:solidFill>
                  <a:srgbClr val="000000"/>
                </a:solidFill>
              </a:rPr>
              <a:t> “View Results” tab in the navigation menu and follow “</a:t>
            </a:r>
            <a:r>
              <a:rPr lang="en-GB" sz="1200" baseline="0" dirty="0" err="1" smtClean="0">
                <a:solidFill>
                  <a:srgbClr val="000000"/>
                </a:solidFill>
              </a:rPr>
              <a:t>Heliosphere</a:t>
            </a:r>
            <a:r>
              <a:rPr lang="en-GB" sz="1200" baseline="0" dirty="0" smtClean="0">
                <a:solidFill>
                  <a:srgbClr val="000000"/>
                </a:solidFill>
              </a:rPr>
              <a:t> Results” link to drill down to your run name.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0" charset="0"/>
              <a:buNone/>
              <a:tabLst/>
              <a:defRPr/>
            </a:pPr>
            <a:r>
              <a:rPr lang="en-GB" sz="1200" dirty="0" smtClean="0">
                <a:solidFill>
                  <a:srgbClr val="000000"/>
                </a:solidFill>
              </a:rPr>
              <a:t>Quick</a:t>
            </a:r>
            <a:r>
              <a:rPr lang="en-GB" sz="1200" baseline="0" dirty="0" smtClean="0">
                <a:solidFill>
                  <a:srgbClr val="000000"/>
                </a:solidFill>
              </a:rPr>
              <a:t> look graphics link will show you the movies with simulation results (density, velocity, </a:t>
            </a:r>
            <a:r>
              <a:rPr lang="en-GB" sz="1200" baseline="0" dirty="0" err="1" smtClean="0">
                <a:solidFill>
                  <a:srgbClr val="000000"/>
                </a:solidFill>
              </a:rPr>
              <a:t>Pdyn</a:t>
            </a:r>
            <a:r>
              <a:rPr lang="en-GB" sz="1200" baseline="0" dirty="0" smtClean="0">
                <a:solidFill>
                  <a:srgbClr val="000000"/>
                </a:solidFill>
              </a:rPr>
              <a:t>). Note the position of the Earth, other planets and major satellites.</a:t>
            </a:r>
            <a:endParaRPr lang="en-GB" sz="1200" baseline="0" smtClean="0">
              <a:solidFill>
                <a:srgbClr val="000000"/>
              </a:solidFill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0" charset="0"/>
              <a:buNone/>
              <a:tabLst/>
              <a:defRPr/>
            </a:pPr>
            <a:r>
              <a:rPr lang="en-GB" sz="1200" baseline="0" smtClean="0">
                <a:solidFill>
                  <a:srgbClr val="000000"/>
                </a:solidFill>
              </a:rPr>
              <a:t> </a:t>
            </a:r>
            <a:endParaRPr lang="en-GB" sz="1200" baseline="0" dirty="0" smtClean="0">
              <a:solidFill>
                <a:srgbClr val="000000"/>
              </a:solidFill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0" charset="0"/>
              <a:buNone/>
              <a:tabLst/>
              <a:defRPr/>
            </a:pPr>
            <a:r>
              <a:rPr lang="en-GB" sz="1200" baseline="0" dirty="0" smtClean="0">
                <a:solidFill>
                  <a:srgbClr val="000000"/>
                </a:solidFill>
              </a:rPr>
              <a:t>You can view the timeline plots at different planets – ENLIL at Earth plot shows timelines for solar wind density and </a:t>
            </a:r>
            <a:r>
              <a:rPr lang="en-GB" sz="1200" baseline="0" dirty="0" err="1" smtClean="0">
                <a:solidFill>
                  <a:srgbClr val="000000"/>
                </a:solidFill>
              </a:rPr>
              <a:t>velosity</a:t>
            </a:r>
            <a:r>
              <a:rPr lang="en-GB" sz="1200" baseline="0" dirty="0" smtClean="0">
                <a:solidFill>
                  <a:srgbClr val="000000"/>
                </a:solidFill>
              </a:rPr>
              <a:t> at Earth, showing a significant increase of both at the time of the CME arrival at Earth.</a:t>
            </a:r>
            <a:endParaRPr lang="en-GB" sz="1200" dirty="0" smtClean="0">
              <a:solidFill>
                <a:srgbClr val="000000"/>
              </a:solidFill>
            </a:endParaRPr>
          </a:p>
          <a:p>
            <a:endParaRPr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1138238" y="688975"/>
            <a:ext cx="4581525" cy="3436938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4FDA8-848C-BA4B-BAE0-1277657F3F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55833-C601-5B4E-A346-7054B84940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7" y="25400"/>
            <a:ext cx="19415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25400"/>
            <a:ext cx="56737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8C6A2-CAB2-B943-96CE-C2327158DB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401"/>
            <a:ext cx="7767638" cy="1392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2" y="1752600"/>
            <a:ext cx="3806825" cy="4124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752600"/>
            <a:ext cx="3808413" cy="4124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C9801-6CF6-5A43-B909-D7E284976B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8853F-F902-BB48-B819-C59BC28CEE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CBB8E-F5BB-5144-B47E-D0A7308DB8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752600"/>
            <a:ext cx="3806825" cy="4124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752600"/>
            <a:ext cx="3808413" cy="4124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9F424-4701-EC42-8555-3372391078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855CE-ED2B-984C-A3DB-3AFF3DA533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8E213-44A8-0340-980A-7842E486E5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13730-A865-634B-8C3F-3F3694E53A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7D63C-BF18-344A-B270-EA25DC3FC5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40618-565A-3F45-A5D0-353B2BE0F6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5401"/>
            <a:ext cx="7767638" cy="13922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67638" cy="412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1"/>
            <a:ext cx="1900238" cy="4524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Times New Roman" pitchFamily="1" charset="0"/>
              <a:buNone/>
              <a:defRPr sz="1400">
                <a:solidFill>
                  <a:srgbClr val="000000"/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1"/>
            <a:ext cx="2890838" cy="4524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 typeface="Times New Roman" pitchFamily="1" charset="0"/>
              <a:buNone/>
              <a:defRPr sz="1400">
                <a:solidFill>
                  <a:srgbClr val="000000"/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1"/>
            <a:ext cx="1900238" cy="4524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Times New Roman" pitchFamily="1" charset="0"/>
              <a:buNone/>
              <a:defRPr sz="1400">
                <a:solidFill>
                  <a:srgbClr val="000000"/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fld id="{6EFED3B8-4E69-EE4E-A45A-53E7A5A2BD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381000" y="1143001"/>
            <a:ext cx="80772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buFont typeface="Times New Roman" charset="0"/>
              <a:buNone/>
              <a:defRPr/>
            </a:pPr>
            <a:endParaRPr lang="en-US">
              <a:latin typeface="Helvetica" charset="0"/>
            </a:endParaRPr>
          </a:p>
        </p:txBody>
      </p:sp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04800" y="2"/>
            <a:ext cx="1295400" cy="1058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hf hdr="0" ftr="0" dt="0"/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10" charset="0"/>
        <a:defRPr sz="4400">
          <a:solidFill>
            <a:srgbClr val="000000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10" charset="0"/>
        <a:defRPr sz="4400">
          <a:solidFill>
            <a:srgbClr val="000000"/>
          </a:solidFill>
          <a:latin typeface="Times New Roman" charset="0"/>
          <a:ea typeface="ＭＳ Ｐゴシック" charset="-128"/>
          <a:cs typeface="ＭＳ Ｐゴシック" pitchFamily="-65" charset="-128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10" charset="0"/>
        <a:defRPr sz="4400">
          <a:solidFill>
            <a:srgbClr val="000000"/>
          </a:solidFill>
          <a:latin typeface="Times New Roman" charset="0"/>
          <a:ea typeface="ＭＳ Ｐゴシック" charset="-128"/>
          <a:cs typeface="ＭＳ Ｐゴシック" pitchFamily="-65" charset="-128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10" charset="0"/>
        <a:defRPr sz="4400">
          <a:solidFill>
            <a:srgbClr val="000000"/>
          </a:solidFill>
          <a:latin typeface="Times New Roman" charset="0"/>
          <a:ea typeface="ＭＳ Ｐゴシック" charset="-128"/>
          <a:cs typeface="ＭＳ Ｐゴシック" pitchFamily="-65" charset="-128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10" charset="0"/>
        <a:defRPr sz="4400">
          <a:solidFill>
            <a:srgbClr val="000000"/>
          </a:solidFill>
          <a:latin typeface="Times New Roman" charset="0"/>
          <a:ea typeface="ＭＳ Ｐゴシック" charset="-128"/>
          <a:cs typeface="ＭＳ Ｐゴシック" pitchFamily="-65" charset="-128"/>
        </a:defRPr>
      </a:lvl5pPr>
      <a:lvl6pPr marL="457200" algn="ctr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6pPr>
      <a:lvl7pPr marL="914400" algn="ctr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7pPr>
      <a:lvl8pPr marL="1371600" algn="ctr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8pPr>
      <a:lvl9pPr marL="1828800" algn="ctr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9pPr>
    </p:titleStyle>
    <p:bodyStyle>
      <a:lvl1pPr marL="338138" indent="-338138" algn="l" defTabSz="457200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-110" charset="0"/>
        <a:buChar char="•"/>
        <a:defRPr sz="3200">
          <a:solidFill>
            <a:srgbClr val="000000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38188" indent="-280988" algn="l" defTabSz="457200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-110" charset="0"/>
        <a:buChar char="•"/>
        <a:defRPr sz="2800">
          <a:solidFill>
            <a:srgbClr val="000000"/>
          </a:solidFill>
          <a:latin typeface="+mn-lt"/>
          <a:ea typeface="ＭＳ Ｐゴシック" charset="-128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-110" charset="0"/>
        <a:buChar char="•"/>
        <a:defRPr sz="2400">
          <a:solidFill>
            <a:srgbClr val="000000"/>
          </a:solidFill>
          <a:latin typeface="+mn-lt"/>
          <a:ea typeface="ＭＳ Ｐゴシック" charset="-128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10" charset="0"/>
        <a:buChar char="•"/>
        <a:defRPr sz="2000">
          <a:solidFill>
            <a:srgbClr val="000000"/>
          </a:solidFill>
          <a:latin typeface="+mn-lt"/>
          <a:ea typeface="ＭＳ Ｐゴシック" charset="-128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10" charset="0"/>
        <a:buChar char="•"/>
        <a:defRPr sz="2000">
          <a:solidFill>
            <a:srgbClr val="000000"/>
          </a:solidFill>
          <a:latin typeface="+mn-lt"/>
          <a:ea typeface="ＭＳ Ｐゴシック" charset="-128"/>
        </a:defRPr>
      </a:lvl5pPr>
      <a:lvl6pPr marL="25146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000">
          <a:solidFill>
            <a:srgbClr val="000000"/>
          </a:solidFill>
          <a:latin typeface="+mn-lt"/>
          <a:ea typeface="ＭＳ Ｐゴシック" charset="-128"/>
        </a:defRPr>
      </a:lvl6pPr>
      <a:lvl7pPr marL="29718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000">
          <a:solidFill>
            <a:srgbClr val="000000"/>
          </a:solidFill>
          <a:latin typeface="+mn-lt"/>
          <a:ea typeface="ＭＳ Ｐゴシック" charset="-128"/>
        </a:defRPr>
      </a:lvl7pPr>
      <a:lvl8pPr marL="34290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000">
          <a:solidFill>
            <a:srgbClr val="000000"/>
          </a:solidFill>
          <a:latin typeface="+mn-lt"/>
          <a:ea typeface="ＭＳ Ｐゴシック" charset="-128"/>
        </a:defRPr>
      </a:lvl8pPr>
      <a:lvl9pPr marL="38862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000">
          <a:solidFill>
            <a:srgbClr val="000000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1.usa.gov/1mP4Idv" TargetMode="External"/><Relationship Id="rId4" Type="http://schemas.openxmlformats.org/officeDocument/2006/relationships/hyperlink" Target="http://ccmc.gsfc.nasa.gov" TargetMode="External"/><Relationship Id="rId5" Type="http://schemas.openxmlformats.org/officeDocument/2006/relationships/hyperlink" Target="http://1.usa.gov/SrNzgD" TargetMode="External"/><Relationship Id="rId6" Type="http://schemas.openxmlformats.org/officeDocument/2006/relationships/hyperlink" Target="http://1.usa.gov/1hZlHqJ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cmc.gsfc.nasa.gov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1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"/>
          <p:cNvGrpSpPr>
            <a:grpSpLocks/>
          </p:cNvGrpSpPr>
          <p:nvPr/>
        </p:nvGrpSpPr>
        <p:grpSpPr bwMode="auto">
          <a:xfrm>
            <a:off x="452440" y="6019800"/>
            <a:ext cx="8237537" cy="685800"/>
            <a:chOff x="285" y="3792"/>
            <a:chExt cx="5189" cy="432"/>
          </a:xfrm>
        </p:grpSpPr>
        <p:pic>
          <p:nvPicPr>
            <p:cNvPr id="1639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" y="3792"/>
              <a:ext cx="432" cy="4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6392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09" y="3792"/>
              <a:ext cx="432" cy="4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6393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29" y="3792"/>
              <a:ext cx="432" cy="42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6394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41" y="3792"/>
              <a:ext cx="432" cy="42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6395" name="Picture 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01" y="3792"/>
              <a:ext cx="432" cy="4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6396" name="Picture 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413" y="3792"/>
              <a:ext cx="432" cy="4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6397" name="Picture 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021" y="3792"/>
              <a:ext cx="528" cy="4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6398" name="Picture 9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037" y="3792"/>
              <a:ext cx="437" cy="3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16387" name="Line 10"/>
          <p:cNvSpPr>
            <a:spLocks noChangeShapeType="1"/>
          </p:cNvSpPr>
          <p:nvPr/>
        </p:nvSpPr>
        <p:spPr bwMode="auto">
          <a:xfrm>
            <a:off x="381000" y="5867401"/>
            <a:ext cx="8458200" cy="158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9" name="Text Box 24"/>
          <p:cNvSpPr txBox="1">
            <a:spLocks noChangeArrowheads="1"/>
          </p:cNvSpPr>
          <p:nvPr/>
        </p:nvSpPr>
        <p:spPr bwMode="auto">
          <a:xfrm>
            <a:off x="2362200" y="3849689"/>
            <a:ext cx="411480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ts val="1250"/>
              </a:spcBef>
              <a:buFont typeface="Gill Sans MT Condensed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>
                <a:solidFill>
                  <a:srgbClr val="000000"/>
                </a:solidFill>
                <a:latin typeface="Gill Sans MT Condensed" pitchFamily="34" charset="0"/>
              </a:rPr>
              <a:t>2014-06-04 </a:t>
            </a:r>
          </a:p>
        </p:txBody>
      </p:sp>
      <p:sp>
        <p:nvSpPr>
          <p:cNvPr id="16390" name="Slide Number Placeholder 2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-11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7927E39-2D5E-BE40-B572-93AA281725DE}" type="slidenum">
              <a:rPr lang="en-GB" smtClean="0">
                <a:latin typeface="Times New Roman" pitchFamily="-110" charset="0"/>
              </a:rPr>
              <a:pPr>
                <a:buFont typeface="Times New Roman" pitchFamily="-110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en-GB" smtClean="0">
              <a:latin typeface="Times New Roman" pitchFamily="-110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 idx="4294967295"/>
          </p:nvPr>
        </p:nvSpPr>
        <p:spPr>
          <a:xfrm>
            <a:off x="762000" y="1600201"/>
            <a:ext cx="7767638" cy="1392239"/>
          </a:xfrm>
        </p:spPr>
        <p:txBody>
          <a:bodyPr/>
          <a:lstStyle/>
          <a:p>
            <a:pPr rtl="0" eaLnBrk="1" fontAlgn="base" hangingPunct="1"/>
            <a:r>
              <a:rPr lang="en-GB" sz="3600" b="1" kern="1200" dirty="0" smtClean="0">
                <a:solidFill>
                  <a:srgbClr val="000000"/>
                </a:solidFill>
                <a:latin typeface="Helvetica"/>
                <a:ea typeface="+mn-ea"/>
                <a:cs typeface="+mn-cs"/>
              </a:rPr>
              <a:t>Fast Track WSA-ENLIL </a:t>
            </a:r>
            <a:br>
              <a:rPr lang="en-GB" sz="3600" b="1" kern="1200" dirty="0" smtClean="0">
                <a:solidFill>
                  <a:srgbClr val="000000"/>
                </a:solidFill>
                <a:latin typeface="Helvetica"/>
                <a:ea typeface="+mn-ea"/>
                <a:cs typeface="+mn-cs"/>
              </a:rPr>
            </a:br>
            <a:r>
              <a:rPr lang="en-GB" sz="3600" b="1" kern="1200" dirty="0" smtClean="0">
                <a:solidFill>
                  <a:srgbClr val="000000"/>
                </a:solidFill>
                <a:latin typeface="Helvetica"/>
                <a:ea typeface="+mn-ea"/>
                <a:cs typeface="+mn-cs"/>
              </a:rPr>
              <a:t>+ Cone model runs</a:t>
            </a:r>
            <a:endParaRPr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400">
                <a:solidFill>
                  <a:srgbClr val="000000"/>
                </a:solidFill>
                <a:latin typeface="Times New Roman" pitchFamily="-110" charset="0"/>
              </a:rPr>
              <a:t> 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609600" y="-76200"/>
            <a:ext cx="7843838" cy="1392239"/>
          </a:xfrm>
        </p:spPr>
        <p:txBody>
          <a:bodyPr/>
          <a:lstStyle/>
          <a:p>
            <a:pPr eaLnBrk="1" hangingPunct="1"/>
            <a:r>
              <a:rPr lang="en-GB" sz="2800" b="1" kern="1200" dirty="0" err="1" smtClean="0">
                <a:latin typeface="Helvetica"/>
              </a:rPr>
              <a:t>FastTrack</a:t>
            </a:r>
            <a:r>
              <a:rPr lang="en-GB" sz="2800" b="1" kern="1200" dirty="0" smtClean="0">
                <a:latin typeface="Helvetica"/>
              </a:rPr>
              <a:t> DEMO and practice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57200" y="3436410"/>
            <a:ext cx="8077200" cy="2973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Font typeface="Helvetica" pitchFamily="-11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err="1" smtClean="0">
                <a:solidFill>
                  <a:srgbClr val="000000"/>
                </a:solidFill>
              </a:rPr>
              <a:t>iSWA</a:t>
            </a:r>
            <a:r>
              <a:rPr lang="en-GB" sz="1400" dirty="0" smtClean="0">
                <a:solidFill>
                  <a:srgbClr val="000000"/>
                </a:solidFill>
              </a:rPr>
              <a:t> layout for </a:t>
            </a:r>
            <a:r>
              <a:rPr lang="en-GB" sz="1400" dirty="0" err="1" smtClean="0">
                <a:solidFill>
                  <a:srgbClr val="000000"/>
                </a:solidFill>
              </a:rPr>
              <a:t>FastTrack</a:t>
            </a:r>
            <a:r>
              <a:rPr lang="en-GB" sz="1400" dirty="0" smtClean="0">
                <a:solidFill>
                  <a:srgbClr val="000000"/>
                </a:solidFill>
              </a:rPr>
              <a:t> practice CME (2014-05-07T16:36)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57200" y="4572000"/>
            <a:ext cx="8077200" cy="2973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Font typeface="Helvetica" pitchFamily="-11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rgbClr val="000000"/>
                </a:solidFill>
              </a:rPr>
              <a:t>To submit a </a:t>
            </a:r>
            <a:r>
              <a:rPr lang="en-GB" sz="1400" dirty="0" err="1" smtClean="0">
                <a:solidFill>
                  <a:srgbClr val="000000"/>
                </a:solidFill>
              </a:rPr>
              <a:t>FastTrack</a:t>
            </a:r>
            <a:r>
              <a:rPr lang="en-GB" sz="1400" dirty="0" smtClean="0">
                <a:solidFill>
                  <a:srgbClr val="000000"/>
                </a:solidFill>
              </a:rPr>
              <a:t> run go to the CCMC website: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57200" y="5486400"/>
            <a:ext cx="8077200" cy="4977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Font typeface="Helvetica" pitchFamily="-11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rgbClr val="000000"/>
                </a:solidFill>
              </a:rPr>
              <a:t>click on Request A Run tab; find ENLIL with Cone model and click </a:t>
            </a:r>
          </a:p>
          <a:p>
            <a:pPr>
              <a:buFont typeface="Helvetica" pitchFamily="-11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rgbClr val="000000"/>
                </a:solidFill>
              </a:rPr>
              <a:t>Request A Run button; then select </a:t>
            </a:r>
            <a:r>
              <a:rPr lang="en-GB" sz="1400" dirty="0" err="1" smtClean="0">
                <a:solidFill>
                  <a:srgbClr val="000000"/>
                </a:solidFill>
              </a:rPr>
              <a:t>FastTrack</a:t>
            </a:r>
            <a:r>
              <a:rPr lang="en-GB" sz="1400" dirty="0" smtClean="0">
                <a:solidFill>
                  <a:srgbClr val="000000"/>
                </a:solidFill>
              </a:rPr>
              <a:t> submission 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" y="3124200"/>
            <a:ext cx="5867400" cy="3186873"/>
          </a:xfrm>
          <a:prstGeom prst="rect">
            <a:avLst/>
          </a:prstGeom>
          <a:noFill/>
          <a:ln w="25400">
            <a:solidFill>
              <a:srgbClr val="4060A8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57200" y="3886200"/>
            <a:ext cx="2749471" cy="3531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hlinkClick r:id="rId3"/>
              </a:rPr>
              <a:t>http://1.usa.gov/1mP4Idv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" y="4953000"/>
            <a:ext cx="2800767" cy="3531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hlinkClick r:id="rId4"/>
              </a:rPr>
              <a:t>http://ccmc.gsfc.nasa.gov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077200" cy="2973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err="1" smtClean="0">
                <a:solidFill>
                  <a:srgbClr val="000000"/>
                </a:solidFill>
              </a:rPr>
              <a:t>iSWA</a:t>
            </a:r>
            <a:r>
              <a:rPr lang="en-GB" sz="1400" dirty="0" smtClean="0">
                <a:solidFill>
                  <a:srgbClr val="000000"/>
                </a:solidFill>
              </a:rPr>
              <a:t> layout for </a:t>
            </a:r>
            <a:r>
              <a:rPr lang="en-GB" sz="1400" dirty="0" err="1" smtClean="0">
                <a:solidFill>
                  <a:srgbClr val="000000"/>
                </a:solidFill>
              </a:rPr>
              <a:t>FastTrack</a:t>
            </a:r>
            <a:r>
              <a:rPr lang="en-GB" sz="1400" dirty="0" smtClean="0">
                <a:solidFill>
                  <a:srgbClr val="000000"/>
                </a:solidFill>
              </a:rPr>
              <a:t> DEMO CME (2014-04-06T09:48)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1219200"/>
            <a:ext cx="1981200" cy="411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B0C6ED"/>
                </a:solidFill>
                <a:latin typeface="Arial Black"/>
              </a:rPr>
              <a:t>DEMO</a:t>
            </a:r>
            <a:endParaRPr lang="en-US" sz="2200" dirty="0">
              <a:solidFill>
                <a:srgbClr val="B0C6ED"/>
              </a:solidFill>
              <a:latin typeface="Arial Blac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3322662"/>
            <a:ext cx="1981200" cy="411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B0C6ED"/>
                </a:solidFill>
                <a:latin typeface="Arial Black"/>
              </a:rPr>
              <a:t>PRACTICE</a:t>
            </a:r>
            <a:endParaRPr lang="en-US" sz="2200" dirty="0">
              <a:solidFill>
                <a:srgbClr val="B0C6ED"/>
              </a:solidFill>
              <a:latin typeface="Arial Black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33400" y="2141010"/>
            <a:ext cx="8077200" cy="2973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rgbClr val="000000"/>
                </a:solidFill>
              </a:rPr>
              <a:t>Sample saved </a:t>
            </a:r>
            <a:r>
              <a:rPr lang="en-GB" sz="1400" dirty="0" err="1" smtClean="0">
                <a:solidFill>
                  <a:srgbClr val="000000"/>
                </a:solidFill>
              </a:rPr>
              <a:t>StereoCAT</a:t>
            </a:r>
            <a:r>
              <a:rPr lang="en-GB" sz="1400" dirty="0" smtClean="0">
                <a:solidFill>
                  <a:srgbClr val="000000"/>
                </a:solidFill>
              </a:rPr>
              <a:t> session for this event: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1254382"/>
            <a:ext cx="5257800" cy="1641218"/>
          </a:xfrm>
          <a:prstGeom prst="rect">
            <a:avLst/>
          </a:prstGeom>
          <a:noFill/>
          <a:ln w="25400">
            <a:solidFill>
              <a:srgbClr val="4060A8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33400" y="1600200"/>
            <a:ext cx="2635232" cy="3531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http://1.usa.gov/SrNzgD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33400" y="2466226"/>
            <a:ext cx="2686741" cy="3531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/>
              </a:rPr>
              <a:t>http://1.usa.gov/1hZlHqJ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-11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9402E46-A086-B24D-88A2-CC6218F98A8A}" type="slidenum">
              <a:rPr lang="en-GB" smtClean="0">
                <a:latin typeface="Times New Roman" pitchFamily="-110" charset="0"/>
              </a:rPr>
              <a:pPr>
                <a:buFont typeface="Times New Roman" pitchFamily="-110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</a:t>
            </a:fld>
            <a:endParaRPr lang="en-GB" smtClean="0">
              <a:latin typeface="Times New Roman" pitchFamily="-110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838200" y="2068514"/>
            <a:ext cx="8001000" cy="353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pitchFamily="-110" charset="0"/>
              <a:buChar char="•"/>
            </a:pPr>
            <a:r>
              <a:rPr lang="en-US" sz="2400" dirty="0" smtClean="0"/>
              <a:t> CCMC Runs on Request System</a:t>
            </a:r>
          </a:p>
          <a:p>
            <a:pPr>
              <a:buFont typeface="Arial" pitchFamily="-110" charset="0"/>
              <a:buChar char="•"/>
            </a:pPr>
            <a:endParaRPr lang="en-US" sz="2400" dirty="0"/>
          </a:p>
          <a:p>
            <a:pPr>
              <a:buFont typeface="Arial" pitchFamily="-110" charset="0"/>
              <a:buChar char="•"/>
            </a:pPr>
            <a:r>
              <a:rPr lang="en-US" sz="2400" dirty="0" smtClean="0"/>
              <a:t> Submitting your </a:t>
            </a:r>
            <a:r>
              <a:rPr lang="en-US" sz="2400" dirty="0" err="1" smtClean="0"/>
              <a:t>FastTrack</a:t>
            </a:r>
            <a:r>
              <a:rPr lang="en-US" sz="2400" dirty="0" smtClean="0"/>
              <a:t> </a:t>
            </a:r>
            <a:r>
              <a:rPr lang="en-US" sz="2400" dirty="0" err="1" smtClean="0"/>
              <a:t>ENLIL+Cone</a:t>
            </a:r>
            <a:r>
              <a:rPr lang="en-US" sz="2400" dirty="0" smtClean="0"/>
              <a:t> model run</a:t>
            </a:r>
          </a:p>
          <a:p>
            <a:pPr>
              <a:buFont typeface="Arial" pitchFamily="-110" charset="0"/>
              <a:buChar char="•"/>
            </a:pPr>
            <a:endParaRPr lang="en-US" sz="2400" dirty="0"/>
          </a:p>
          <a:p>
            <a:pPr>
              <a:buFont typeface="Arial" pitchFamily="-110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Analysing</a:t>
            </a:r>
            <a:r>
              <a:rPr lang="en-US" sz="2400" dirty="0" smtClean="0"/>
              <a:t> your simulation results</a:t>
            </a:r>
          </a:p>
          <a:p>
            <a:pPr>
              <a:buFont typeface="Arial" pitchFamily="-110" charset="0"/>
              <a:buChar char="•"/>
            </a:pPr>
            <a:endParaRPr lang="en-US" sz="2400" dirty="0" smtClean="0"/>
          </a:p>
          <a:p>
            <a:pPr>
              <a:buFont typeface="Arial" pitchFamily="-110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FastTrack</a:t>
            </a:r>
            <a:r>
              <a:rPr lang="en-US" sz="2400" dirty="0" smtClean="0"/>
              <a:t> DEMO and hands-on practice</a:t>
            </a:r>
          </a:p>
          <a:p>
            <a:pPr>
              <a:buFont typeface="Arial" pitchFamily="-110" charset="0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pPr>
              <a:buFont typeface="Arial" pitchFamily="-110" charset="0"/>
              <a:buChar char="•"/>
            </a:pPr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762000" y="-76200"/>
            <a:ext cx="7767638" cy="1392239"/>
          </a:xfrm>
        </p:spPr>
        <p:txBody>
          <a:bodyPr/>
          <a:lstStyle/>
          <a:p>
            <a:pPr rtl="0" eaLnBrk="1" fontAlgn="base" hangingPunct="1"/>
            <a:r>
              <a:rPr lang="en-GB" sz="2800" b="1" kern="1200" dirty="0" smtClean="0">
                <a:solidFill>
                  <a:srgbClr val="000000"/>
                </a:solidFill>
                <a:latin typeface="Helvetica"/>
                <a:ea typeface="+mn-ea"/>
                <a:cs typeface="+mn-cs"/>
              </a:rPr>
              <a:t>Outline</a:t>
            </a:r>
            <a:endParaRPr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400">
                <a:solidFill>
                  <a:srgbClr val="000000"/>
                </a:solidFill>
                <a:latin typeface="Times New Roman" pitchFamily="-110" charset="0"/>
              </a:rPr>
              <a:t> 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57200" y="1331047"/>
            <a:ext cx="8077200" cy="4977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Font typeface="Helvetica" pitchFamily="-11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rgbClr val="000000"/>
                </a:solidFill>
              </a:rPr>
              <a:t>CCMC Runs on Request systems allows anyone to run space weather models hosted at the CCMC.</a:t>
            </a:r>
          </a:p>
          <a:p>
            <a:pPr>
              <a:buFont typeface="Helvetica" pitchFamily="-11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rgbClr val="000000"/>
                </a:solidFill>
              </a:rPr>
              <a:t>There are over 30 models available for Runs on Request at: 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20487" name="Text Box 12"/>
          <p:cNvSpPr txBox="1">
            <a:spLocks noChangeArrowheads="1"/>
          </p:cNvSpPr>
          <p:nvPr/>
        </p:nvSpPr>
        <p:spPr bwMode="auto">
          <a:xfrm>
            <a:off x="685800" y="1905000"/>
            <a:ext cx="7696200" cy="44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hlinkClick r:id="rId3"/>
              </a:rPr>
              <a:t>http://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hlinkClick r:id="rId3"/>
              </a:rPr>
              <a:t>ccmc.gsfc.nasa.gov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609600" y="25401"/>
            <a:ext cx="7843838" cy="1392239"/>
          </a:xfrm>
        </p:spPr>
        <p:txBody>
          <a:bodyPr/>
          <a:lstStyle/>
          <a:p>
            <a:pPr rtl="0" eaLnBrk="1" fontAlgn="base" hangingPunct="1"/>
            <a:r>
              <a:rPr lang="en-GB" sz="2800" b="1" kern="1200" dirty="0" smtClean="0">
                <a:solidFill>
                  <a:srgbClr val="000000"/>
                </a:solidFill>
                <a:latin typeface="Helvetica"/>
                <a:ea typeface="+mn-ea"/>
                <a:cs typeface="+mn-cs"/>
              </a:rPr>
              <a:t>CCMC</a:t>
            </a:r>
            <a:r>
              <a:rPr lang="en-GB" sz="2800" b="1" kern="1200" baseline="0" dirty="0" smtClean="0">
                <a:solidFill>
                  <a:srgbClr val="000000"/>
                </a:solidFill>
                <a:latin typeface="Helvetica"/>
                <a:ea typeface="+mn-ea"/>
                <a:cs typeface="+mn-cs"/>
              </a:rPr>
              <a:t> Runs on Request system</a:t>
            </a:r>
            <a:endParaRPr lang="en-GB" sz="2800" b="1" kern="1200" dirty="0" smtClean="0">
              <a:solidFill>
                <a:srgbClr val="000000"/>
              </a:solidFill>
              <a:latin typeface="Helvetica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962400"/>
            <a:ext cx="3733800" cy="279122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733800"/>
            <a:ext cx="4191000" cy="147917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0" name="Straight Arrow Connector 29"/>
          <p:cNvCxnSpPr/>
          <p:nvPr/>
        </p:nvCxnSpPr>
        <p:spPr bwMode="auto">
          <a:xfrm rot="10800000" flipV="1">
            <a:off x="1371600" y="4191000"/>
            <a:ext cx="304800" cy="22860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sp>
        <p:nvSpPr>
          <p:cNvPr id="15" name="TextBox 14"/>
          <p:cNvSpPr txBox="1"/>
          <p:nvPr/>
        </p:nvSpPr>
        <p:spPr>
          <a:xfrm>
            <a:off x="1752600" y="5361826"/>
            <a:ext cx="2650524" cy="353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D2EBD"/>
                </a:solidFill>
              </a:rPr>
              <a:t>MODELS at a glance</a:t>
            </a:r>
            <a:endParaRPr lang="en-US" dirty="0">
              <a:solidFill>
                <a:srgbClr val="2D2EBD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2514600"/>
            <a:ext cx="7239000" cy="904875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 bwMode="auto">
          <a:xfrm>
            <a:off x="4343400" y="5486400"/>
            <a:ext cx="457200" cy="158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400">
                <a:solidFill>
                  <a:srgbClr val="000000"/>
                </a:solidFill>
                <a:latin typeface="Times New Roman" pitchFamily="-110" charset="0"/>
              </a:rPr>
              <a:t> 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609600" y="25401"/>
            <a:ext cx="7843838" cy="1392239"/>
          </a:xfrm>
        </p:spPr>
        <p:txBody>
          <a:bodyPr/>
          <a:lstStyle/>
          <a:p>
            <a:pPr rtl="0" eaLnBrk="1" fontAlgn="base" hangingPunct="1"/>
            <a:r>
              <a:rPr lang="en-GB" sz="2800" b="1" kern="1200" dirty="0" smtClean="0">
                <a:solidFill>
                  <a:srgbClr val="000000"/>
                </a:solidFill>
                <a:latin typeface="Helvetica"/>
                <a:ea typeface="+mn-ea"/>
                <a:cs typeface="+mn-cs"/>
              </a:rPr>
              <a:t>Submitting </a:t>
            </a:r>
            <a:r>
              <a:rPr lang="en-GB" sz="2800" b="1" kern="1200" dirty="0" err="1" smtClean="0">
                <a:solidFill>
                  <a:srgbClr val="000000"/>
                </a:solidFill>
                <a:latin typeface="Helvetica"/>
                <a:ea typeface="+mn-ea"/>
                <a:cs typeface="+mn-cs"/>
              </a:rPr>
              <a:t>FastTrack</a:t>
            </a:r>
            <a:r>
              <a:rPr lang="en-GB" sz="2800" b="1" kern="1200" dirty="0" smtClean="0">
                <a:solidFill>
                  <a:srgbClr val="000000"/>
                </a:solidFill>
                <a:latin typeface="Helvetica"/>
                <a:ea typeface="+mn-ea"/>
                <a:cs typeface="+mn-cs"/>
              </a:rPr>
              <a:t> ENLIL request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423780"/>
            <a:ext cx="6908800" cy="20574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 bwMode="auto">
          <a:xfrm rot="5400000">
            <a:off x="2781300" y="2299286"/>
            <a:ext cx="381000" cy="158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797990"/>
            <a:ext cx="1306286" cy="914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3721790"/>
            <a:ext cx="1368289" cy="953656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 bwMode="auto">
          <a:xfrm>
            <a:off x="2895600" y="4102790"/>
            <a:ext cx="15240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600" y="4255190"/>
            <a:ext cx="1371600" cy="406400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 bwMode="auto">
          <a:xfrm>
            <a:off x="4878388" y="4483790"/>
            <a:ext cx="531812" cy="158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600" y="5093390"/>
            <a:ext cx="3987800" cy="77183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3000" y="5931590"/>
            <a:ext cx="2590800" cy="32230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66800" y="3557380"/>
            <a:ext cx="6858000" cy="138361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066800" y="5017190"/>
            <a:ext cx="6858000" cy="138361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762000" y="6158602"/>
            <a:ext cx="457200" cy="158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400">
                <a:solidFill>
                  <a:srgbClr val="000000"/>
                </a:solidFill>
                <a:latin typeface="Times New Roman" pitchFamily="-110" charset="0"/>
              </a:rPr>
              <a:t> 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09600" y="1359285"/>
            <a:ext cx="8077200" cy="16999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Font typeface="Helvetica" pitchFamily="-11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rgbClr val="000000"/>
                </a:solidFill>
              </a:rPr>
              <a:t>Provide:</a:t>
            </a:r>
          </a:p>
          <a:p>
            <a:pPr>
              <a:buFont typeface="Helvetica" pitchFamily="-11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400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rgbClr val="000000"/>
                </a:solidFill>
              </a:rPr>
              <a:t>  your contact information,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rgbClr val="000000"/>
                </a:solidFill>
              </a:rPr>
              <a:t> </a:t>
            </a:r>
          </a:p>
          <a:p>
            <a:pPr>
              <a:buFont typeface="Arial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rgbClr val="000000"/>
                </a:solidFill>
              </a:rPr>
              <a:t>  Run Number (you can submit a limited number of runs per day and they will be distinguished by </a:t>
            </a:r>
            <a:br>
              <a:rPr lang="en-GB" sz="1400" dirty="0" smtClean="0">
                <a:solidFill>
                  <a:srgbClr val="000000"/>
                </a:solidFill>
              </a:rPr>
            </a:br>
            <a:r>
              <a:rPr lang="en-GB" sz="1400" dirty="0" smtClean="0">
                <a:solidFill>
                  <a:srgbClr val="000000"/>
                </a:solidFill>
              </a:rPr>
              <a:t>    this number)</a:t>
            </a:r>
          </a:p>
          <a:p>
            <a:pPr>
              <a:buFont typeface="Arial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400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rgbClr val="000000"/>
                </a:solidFill>
              </a:rPr>
              <a:t>  the number of </a:t>
            </a:r>
            <a:r>
              <a:rPr lang="en-GB" sz="1400" dirty="0" err="1" smtClean="0">
                <a:solidFill>
                  <a:srgbClr val="000000"/>
                </a:solidFill>
              </a:rPr>
              <a:t>CMEs</a:t>
            </a:r>
            <a:r>
              <a:rPr lang="en-GB" sz="1400" dirty="0" smtClean="0">
                <a:solidFill>
                  <a:srgbClr val="000000"/>
                </a:solidFill>
              </a:rPr>
              <a:t> in your simulation (limit 5)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609600" y="-76200"/>
            <a:ext cx="7843838" cy="1392239"/>
          </a:xfrm>
        </p:spPr>
        <p:txBody>
          <a:bodyPr/>
          <a:lstStyle/>
          <a:p>
            <a:pPr eaLnBrk="1" hangingPunct="1"/>
            <a:r>
              <a:rPr lang="en-GB" sz="2800" b="1" kern="1200" dirty="0" err="1" smtClean="0">
                <a:latin typeface="Helvetica"/>
              </a:rPr>
              <a:t>FastTrack</a:t>
            </a:r>
            <a:r>
              <a:rPr lang="en-GB" sz="2800" b="1" kern="1200" dirty="0" smtClean="0">
                <a:latin typeface="Helvetica"/>
              </a:rPr>
              <a:t> run submission </a:t>
            </a:r>
            <a:r>
              <a:rPr lang="en-GB" sz="2800" i="1" kern="1200" dirty="0" smtClean="0">
                <a:latin typeface="Helvetica"/>
              </a:rPr>
              <a:t>(cont.)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384" y="3538864"/>
            <a:ext cx="3182140" cy="14478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484" y="5224136"/>
            <a:ext cx="3320716" cy="848616"/>
          </a:xfrm>
          <a:prstGeom prst="rect">
            <a:avLst/>
          </a:prstGeom>
        </p:spPr>
      </p:pic>
      <p:sp>
        <p:nvSpPr>
          <p:cNvPr id="45" name="Oval 44"/>
          <p:cNvSpPr/>
          <p:nvPr/>
        </p:nvSpPr>
        <p:spPr bwMode="auto">
          <a:xfrm>
            <a:off x="3962400" y="5443864"/>
            <a:ext cx="22098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05000" y="3352800"/>
            <a:ext cx="5334000" cy="2929264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rot="10800000">
            <a:off x="4343400" y="4910464"/>
            <a:ext cx="381000" cy="158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400">
                <a:solidFill>
                  <a:srgbClr val="000000"/>
                </a:solidFill>
                <a:latin typeface="Times New Roman" pitchFamily="-110" charset="0"/>
              </a:rPr>
              <a:t> 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04800" y="1219200"/>
            <a:ext cx="8305800" cy="2973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Font typeface="Helvetica" pitchFamily="-11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rgbClr val="000000"/>
                </a:solidFill>
              </a:rPr>
              <a:t>Enter CME parameters (e.g., parameters derived in a </a:t>
            </a:r>
            <a:r>
              <a:rPr lang="en-GB" sz="1400" dirty="0" err="1" smtClean="0">
                <a:solidFill>
                  <a:srgbClr val="000000"/>
                </a:solidFill>
              </a:rPr>
              <a:t>StereoCAT</a:t>
            </a:r>
            <a:r>
              <a:rPr lang="en-GB" sz="1400" dirty="0" smtClean="0">
                <a:solidFill>
                  <a:srgbClr val="000000"/>
                </a:solidFill>
              </a:rPr>
              <a:t> session):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609600" y="-76200"/>
            <a:ext cx="7843838" cy="1392239"/>
          </a:xfrm>
        </p:spPr>
        <p:txBody>
          <a:bodyPr/>
          <a:lstStyle/>
          <a:p>
            <a:pPr eaLnBrk="1" hangingPunct="1"/>
            <a:r>
              <a:rPr lang="en-GB" sz="2800" b="1" kern="1200" dirty="0" err="1" smtClean="0">
                <a:latin typeface="Helvetica"/>
              </a:rPr>
              <a:t>FastTrack</a:t>
            </a:r>
            <a:r>
              <a:rPr lang="en-GB" sz="2800" b="1" kern="1200" dirty="0" smtClean="0">
                <a:latin typeface="Helvetica"/>
              </a:rPr>
              <a:t> run submission </a:t>
            </a:r>
            <a:r>
              <a:rPr lang="en-GB" sz="2800" i="1" kern="1200" dirty="0" smtClean="0">
                <a:latin typeface="Helvetica"/>
              </a:rPr>
              <a:t>(cont.)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1" y="1828800"/>
            <a:ext cx="4505521" cy="24384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447800" y="1676400"/>
            <a:ext cx="4800600" cy="2929264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4" name="Rounded Rectangle 13"/>
          <p:cNvSpPr/>
          <p:nvPr/>
        </p:nvSpPr>
        <p:spPr bwMode="auto">
          <a:xfrm>
            <a:off x="1524000" y="2514600"/>
            <a:ext cx="2895600" cy="1295400"/>
          </a:xfrm>
          <a:prstGeom prst="roundRect">
            <a:avLst/>
          </a:prstGeom>
          <a:solidFill>
            <a:srgbClr val="4060A8">
              <a:alpha val="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3733800" y="1524000"/>
            <a:ext cx="484632" cy="685800"/>
          </a:xfrm>
          <a:prstGeom prst="downArrow">
            <a:avLst/>
          </a:prstGeom>
          <a:solidFill>
            <a:srgbClr val="4060A8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400">
                <a:solidFill>
                  <a:srgbClr val="000000"/>
                </a:solidFill>
                <a:latin typeface="Times New Roman" pitchFamily="-110" charset="0"/>
              </a:rPr>
              <a:t> 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04800" y="1219200"/>
            <a:ext cx="8305800" cy="2973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Font typeface="Helvetica" pitchFamily="-11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rgbClr val="000000"/>
                </a:solidFill>
              </a:rPr>
              <a:t>Enter CME parameters (e.g., parameters derived in a </a:t>
            </a:r>
            <a:r>
              <a:rPr lang="en-GB" sz="1400" dirty="0" err="1" smtClean="0">
                <a:solidFill>
                  <a:srgbClr val="000000"/>
                </a:solidFill>
              </a:rPr>
              <a:t>StereoCAT</a:t>
            </a:r>
            <a:r>
              <a:rPr lang="en-GB" sz="1400" dirty="0" smtClean="0">
                <a:solidFill>
                  <a:srgbClr val="000000"/>
                </a:solidFill>
              </a:rPr>
              <a:t> session):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609600" y="-76200"/>
            <a:ext cx="7843838" cy="1392239"/>
          </a:xfrm>
        </p:spPr>
        <p:txBody>
          <a:bodyPr/>
          <a:lstStyle/>
          <a:p>
            <a:pPr eaLnBrk="1" hangingPunct="1"/>
            <a:r>
              <a:rPr lang="en-GB" sz="2800" b="1" kern="1200" dirty="0" err="1" smtClean="0">
                <a:latin typeface="Helvetica"/>
              </a:rPr>
              <a:t>FastTrack</a:t>
            </a:r>
            <a:r>
              <a:rPr lang="en-GB" sz="2800" b="1" kern="1200" dirty="0" smtClean="0">
                <a:latin typeface="Helvetica"/>
              </a:rPr>
              <a:t> run submission </a:t>
            </a:r>
            <a:r>
              <a:rPr lang="en-GB" sz="2800" i="1" kern="1200" dirty="0" smtClean="0">
                <a:latin typeface="Helvetica"/>
              </a:rPr>
              <a:t>(cont.)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1" y="1828800"/>
            <a:ext cx="4505521" cy="24384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447800" y="1676400"/>
            <a:ext cx="4800600" cy="2929264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4800600"/>
            <a:ext cx="762000" cy="762000"/>
          </a:xfrm>
          <a:prstGeom prst="rect">
            <a:avLst/>
          </a:prstGeom>
          <a:effectLst/>
        </p:spPr>
      </p:pic>
      <p:sp>
        <p:nvSpPr>
          <p:cNvPr id="15" name="Bent Arrow 14"/>
          <p:cNvSpPr/>
          <p:nvPr/>
        </p:nvSpPr>
        <p:spPr bwMode="auto">
          <a:xfrm flipV="1">
            <a:off x="1905000" y="4267200"/>
            <a:ext cx="914400" cy="1066800"/>
          </a:xfrm>
          <a:prstGeom prst="bentArrow">
            <a:avLst/>
          </a:prstGeom>
          <a:solidFill>
            <a:srgbClr val="4060A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3752712"/>
            <a:ext cx="4800600" cy="2571888"/>
          </a:xfrm>
          <a:prstGeom prst="rect">
            <a:avLst/>
          </a:prstGeom>
          <a:ln w="31750">
            <a:solidFill>
              <a:srgbClr val="4060A8"/>
            </a:solidFill>
          </a:ln>
          <a:effectLst>
            <a:outerShdw blurRad="593725" dist="304800" dir="3780000" sx="104000" sy="104000" algn="tl" rotWithShape="0">
              <a:srgbClr val="2D2EBD">
                <a:alpha val="43000"/>
              </a:srgbClr>
            </a:outerShdw>
          </a:effectLst>
        </p:spPr>
      </p:pic>
      <p:sp>
        <p:nvSpPr>
          <p:cNvPr id="20" name="Rounded Rectangle 19"/>
          <p:cNvSpPr/>
          <p:nvPr/>
        </p:nvSpPr>
        <p:spPr bwMode="auto">
          <a:xfrm>
            <a:off x="152400" y="5410200"/>
            <a:ext cx="2667000" cy="1219200"/>
          </a:xfrm>
          <a:prstGeom prst="roundRect">
            <a:avLst/>
          </a:prstGeom>
          <a:solidFill>
            <a:srgbClr val="4060A8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5427199"/>
            <a:ext cx="2667000" cy="1126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  <a:latin typeface="Century Gothic"/>
              </a:rPr>
              <a:t>Run results are usually ready in 40 </a:t>
            </a:r>
            <a:r>
              <a:rPr lang="en-US" dirty="0" err="1" smtClean="0">
                <a:solidFill>
                  <a:srgbClr val="000090"/>
                </a:solidFill>
                <a:latin typeface="Century Gothic"/>
              </a:rPr>
              <a:t>mins</a:t>
            </a:r>
            <a:endParaRPr lang="en-US" dirty="0" smtClean="0">
              <a:solidFill>
                <a:srgbClr val="000090"/>
              </a:solidFill>
              <a:latin typeface="Century Gothic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</a:rPr>
              <a:t>(for events within </a:t>
            </a:r>
            <a:br>
              <a:rPr lang="en-US" dirty="0" smtClean="0">
                <a:solidFill>
                  <a:srgbClr val="FF0000"/>
                </a:solidFill>
                <a:latin typeface="Century Gothic"/>
              </a:rPr>
            </a:br>
            <a:r>
              <a:rPr lang="en-US" dirty="0" smtClean="0">
                <a:solidFill>
                  <a:srgbClr val="FF0000"/>
                </a:solidFill>
                <a:latin typeface="Century Gothic"/>
              </a:rPr>
              <a:t>the last 3 months)</a:t>
            </a:r>
            <a:endParaRPr lang="en-US" dirty="0">
              <a:solidFill>
                <a:srgbClr val="FF0000"/>
              </a:solidFill>
              <a:latin typeface="Century Gothic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400">
                <a:solidFill>
                  <a:srgbClr val="000000"/>
                </a:solidFill>
                <a:latin typeface="Times New Roman" pitchFamily="-110" charset="0"/>
              </a:rPr>
              <a:t> 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838200" y="1447800"/>
            <a:ext cx="8077200" cy="19002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Font typeface="Helvetica" pitchFamily="-11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rgbClr val="000000"/>
                </a:solidFill>
              </a:rPr>
              <a:t>Run completion notification emails contain:</a:t>
            </a:r>
          </a:p>
          <a:p>
            <a:pPr>
              <a:buFont typeface="Helvetica" pitchFamily="-11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400" dirty="0" smtClean="0">
              <a:solidFill>
                <a:srgbClr val="000000"/>
              </a:solidFill>
            </a:endParaRPr>
          </a:p>
          <a:p>
            <a:pPr>
              <a:buFont typeface="Wingdings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rgbClr val="000000"/>
                </a:solidFill>
              </a:rPr>
              <a:t>  Estimate of the CME arrival at Earth</a:t>
            </a:r>
          </a:p>
          <a:p>
            <a:pPr>
              <a:buFont typeface="Wingdings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400" dirty="0" smtClean="0">
              <a:solidFill>
                <a:srgbClr val="000000"/>
              </a:solidFill>
            </a:endParaRPr>
          </a:p>
          <a:p>
            <a:pPr>
              <a:buFont typeface="Wingdings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rgbClr val="000000"/>
                </a:solidFill>
              </a:rPr>
              <a:t>  Estimate of the CME arrival at planets (and satellites)</a:t>
            </a:r>
          </a:p>
          <a:p>
            <a:pPr>
              <a:buFont typeface="Wingdings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400" dirty="0" smtClean="0">
              <a:solidFill>
                <a:srgbClr val="000000"/>
              </a:solidFill>
            </a:endParaRPr>
          </a:p>
          <a:p>
            <a:pPr>
              <a:buFont typeface="Wingdings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rgbClr val="000000"/>
                </a:solidFill>
              </a:rPr>
              <a:t>  Link to the run results available on the CCMC website</a:t>
            </a:r>
          </a:p>
          <a:p>
            <a:pPr>
              <a:buFont typeface="Helvetica" pitchFamily="-11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400" dirty="0" smtClean="0">
              <a:solidFill>
                <a:srgbClr val="000000"/>
              </a:solidFill>
            </a:endParaRPr>
          </a:p>
          <a:p>
            <a:pPr>
              <a:buFont typeface="Helvetica" pitchFamily="-11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400" dirty="0" smtClean="0">
              <a:solidFill>
                <a:srgbClr val="000000"/>
              </a:solidFill>
            </a:endParaRPr>
          </a:p>
          <a:p>
            <a:pPr>
              <a:buFont typeface="Helvetica" pitchFamily="-11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609600" y="-76200"/>
            <a:ext cx="7843838" cy="1392239"/>
          </a:xfrm>
        </p:spPr>
        <p:txBody>
          <a:bodyPr/>
          <a:lstStyle/>
          <a:p>
            <a:pPr eaLnBrk="1" hangingPunct="1"/>
            <a:r>
              <a:rPr lang="en-GB" sz="2800" b="1" kern="1200" dirty="0" smtClean="0">
                <a:latin typeface="Helvetica"/>
              </a:rPr>
              <a:t>Run completion notification</a:t>
            </a:r>
            <a:endParaRPr lang="en-GB" sz="2800" i="1" kern="1200" dirty="0" smtClean="0">
              <a:latin typeface="Helvetica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859" y="3276600"/>
            <a:ext cx="3176141" cy="3048000"/>
          </a:xfrm>
          <a:prstGeom prst="rect">
            <a:avLst/>
          </a:prstGeom>
          <a:ln w="63500">
            <a:solidFill>
              <a:srgbClr val="2D2EBD"/>
            </a:solidFill>
          </a:ln>
          <a:effectLst>
            <a:outerShdw blurRad="565150" dist="254000" dir="2700000" sx="109000" sy="109000" algn="tl" rotWithShape="0">
              <a:srgbClr val="000090">
                <a:alpha val="42000"/>
              </a:srgbClr>
            </a:outerShdw>
          </a:effec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1676400"/>
            <a:ext cx="1066800" cy="1066800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3733800"/>
            <a:ext cx="2286000" cy="2512919"/>
          </a:xfrm>
          <a:prstGeom prst="rect">
            <a:avLst/>
          </a:prstGeom>
          <a:ln w="50800">
            <a:solidFill>
              <a:srgbClr val="2D2EBD"/>
            </a:solidFill>
          </a:ln>
          <a:effectLst>
            <a:outerShdw blurRad="234950" dist="330200" dir="2700000" algn="tl" rotWithShape="0">
              <a:srgbClr val="2D2EBD">
                <a:alpha val="43000"/>
              </a:srgbClr>
            </a:outerShdw>
          </a:effectLst>
        </p:spPr>
      </p:pic>
      <p:sp>
        <p:nvSpPr>
          <p:cNvPr id="17" name="Circular Arrow 16"/>
          <p:cNvSpPr/>
          <p:nvPr/>
        </p:nvSpPr>
        <p:spPr bwMode="auto">
          <a:xfrm rot="3872065" flipV="1">
            <a:off x="178026" y="1659006"/>
            <a:ext cx="2107879" cy="2062825"/>
          </a:xfrm>
          <a:prstGeom prst="circularArrow">
            <a:avLst/>
          </a:prstGeom>
          <a:solidFill>
            <a:srgbClr val="4060A8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0" name="Bent Arrow 19"/>
          <p:cNvSpPr/>
          <p:nvPr/>
        </p:nvSpPr>
        <p:spPr bwMode="auto">
          <a:xfrm rot="5400000">
            <a:off x="5486599" y="2209601"/>
            <a:ext cx="1371202" cy="1371600"/>
          </a:xfrm>
          <a:prstGeom prst="bentArrow">
            <a:avLst/>
          </a:prstGeom>
          <a:solidFill>
            <a:srgbClr val="4060A8">
              <a:alpha val="3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400">
                <a:solidFill>
                  <a:srgbClr val="000000"/>
                </a:solidFill>
                <a:latin typeface="Times New Roman" pitchFamily="-110" charset="0"/>
              </a:rPr>
              <a:t> 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57200" y="1295400"/>
            <a:ext cx="8077200" cy="2973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Font typeface="Helvetica" pitchFamily="-11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rgbClr val="000000"/>
                </a:solidFill>
              </a:rPr>
              <a:t>The link in the run notification email will take you to your run results page on the CCMC website. 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609600" y="-76200"/>
            <a:ext cx="7843838" cy="1392239"/>
          </a:xfrm>
        </p:spPr>
        <p:txBody>
          <a:bodyPr/>
          <a:lstStyle/>
          <a:p>
            <a:pPr eaLnBrk="1" hangingPunct="1"/>
            <a:r>
              <a:rPr lang="en-GB" sz="2800" b="1" kern="1200" dirty="0" smtClean="0">
                <a:latin typeface="Helvetica"/>
              </a:rPr>
              <a:t>Run results on the CCMC website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76401"/>
            <a:ext cx="4191000" cy="106679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 bwMode="auto">
          <a:xfrm rot="5400000">
            <a:off x="6020594" y="2056606"/>
            <a:ext cx="304800" cy="158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911350"/>
            <a:ext cx="3482223" cy="3041650"/>
          </a:xfrm>
          <a:prstGeom prst="rect">
            <a:avLst/>
          </a:prstGeom>
          <a:ln w="50800">
            <a:solidFill>
              <a:srgbClr val="4060A8"/>
            </a:solidFill>
          </a:ln>
        </p:spPr>
      </p:pic>
      <p:cxnSp>
        <p:nvCxnSpPr>
          <p:cNvPr id="20" name="Straight Arrow Connector 19"/>
          <p:cNvCxnSpPr/>
          <p:nvPr/>
        </p:nvCxnSpPr>
        <p:spPr bwMode="auto">
          <a:xfrm>
            <a:off x="1447800" y="3429000"/>
            <a:ext cx="1295400" cy="106680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352800"/>
            <a:ext cx="3124200" cy="337889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181600" y="2743200"/>
            <a:ext cx="3276600" cy="523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2D2EBD"/>
                </a:solidFill>
              </a:rPr>
              <a:t>View all </a:t>
            </a:r>
            <a:r>
              <a:rPr lang="en-US" dirty="0" err="1" smtClean="0">
                <a:solidFill>
                  <a:srgbClr val="2D2EBD"/>
                </a:solidFill>
              </a:rPr>
              <a:t>Heliosphere</a:t>
            </a:r>
            <a:r>
              <a:rPr lang="en-US" dirty="0" smtClean="0">
                <a:solidFill>
                  <a:srgbClr val="2D2EBD"/>
                </a:solidFill>
              </a:rPr>
              <a:t> Runs</a:t>
            </a:r>
          </a:p>
          <a:p>
            <a:pPr algn="ctr"/>
            <a:r>
              <a:rPr lang="en-US" sz="1200" i="1" dirty="0" smtClean="0">
                <a:solidFill>
                  <a:schemeClr val="accent4"/>
                </a:solidFill>
              </a:rPr>
              <a:t>(find link to your request)</a:t>
            </a:r>
            <a:endParaRPr lang="en-US" sz="1200" i="1" dirty="0">
              <a:solidFill>
                <a:schemeClr val="accent4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2667000" y="3048000"/>
            <a:ext cx="2286000" cy="121920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4627495"/>
            <a:ext cx="3752850" cy="1925705"/>
          </a:xfrm>
          <a:prstGeom prst="rect">
            <a:avLst/>
          </a:prstGeom>
          <a:effectLst>
            <a:outerShdw blurRad="152400" dist="38100" dir="10440000" sx="102000" sy="102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401BF"/>
      </a:hlink>
      <a:folHlink>
        <a:srgbClr val="5B2C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12088</TotalTime>
  <Words>884</Words>
  <Application>Microsoft Macintosh PowerPoint</Application>
  <PresentationFormat>On-screen Show (4:3)</PresentationFormat>
  <Paragraphs>159</Paragraphs>
  <Slides>10</Slides>
  <Notes>10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Fast Track WSA-ENLIL  + Cone model runs</vt:lpstr>
      <vt:lpstr>Outline</vt:lpstr>
      <vt:lpstr>CCMC Runs on Request system</vt:lpstr>
      <vt:lpstr>Submitting FastTrack ENLIL request </vt:lpstr>
      <vt:lpstr>FastTrack run submission (cont.)</vt:lpstr>
      <vt:lpstr>FastTrack run submission (cont.)</vt:lpstr>
      <vt:lpstr>FastTrack run submission (cont.)</vt:lpstr>
      <vt:lpstr>Run completion notification</vt:lpstr>
      <vt:lpstr>Run results on the CCMC website</vt:lpstr>
      <vt:lpstr>FastTrack DEMO and practice</vt:lpstr>
    </vt:vector>
  </TitlesOfParts>
  <LinksUpToDate>false</LinksUpToDate>
  <SharedDoc>false</SharedDoc>
  <HyperlinksChanged>false</HyperlinksChanged>
  <AppVersion>12.0001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Anna Chulaki</cp:lastModifiedBy>
  <cp:revision>683</cp:revision>
  <cp:lastPrinted>2014-05-30T17:23:29Z</cp:lastPrinted>
  <dcterms:created xsi:type="dcterms:W3CDTF">2014-06-04T10:29:31Z</dcterms:created>
  <dcterms:modified xsi:type="dcterms:W3CDTF">2014-06-04T10:30:05Z</dcterms:modified>
</cp:coreProperties>
</file>