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303" r:id="rId3"/>
    <p:sldId id="305" r:id="rId4"/>
    <p:sldId id="302" r:id="rId5"/>
    <p:sldId id="301" r:id="rId6"/>
    <p:sldId id="300" r:id="rId7"/>
    <p:sldId id="304" r:id="rId8"/>
    <p:sldId id="308" r:id="rId9"/>
    <p:sldId id="307" r:id="rId10"/>
    <p:sldId id="309" r:id="rId11"/>
    <p:sldId id="311" r:id="rId12"/>
    <p:sldId id="312" r:id="rId13"/>
    <p:sldId id="310" r:id="rId14"/>
    <p:sldId id="294" r:id="rId15"/>
    <p:sldId id="29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264DC3"/>
    <a:srgbClr val="EC83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914" autoAdjust="0"/>
  </p:normalViewPr>
  <p:slideViewPr>
    <p:cSldViewPr snapToGrid="0" snapToObjects="1">
      <p:cViewPr varScale="1">
        <p:scale>
          <a:sx n="109" d="100"/>
          <a:sy n="109" d="100"/>
        </p:scale>
        <p:origin x="-6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81D042-073D-D24E-823A-BB72DBAFEDD7}" type="datetimeFigureOut">
              <a:rPr lang="en-US" smtClean="0"/>
              <a:pPr/>
              <a:t>6/6/14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79027-7F52-5E4C-AC72-ABBD14BC20A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DDF9C-5BDC-D24D-848C-0A7D40289828}" type="datetimeFigureOut">
              <a:rPr lang="en-US" smtClean="0"/>
              <a:pPr/>
              <a:t>6/6/14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901B3-DB75-FB48-AB98-2EF5B0396C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lecture will describe</a:t>
            </a:r>
            <a:r>
              <a:rPr lang="en-US" baseline="0" dirty="0" smtClean="0"/>
              <a:t> features on the sun called coronal holes, and the high speed streams that result from them.  The coronal hole can be seen in this SDO AIA composite image (wavelengths 211, 193, and 171 Angstroms), as the dark purple area.  The bright areas are active regions.</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Now imagine a spacecraft sitting near</a:t>
            </a:r>
            <a:r>
              <a:rPr lang="en-US" baseline="0" dirty="0" smtClean="0"/>
              <a:t> the Earth in the previous diagram.  What would it measure? These plots show an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example of a </a:t>
            </a:r>
            <a:r>
              <a:rPr kumimoji="0" lang="en-US" sz="1200" b="1" i="0" u="none" strike="noStrike" kern="1200" cap="none" spc="0" normalizeH="0" baseline="0" noProof="0" dirty="0" smtClean="0">
                <a:ln>
                  <a:noFill/>
                </a:ln>
                <a:solidFill>
                  <a:srgbClr val="264DC3"/>
                </a:solidFill>
                <a:effectLst/>
                <a:uLnTx/>
                <a:uFillTx/>
                <a:latin typeface="+mn-lt"/>
                <a:ea typeface="+mn-ea"/>
                <a:cs typeface="+mn-cs"/>
              </a:rPr>
              <a:t>High speed solar wind stream</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observed in-situ at ACE (at L1).  On the left we have three magnetic field components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By,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Bz</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(in GSM coordinates), and the Sym-H geomagnetic index (measured on the ground).  On the right we have the solar wind velocity, temperature, and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calculatedmagnetopause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bow shock nose location.   On June 4</a:t>
            </a:r>
            <a:r>
              <a:rPr kumimoji="0" lang="en-US" sz="12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the solar wind velocity gradually rises from ~380 km/</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to ~700 km/</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the temperature also increases, and the bow moves slightly towards the Earth.   At the same time the solar wind magnetic field increases slightly and shows fluctuations.  These observations are indicative of a high speed stream compression region passing by the spacecraft.   The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SymH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geomangetic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index indicates that the Earth’s magnetic field is slightly disturbed (decreased) due to this passage.</a:t>
            </a:r>
          </a:p>
          <a:p>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high speed streams effect the Earth’s magnetosphere?</a:t>
            </a:r>
          </a:p>
          <a:p>
            <a:endParaRPr lang="en-US" dirty="0" smtClean="0"/>
          </a:p>
          <a:p>
            <a:pPr marL="0" marR="0" lvl="0" indent="0" algn="l" defTabSz="457200" rtl="0" eaLnBrk="1" fontAlgn="auto"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increase in speed from </a:t>
            </a:r>
            <a:r>
              <a:rPr lang="en-US" sz="1200" kern="1200" dirty="0" smtClean="0">
                <a:solidFill>
                  <a:schemeClr val="tx1"/>
                </a:solidFill>
                <a:latin typeface="+mn-lt"/>
                <a:ea typeface="+mn-ea"/>
                <a:cs typeface="+mn-cs"/>
              </a:rPr>
              <a:t>a</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solar wind high speed</a:t>
            </a:r>
            <a:r>
              <a:rPr kumimoji="0" lang="en-US" sz="1200" b="0" i="0" u="none" strike="noStrike" kern="1200" cap="none" spc="0" normalizeH="0" noProof="0" dirty="0" smtClean="0">
                <a:ln>
                  <a:noFill/>
                </a:ln>
                <a:solidFill>
                  <a:schemeClr val="tx1"/>
                </a:solidFill>
                <a:effectLst/>
                <a:uLnTx/>
                <a:uFillTx/>
                <a:latin typeface="+mn-lt"/>
                <a:ea typeface="+mn-ea"/>
                <a:cs typeface="+mn-cs"/>
              </a:rPr>
              <a:t> stream </a:t>
            </a:r>
            <a:r>
              <a:rPr lang="en-US" sz="1200" kern="1200" noProof="0" dirty="0" smtClean="0">
                <a:solidFill>
                  <a:schemeClr val="tx1"/>
                </a:solidFill>
                <a:latin typeface="+mn-lt"/>
                <a:ea typeface="+mn-ea"/>
                <a:cs typeface="+mn-cs"/>
              </a:rPr>
              <a:t>pumps energy into the magnetosphere which can cause </a:t>
            </a:r>
            <a:r>
              <a:rPr lang="en-US" sz="1200" b="1" dirty="0" smtClean="0">
                <a:solidFill>
                  <a:srgbClr val="264DC3"/>
                </a:solidFill>
              </a:rPr>
              <a:t>geomagnetic storms </a:t>
            </a:r>
            <a:r>
              <a:rPr lang="en-US" sz="1200" kern="1200" noProof="0" dirty="0" smtClean="0">
                <a:solidFill>
                  <a:schemeClr val="tx1"/>
                </a:solidFill>
                <a:latin typeface="+mn-lt"/>
                <a:ea typeface="+mn-ea"/>
                <a:cs typeface="+mn-cs"/>
              </a:rPr>
              <a:t>and </a:t>
            </a:r>
            <a:r>
              <a:rPr lang="en-US" sz="1200" b="1" dirty="0" smtClean="0">
                <a:solidFill>
                  <a:srgbClr val="264DC3"/>
                </a:solidFill>
              </a:rPr>
              <a:t>energizes particles</a:t>
            </a:r>
            <a:r>
              <a:rPr lang="en-US" sz="1200" kern="1200" noProof="0" dirty="0" smtClean="0">
                <a:solidFill>
                  <a:schemeClr val="tx1"/>
                </a:solidFill>
                <a:latin typeface="+mn-lt"/>
                <a:ea typeface="+mn-ea"/>
                <a:cs typeface="+mn-cs"/>
              </a:rPr>
              <a:t>.</a:t>
            </a:r>
            <a:r>
              <a:rPr kumimoji="0" lang="en-US" sz="1200" b="0" i="0" u="none" strike="noStrike" kern="1200" cap="none" spc="0" normalizeH="0" noProof="0" dirty="0" smtClean="0">
                <a:ln>
                  <a:noFill/>
                </a:ln>
                <a:solidFill>
                  <a:schemeClr val="tx1"/>
                </a:solidFill>
                <a:effectLst/>
                <a:uLnTx/>
                <a:uFillTx/>
                <a:latin typeface="+mn-lt"/>
                <a:ea typeface="+mn-ea"/>
                <a:cs typeface="+mn-cs"/>
              </a:rPr>
              <a:t> </a:t>
            </a:r>
          </a:p>
          <a:p>
            <a:pPr lvl="0">
              <a:spcBef>
                <a:spcPct val="0"/>
              </a:spcBef>
              <a:spcAft>
                <a:spcPts val="1200"/>
              </a:spcAft>
            </a:pPr>
            <a:r>
              <a:rPr lang="en-US" sz="1200" dirty="0" smtClean="0"/>
              <a:t>They can produce energetic </a:t>
            </a:r>
            <a:r>
              <a:rPr lang="en-US" sz="1200" b="1" dirty="0" smtClean="0">
                <a:solidFill>
                  <a:srgbClr val="264DC3"/>
                </a:solidFill>
              </a:rPr>
              <a:t>electron flux enhancements</a:t>
            </a:r>
            <a:r>
              <a:rPr lang="en-US" sz="1200" dirty="0" smtClean="0"/>
              <a:t> in the radiation belt.</a:t>
            </a:r>
          </a:p>
          <a:p>
            <a:pPr>
              <a:spcBef>
                <a:spcPct val="0"/>
              </a:spcBef>
              <a:spcAft>
                <a:spcPts val="1200"/>
              </a:spcAft>
            </a:pPr>
            <a:r>
              <a:rPr lang="en-US" sz="1200" dirty="0" smtClean="0"/>
              <a:t>Geomagnetic storms are disturbances/changes in Earth's magnetic field due to changes in solar wind conditions typically lasting 3-6 days.</a:t>
            </a:r>
          </a:p>
          <a:p>
            <a:pPr>
              <a:spcBef>
                <a:spcPct val="0"/>
              </a:spcBef>
              <a:spcAft>
                <a:spcPts val="1200"/>
              </a:spcAft>
            </a:pPr>
            <a:r>
              <a:rPr lang="en-US" sz="1200" dirty="0" smtClean="0"/>
              <a:t>High speed streams can also cause geomagnetic storms, however they are longer in duration and not as strong as geomagnetic storms caused by </a:t>
            </a:r>
            <a:r>
              <a:rPr lang="en-US" sz="1200" dirty="0" err="1" smtClean="0"/>
              <a:t>CMEs</a:t>
            </a:r>
            <a:r>
              <a:rPr lang="en-US" sz="1200" dirty="0" smtClean="0"/>
              <a:t>.</a:t>
            </a:r>
          </a:p>
          <a:p>
            <a:pPr lvl="0">
              <a:spcBef>
                <a:spcPct val="0"/>
              </a:spcBef>
              <a:spcAft>
                <a:spcPts val="1200"/>
              </a:spcAft>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a:t>
            </a:r>
            <a:r>
              <a:rPr lang="en-US" sz="900" i="1" kern="1200" dirty="0" smtClean="0">
                <a:solidFill>
                  <a:schemeClr val="tx1"/>
                </a:solidFill>
                <a:latin typeface="+mn-lt"/>
                <a:ea typeface="+mn-ea"/>
                <a:cs typeface="+mn-cs"/>
              </a:rPr>
              <a:t>the magnetosphere lesson will go into more detail)</a:t>
            </a:r>
            <a:endParaRPr kumimoji="0" lang="en-US" sz="900" b="0" i="1"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These graphs show the</a:t>
            </a:r>
            <a:r>
              <a:rPr lang="en-US" baseline="0" dirty="0" smtClean="0"/>
              <a:t> same period in June 2012 when the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high speed stream shown in the previous slides, caused an</a:t>
            </a:r>
            <a:r>
              <a:rPr lang="en-US" sz="1200" kern="1200" dirty="0" smtClean="0">
                <a:solidFill>
                  <a:schemeClr val="tx1"/>
                </a:solidFill>
                <a:latin typeface="+mn-lt"/>
                <a:ea typeface="+mn-ea"/>
                <a:cs typeface="+mn-cs"/>
              </a:rPr>
              <a:t> energetic </a:t>
            </a:r>
            <a:r>
              <a:rPr lang="en-US" sz="1200" b="1" kern="1200" dirty="0" smtClean="0">
                <a:solidFill>
                  <a:srgbClr val="264DC3"/>
                </a:solidFill>
                <a:latin typeface="+mn-lt"/>
                <a:ea typeface="+mn-ea"/>
                <a:cs typeface="+mn-cs"/>
              </a:rPr>
              <a:t>electron flux enhancement</a:t>
            </a:r>
            <a:r>
              <a:rPr lang="en-US" sz="1200" kern="1200" dirty="0" smtClean="0">
                <a:solidFill>
                  <a:schemeClr val="tx1"/>
                </a:solidFill>
                <a:latin typeface="+mn-lt"/>
                <a:ea typeface="+mn-ea"/>
                <a:cs typeface="+mn-cs"/>
              </a:rPr>
              <a:t> in the radiation belt.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The </a:t>
            </a:r>
            <a:r>
              <a:rPr lang="en-US" sz="1400" b="1" dirty="0" smtClean="0">
                <a:solidFill>
                  <a:srgbClr val="264DC3"/>
                </a:solidFill>
                <a:latin typeface="+mn-lt"/>
                <a:ea typeface="+mn-ea"/>
                <a:cs typeface="+mn-cs"/>
              </a:rPr>
              <a:t>solar wind </a:t>
            </a:r>
            <a:r>
              <a:rPr lang="en-US" sz="1200" dirty="0" smtClean="0"/>
              <a:t>is a flow of </a:t>
            </a:r>
            <a:r>
              <a:rPr lang="en-US" sz="1200" b="1" dirty="0" smtClean="0">
                <a:solidFill>
                  <a:srgbClr val="264DC3"/>
                </a:solidFill>
              </a:rPr>
              <a:t>plasma</a:t>
            </a:r>
            <a:r>
              <a:rPr lang="en-US" sz="1200" dirty="0" smtClean="0"/>
              <a:t> and the frozen-in solar </a:t>
            </a:r>
            <a:r>
              <a:rPr lang="en-US" sz="1200" b="1" dirty="0" smtClean="0">
                <a:solidFill>
                  <a:srgbClr val="264DC3"/>
                </a:solidFill>
              </a:rPr>
              <a:t>magnetic field </a:t>
            </a:r>
            <a:r>
              <a:rPr lang="en-US" sz="1200" dirty="0" smtClean="0"/>
              <a:t>from the Sun.   The outward flow is due to the gas pressure difference between interplanetary space and the solar corona.</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264DC3"/>
                </a:solidFill>
              </a:rPr>
              <a:t>Changes</a:t>
            </a:r>
            <a:r>
              <a:rPr lang="en-US" sz="1200" dirty="0" smtClean="0"/>
              <a:t> in the solar magnetic field (from solar activity) influence the solar wind which, in turn, influences planets, spacecraft, and other bodies inside the solar wind (the </a:t>
            </a:r>
            <a:r>
              <a:rPr lang="en-US" sz="1200" b="1" dirty="0" err="1" smtClean="0">
                <a:solidFill>
                  <a:srgbClr val="264DC3"/>
                </a:solidFill>
              </a:rPr>
              <a:t>heliosphere</a:t>
            </a:r>
            <a:r>
              <a:rPr lang="en-US"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Table</a:t>
            </a:r>
            <a:r>
              <a:rPr lang="en-US" baseline="0" dirty="0" smtClean="0"/>
              <a:t> 4.1 (from </a:t>
            </a:r>
            <a:r>
              <a:rPr lang="en-US" baseline="0" dirty="0" err="1" smtClean="0"/>
              <a:t>Kivelson</a:t>
            </a:r>
            <a:r>
              <a:rPr lang="en-US" baseline="0" dirty="0" smtClean="0"/>
              <a:t> and Russell, Introduction to Space Physics) shows properties of the solar wind near the Earth.  </a:t>
            </a:r>
            <a:r>
              <a:rPr lang="en-US" dirty="0" smtClean="0"/>
              <a:t>Near the Earth, compared to the magnetosphere, the solar wind plasma (mostly ionized Hydrogen) is hot, tenuous, and fast moving, and the weak magnetic field is nearly parallel to the ecliptic plane, but 45˚ to the Sun-Earth 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graph on the right is OMNI combined solar wind data measured at L1, just ahead of Earth (1 AU), showing a typical </a:t>
            </a:r>
            <a:r>
              <a:rPr lang="en-US" baseline="0" dirty="0" err="1" smtClean="0"/>
              <a:t>timeseries</a:t>
            </a:r>
            <a:r>
              <a:rPr lang="en-US" baseline="0" dirty="0" smtClean="0"/>
              <a:t> of the solar wind average magnetic field vector (top), velocity in the </a:t>
            </a:r>
            <a:r>
              <a:rPr lang="en-US" baseline="0" dirty="0" err="1" smtClean="0"/>
              <a:t>x</a:t>
            </a:r>
            <a:r>
              <a:rPr lang="en-US" baseline="0" dirty="0" smtClean="0"/>
              <a:t> direction (</a:t>
            </a:r>
            <a:r>
              <a:rPr lang="en-US" baseline="0" dirty="0" err="1" smtClean="0"/>
              <a:t>Vx</a:t>
            </a:r>
            <a:r>
              <a:rPr lang="en-US" baseline="0" dirty="0" smtClean="0"/>
              <a:t>, GSE coordinates), proton density, and proton temperature for a period in July 2008.</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t>
            </a:r>
            <a:r>
              <a:rPr lang="en-US" sz="1400" b="1" dirty="0" smtClean="0">
                <a:solidFill>
                  <a:srgbClr val="264DC3"/>
                </a:solidFill>
                <a:latin typeface="+mn-lt"/>
                <a:ea typeface="+mn-ea"/>
                <a:cs typeface="+mn-cs"/>
              </a:rPr>
              <a:t>Parker</a:t>
            </a:r>
            <a:r>
              <a:rPr lang="en-US" sz="1200" dirty="0" smtClean="0"/>
              <a:t> </a:t>
            </a:r>
            <a:r>
              <a:rPr lang="en-US" sz="1400" b="1" dirty="0" smtClean="0">
                <a:solidFill>
                  <a:srgbClr val="264DC3"/>
                </a:solidFill>
                <a:latin typeface="+mn-lt"/>
                <a:ea typeface="+mn-ea"/>
                <a:cs typeface="+mn-cs"/>
              </a:rPr>
              <a:t>spiral</a:t>
            </a:r>
            <a:r>
              <a:rPr lang="en-US" sz="1200" dirty="0" smtClean="0"/>
              <a:t>, is the spiral of Archimedes magnetic geometry of the solar wind due to solar </a:t>
            </a:r>
            <a:r>
              <a:rPr lang="en-US" sz="1200" b="1" dirty="0" smtClean="0">
                <a:solidFill>
                  <a:srgbClr val="264DC3"/>
                </a:solidFill>
              </a:rPr>
              <a:t>rotation</a:t>
            </a:r>
            <a:r>
              <a:rPr lang="en-US" sz="1200" dirty="0" smtClean="0"/>
              <a:t>. Parcels of solar wind leaving the sun are analogous the water spirals formed from a rotating sprinkler. The angle a solar wind magnetic field line makes at 1 AU is close to 45 degrees. </a:t>
            </a:r>
            <a:br>
              <a:rPr lang="en-US" sz="1200" dirty="0" smtClean="0"/>
            </a:br>
            <a:endParaRPr lang="en-US" sz="1200" dirty="0" smtClean="0"/>
          </a:p>
          <a:p>
            <a:r>
              <a:rPr lang="en-US" sz="1200" dirty="0" smtClean="0"/>
              <a:t>In Figure 4.5 (from Introduction to Space Physics) you can imagine</a:t>
            </a:r>
            <a:r>
              <a:rPr lang="en-US" sz="1200" baseline="0" dirty="0" smtClean="0"/>
              <a:t> the solar wind as parcels of plasma being released from the sun in succession (starting with parcel #1).  As the sun rotates, the parcels are released from the rotated location, forming a spiral shape (parcels #1 through #8).</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264DC3"/>
                </a:solidFill>
              </a:rPr>
              <a:t>Solar wind </a:t>
            </a:r>
            <a:r>
              <a:rPr lang="en-US" dirty="0" smtClean="0"/>
              <a:t>can be divided into fast and slow wind components. </a:t>
            </a:r>
          </a:p>
          <a:p>
            <a:endParaRPr lang="en-US" dirty="0" smtClean="0"/>
          </a:p>
          <a:p>
            <a:r>
              <a:rPr lang="en-US" dirty="0" smtClean="0"/>
              <a:t>In</a:t>
            </a:r>
            <a:r>
              <a:rPr lang="en-US" baseline="0" dirty="0" smtClean="0"/>
              <a:t> the top panel you can see Ulysses solar wind speed data plotted </a:t>
            </a:r>
            <a:r>
              <a:rPr lang="en-US" baseline="0" dirty="0" err="1" smtClean="0"/>
              <a:t>radially</a:t>
            </a:r>
            <a:r>
              <a:rPr lang="en-US" baseline="0" dirty="0" smtClean="0"/>
              <a:t> on top of a typical EUV and coronagraph image of the sun from solar minimum to maximum, then to the most recent solar minimum.  In the bottom panel the sunspot number is plotted in black, which is a measure of the solar cycle, and in red the </a:t>
            </a:r>
            <a:r>
              <a:rPr lang="en-US" baseline="0" dirty="0" err="1" smtClean="0"/>
              <a:t>heliospheric</a:t>
            </a:r>
            <a:r>
              <a:rPr lang="en-US" baseline="0" dirty="0" smtClean="0"/>
              <a:t> current sheet tilt is plotted.  </a:t>
            </a:r>
          </a:p>
          <a:p>
            <a:endParaRPr lang="en-US" baseline="0" dirty="0" smtClean="0"/>
          </a:p>
          <a:p>
            <a:r>
              <a:rPr lang="en-US" baseline="0" dirty="0" smtClean="0"/>
              <a:t>From this graph you can see the solar wind slow and fast components readily distinguishable during solar minimum, with faster solar wind (~700 km/</a:t>
            </a:r>
            <a:r>
              <a:rPr lang="en-US" baseline="0" dirty="0" err="1" smtClean="0"/>
              <a:t>s</a:t>
            </a:r>
            <a:r>
              <a:rPr lang="en-US" baseline="0" dirty="0" smtClean="0"/>
              <a:t>) from the poles, and slower solar wind (~400 km/</a:t>
            </a:r>
            <a:r>
              <a:rPr lang="en-US" baseline="0" dirty="0" err="1" smtClean="0"/>
              <a:t>s</a:t>
            </a:r>
            <a:r>
              <a:rPr lang="en-US" baseline="0" dirty="0" smtClean="0"/>
              <a:t>) from the equator. During solar maximum slow and fast solar wind is measured at a variety of latitudes.</a:t>
            </a:r>
          </a:p>
          <a:p>
            <a:endParaRPr lang="en-US" baseline="0" dirty="0" smtClean="0"/>
          </a:p>
          <a:p>
            <a:r>
              <a:rPr lang="en-US" baseline="0" dirty="0" smtClean="0"/>
              <a:t>Notice that in during solar minimum the current sheet is mostly equatorial but it is a highly inclined near maximum.</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fro</a:t>
            </a:r>
            <a:r>
              <a:rPr lang="en-US" baseline="0" dirty="0" smtClean="0"/>
              <a:t>m </a:t>
            </a:r>
            <a:r>
              <a:rPr lang="en-US" baseline="0" dirty="0" err="1" smtClean="0"/>
              <a:t>Bothmer</a:t>
            </a:r>
            <a:r>
              <a:rPr lang="en-US" baseline="0" dirty="0" smtClean="0"/>
              <a:t> and Zhukov (2007), shows typical solar wind values for the fast and slow components.   The fast solar wind has a higher speed, lower density,  higher temperature and originates from coronal holes.   The slow solar wind  has lower speeds, higher densities, lower temperatures and originates above coronal streamers or from small transients.</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faster solar wind originates from coronal</a:t>
            </a:r>
            <a:r>
              <a:rPr lang="en-US" baseline="0" dirty="0" smtClean="0"/>
              <a:t> holes.  What are coronal holes? </a:t>
            </a:r>
            <a:r>
              <a:rPr lang="en-US" sz="1400" b="1" dirty="0" smtClean="0">
                <a:solidFill>
                  <a:srgbClr val="264DC3"/>
                </a:solidFill>
                <a:latin typeface="+mn-lt"/>
                <a:ea typeface="+mn-ea"/>
                <a:cs typeface="+mn-cs"/>
              </a:rPr>
              <a:t>Coronal holes</a:t>
            </a:r>
            <a:r>
              <a:rPr lang="en-US" sz="1200" dirty="0" smtClean="0"/>
              <a:t> appear as dark areas on the solar surface in the </a:t>
            </a:r>
            <a:r>
              <a:rPr lang="en-US" sz="1200" b="1" dirty="0" smtClean="0">
                <a:solidFill>
                  <a:srgbClr val="264DC3"/>
                </a:solidFill>
              </a:rPr>
              <a:t>EUV</a:t>
            </a:r>
            <a:r>
              <a:rPr lang="en-US" sz="1200" dirty="0" smtClean="0"/>
              <a:t> (extreme ultraviolet) and </a:t>
            </a:r>
            <a:r>
              <a:rPr lang="en-US" sz="1200" b="1" dirty="0" smtClean="0">
                <a:solidFill>
                  <a:srgbClr val="264DC3"/>
                </a:solidFill>
              </a:rPr>
              <a:t>X-ray</a:t>
            </a:r>
            <a:r>
              <a:rPr lang="en-US" sz="1200" dirty="0" smtClean="0"/>
              <a:t> radiation.  They have a </a:t>
            </a:r>
            <a:r>
              <a:rPr lang="en-US" sz="1200" b="1" dirty="0" smtClean="0">
                <a:solidFill>
                  <a:srgbClr val="264DC3"/>
                </a:solidFill>
              </a:rPr>
              <a:t>lower</a:t>
            </a:r>
            <a:r>
              <a:rPr lang="en-US" sz="1200" dirty="0" smtClean="0"/>
              <a:t> </a:t>
            </a:r>
            <a:r>
              <a:rPr lang="en-US" sz="1200" b="1" dirty="0" smtClean="0">
                <a:solidFill>
                  <a:srgbClr val="264DC3"/>
                </a:solidFill>
              </a:rPr>
              <a:t>density</a:t>
            </a:r>
            <a:r>
              <a:rPr lang="en-US" sz="1200" dirty="0" smtClean="0"/>
              <a:t> and </a:t>
            </a:r>
            <a:r>
              <a:rPr lang="en-US" sz="1200" b="1" dirty="0" smtClean="0">
                <a:solidFill>
                  <a:srgbClr val="264DC3"/>
                </a:solidFill>
              </a:rPr>
              <a:t>temperature</a:t>
            </a:r>
            <a:r>
              <a:rPr lang="en-US" sz="1200" dirty="0" smtClean="0"/>
              <a:t> compared with the surrounding corona. </a:t>
            </a:r>
            <a:r>
              <a:rPr lang="en-US" sz="1200" b="1" dirty="0" smtClean="0">
                <a:solidFill>
                  <a:srgbClr val="264DC3"/>
                </a:solidFill>
              </a:rPr>
              <a:t>Coronal holes </a:t>
            </a:r>
            <a:r>
              <a:rPr lang="en-US" sz="1200" dirty="0" smtClean="0"/>
              <a:t>correspond to regions of open magnetic fields. Visible best in lines with temperatures more than 10</a:t>
            </a:r>
            <a:r>
              <a:rPr lang="en-US" sz="1200" baseline="30000" dirty="0" smtClean="0"/>
              <a:t>5</a:t>
            </a:r>
            <a:r>
              <a:rPr lang="en-US" sz="1200" dirty="0" smtClean="0"/>
              <a:t> K.</a:t>
            </a:r>
            <a:br>
              <a:rPr lang="en-US" sz="1200" dirty="0" smtClean="0"/>
            </a:br>
            <a:r>
              <a:rPr lang="en-US" sz="1200" dirty="0" smtClean="0"/>
              <a:t/>
            </a:r>
            <a:br>
              <a:rPr lang="en-US" sz="1200" dirty="0" smtClean="0"/>
            </a:br>
            <a:r>
              <a:rPr lang="en-US" sz="1200" dirty="0" smtClean="0"/>
              <a:t>These images shows</a:t>
            </a:r>
            <a:r>
              <a:rPr lang="en-US" sz="1200" baseline="0" dirty="0" smtClean="0"/>
              <a:t> the Sun at various wavelengths, coronal holes appear as dark areas in the SDO AIA 211 (top left) and 193 Angstrom (top right) images, and they are less apparent in the 171 (bottom middle) and 304 Angstrom images (bottom right).</a:t>
            </a:r>
          </a:p>
          <a:p>
            <a:endParaRPr lang="en-US" sz="1200" baseline="0" dirty="0" smtClean="0"/>
          </a:p>
          <a:p>
            <a:r>
              <a:rPr lang="en-US" sz="1200" baseline="0" dirty="0" smtClean="0"/>
              <a:t>In the top left image, a PFSS model of the coronal magnetic field is overlaid on an SDO AIA 211 Angstrom image.  This model illustrates the closed magnetic field line structure over active regions, and the (locally) open coronal magnetic field lines.</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Large </a:t>
            </a:r>
            <a:r>
              <a:rPr lang="en-US" sz="1400" b="1" dirty="0" smtClean="0">
                <a:solidFill>
                  <a:srgbClr val="264DC3"/>
                </a:solidFill>
              </a:rPr>
              <a:t>polar coronal holes </a:t>
            </a:r>
            <a:r>
              <a:rPr lang="en-US" dirty="0" smtClean="0"/>
              <a:t>are persistent or about 7 years around solar minimum.  During solar maximum and high solar activity they exist at all latitudes, but are less persistent.</a:t>
            </a:r>
          </a:p>
          <a:p>
            <a:endParaRPr lang="en-US" dirty="0" smtClean="0"/>
          </a:p>
          <a:p>
            <a:r>
              <a:rPr lang="en-US" dirty="0" smtClean="0"/>
              <a:t>The polar coronal holes are visible at the</a:t>
            </a:r>
            <a:r>
              <a:rPr lang="en-US" baseline="0" dirty="0" smtClean="0"/>
              <a:t> poles of </a:t>
            </a:r>
            <a:r>
              <a:rPr lang="en-US" dirty="0" smtClean="0"/>
              <a:t>the left image</a:t>
            </a:r>
            <a:r>
              <a:rPr lang="en-US" baseline="0" dirty="0" smtClean="0"/>
              <a:t> from SOHO EIT 195 Angstroms and the right GOES-14 SXI X-ray image for the same period.</a:t>
            </a:r>
          </a:p>
          <a:p>
            <a:endParaRPr lang="en-US" baseline="0" dirty="0" smtClean="0"/>
          </a:p>
          <a:p>
            <a:r>
              <a:rPr lang="en-US" baseline="0" dirty="0" smtClean="0"/>
              <a:t>Lower latitude coronal holes are also visible in the center of these images.</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264DC3"/>
                </a:solidFill>
              </a:rPr>
              <a:t>Coronal holes </a:t>
            </a:r>
            <a:r>
              <a:rPr lang="en-US" sz="1200" dirty="0" smtClean="0"/>
              <a:t>correspond to regions of (locally) open magnetic fields. </a:t>
            </a:r>
            <a:br>
              <a:rPr lang="en-US" sz="1200" dirty="0" smtClean="0"/>
            </a:br>
            <a:endParaRPr lang="en-US" sz="1200" dirty="0" smtClean="0"/>
          </a:p>
          <a:p>
            <a:r>
              <a:rPr lang="en-US" sz="1200" dirty="0" smtClean="0"/>
              <a:t>The image</a:t>
            </a:r>
            <a:r>
              <a:rPr lang="en-US" sz="1200" baseline="0" dirty="0" smtClean="0"/>
              <a:t> on the right shows the PFSS magnetic field model overlay on the SDO AIA 211, 193, 171, composite image. Again this model illustrates the closed magnetic field line structure over active regions, and the (locally) open coronal magnetic field lines.</a:t>
            </a:r>
          </a:p>
          <a:p>
            <a:endParaRPr lang="en-US" sz="1200" baseline="0" dirty="0" smtClean="0"/>
          </a:p>
          <a:p>
            <a:r>
              <a:rPr lang="en-US" sz="1200" baseline="0" dirty="0" smtClean="0"/>
              <a:t>The top right corona photograph from an eclipse (from Introduction to Space Physics) show coronal helmet streamers as bright structures, and the dark areas correspond to coronal holes.  The bottom right schematic for this photograph shows the presumed magnetic field configuration of the coronal for this photograph.  Helmet streamers appear above closed magnetic field lines and prominences, and coronal holes arise from (locally) open magnetic field lines.</a:t>
            </a:r>
            <a:r>
              <a:rPr lang="en-US" sz="1200" dirty="0" smtClean="0"/>
              <a:t/>
            </a:r>
            <a:br>
              <a:rPr lang="en-US" sz="1200" dirty="0" smtClean="0"/>
            </a:b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high speed streams? </a:t>
            </a:r>
            <a:r>
              <a:rPr lang="en-US" sz="1200" b="1" dirty="0" smtClean="0">
                <a:solidFill>
                  <a:srgbClr val="264DC3"/>
                </a:solidFill>
              </a:rPr>
              <a:t>High speed solar wind streams </a:t>
            </a:r>
            <a:r>
              <a:rPr lang="en-US" sz="1200" dirty="0" smtClean="0"/>
              <a:t>are formed by higher speed solar wind originating from </a:t>
            </a:r>
            <a:r>
              <a:rPr lang="en-US" sz="1200" b="1" dirty="0" smtClean="0">
                <a:solidFill>
                  <a:srgbClr val="264DC3"/>
                </a:solidFill>
              </a:rPr>
              <a:t>coronal</a:t>
            </a:r>
            <a:r>
              <a:rPr lang="en-US" sz="1200" dirty="0" smtClean="0"/>
              <a:t> </a:t>
            </a:r>
            <a:r>
              <a:rPr lang="en-US" sz="1200" b="1" dirty="0" smtClean="0">
                <a:solidFill>
                  <a:srgbClr val="264DC3"/>
                </a:solidFill>
              </a:rPr>
              <a:t>holes</a:t>
            </a:r>
            <a:r>
              <a:rPr lang="en-US" sz="1200" dirty="0" smtClean="0"/>
              <a:t>. Higher speed streams are less tightly wound in the Parker spiral compared to slower ones, and at various distances the faster solar wind </a:t>
            </a:r>
            <a:r>
              <a:rPr lang="en-US" sz="1200" b="1" dirty="0" smtClean="0">
                <a:solidFill>
                  <a:srgbClr val="264DC3"/>
                </a:solidFill>
              </a:rPr>
              <a:t>overtakes</a:t>
            </a:r>
            <a:r>
              <a:rPr lang="en-US" sz="1200" dirty="0" smtClean="0"/>
              <a:t> the slower wind ahead of it.</a:t>
            </a:r>
          </a:p>
          <a:p>
            <a:endParaRPr lang="en-US" sz="1200" dirty="0" smtClean="0"/>
          </a:p>
          <a:p>
            <a:r>
              <a:rPr lang="en-US" sz="1200" dirty="0" smtClean="0"/>
              <a:t>This figure (from Introduction to space physics) shows a schematic of the interaction</a:t>
            </a:r>
            <a:r>
              <a:rPr lang="en-US" sz="1200" baseline="0" dirty="0" smtClean="0"/>
              <a:t> between parcels of fast and slow solar wind in the Parker spiral.  The interaction forms compression regions where the fast solar wind catches up to the slow solar wind streams, and leaves a rarefaction region behind it.</a:t>
            </a:r>
            <a:endParaRPr lang="en-US" dirty="0"/>
          </a:p>
        </p:txBody>
      </p:sp>
      <p:sp>
        <p:nvSpPr>
          <p:cNvPr id="4" name="Slide Number Placeholder 3"/>
          <p:cNvSpPr>
            <a:spLocks noGrp="1"/>
          </p:cNvSpPr>
          <p:nvPr>
            <p:ph type="sldNum" sz="quarter" idx="10"/>
          </p:nvPr>
        </p:nvSpPr>
        <p:spPr/>
        <p:txBody>
          <a:bodyPr/>
          <a:lstStyle/>
          <a:p>
            <a:fld id="{C21901B3-DB75-FB48-AB98-2EF5B0396C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2C154-43E2-CF42-8B83-0116DE0350C7}" type="datetimeFigureOut">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2C154-43E2-CF42-8B83-0116DE0350C7}" type="datetimeFigureOut">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2C154-43E2-CF42-8B83-0116DE0350C7}" type="datetimeFigureOut">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2C154-43E2-CF42-8B83-0116DE0350C7}" type="datetimeFigureOut">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2C154-43E2-CF42-8B83-0116DE0350C7}" type="datetimeFigureOut">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2C154-43E2-CF42-8B83-0116DE0350C7}" type="datetimeFigureOut">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2C154-43E2-CF42-8B83-0116DE0350C7}" type="datetimeFigureOut">
              <a:rPr lang="en-US" smtClean="0"/>
              <a:pPr/>
              <a:t>6/6/14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2C154-43E2-CF42-8B83-0116DE0350C7}" type="datetimeFigureOut">
              <a:rPr lang="en-US" smtClean="0"/>
              <a:pPr/>
              <a:t>6/6/14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C154-43E2-CF42-8B83-0116DE0350C7}" type="datetimeFigureOut">
              <a:rPr lang="en-US" smtClean="0"/>
              <a:pPr/>
              <a:t>6/6/14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2C154-43E2-CF42-8B83-0116DE0350C7}" type="datetimeFigureOut">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2C154-43E2-CF42-8B83-0116DE0350C7}" type="datetimeFigureOut">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627B-524D-2A42-ABD0-8271A14FEB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C154-43E2-CF42-8B83-0116DE0350C7}" type="datetimeFigureOut">
              <a:rPr lang="en-US" smtClean="0"/>
              <a:pPr/>
              <a:t>6/6/14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C627B-524D-2A42-ABD0-8271A14FEB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ccmc.gsfc.nasa.gov/support/SWREDI/swredi.php"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7" Type="http://schemas.openxmlformats.org/officeDocument/2006/relationships/hyperlink" Target="http://go.nasa.gov/17nkicp"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go.nasa.gov/17nkicp"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go.nasa.gov/11pZxbR" TargetMode="External"/><Relationship Id="rId4" Type="http://schemas.openxmlformats.org/officeDocument/2006/relationships/hyperlink" Target="http://bit.ly/2014_sw2" TargetMode="External"/><Relationship Id="rId1" Type="http://schemas.openxmlformats.org/officeDocument/2006/relationships/slideLayout" Target="../slideLayouts/slideLayout2.xml"/><Relationship Id="rId2" Type="http://schemas.openxmlformats.org/officeDocument/2006/relationships/hyperlink" Target="http://go.nasa.gov/15yyWc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swa.gsfc.nasa.gov" TargetMode="External"/><Relationship Id="rId4" Type="http://schemas.openxmlformats.org/officeDocument/2006/relationships/hyperlink" Target="http://iswa3.ccmc.gsfc.nasa.gov/wiki/index.php/Full_iSWA_Cygnet_List" TargetMode="External"/><Relationship Id="rId5" Type="http://schemas.openxmlformats.org/officeDocument/2006/relationships/hyperlink" Target="http://iswa3.ccmc.gsfc.nasa.gov/wiki/index.php/Glossary" TargetMode="External"/><Relationship Id="rId6" Type="http://schemas.openxmlformats.org/officeDocument/2006/relationships/hyperlink" Target="http://www.cambridge.org/us/knowledge/isbn/item1145043" TargetMode="External"/><Relationship Id="rId7" Type="http://schemas.openxmlformats.org/officeDocument/2006/relationships/hyperlink" Target="http://go.nasa.gov/17nkicp" TargetMode="External"/><Relationship Id="rId1" Type="http://schemas.openxmlformats.org/officeDocument/2006/relationships/slideLayout" Target="../slideLayouts/slideLayout2.xml"/><Relationship Id="rId2" Type="http://schemas.openxmlformats.org/officeDocument/2006/relationships/hyperlink" Target="http://ccmc.gsfc.nasa.gov/support/SWREDI/swredi.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d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Cor_hole_May.jpg"/>
          <p:cNvPicPr>
            <a:picLocks noChangeAspect="1"/>
          </p:cNvPicPr>
          <p:nvPr/>
        </p:nvPicPr>
        <p:blipFill>
          <a:blip r:embed="rId3"/>
          <a:stretch>
            <a:fillRect/>
          </a:stretch>
        </p:blipFill>
        <p:spPr>
          <a:xfrm>
            <a:off x="2334753" y="-43424"/>
            <a:ext cx="6990981" cy="6990981"/>
          </a:xfrm>
          <a:prstGeom prst="rect">
            <a:avLst/>
          </a:prstGeom>
        </p:spPr>
      </p:pic>
      <p:sp>
        <p:nvSpPr>
          <p:cNvPr id="2" name="Title 1"/>
          <p:cNvSpPr>
            <a:spLocks noGrp="1"/>
          </p:cNvSpPr>
          <p:nvPr>
            <p:ph type="ctrTitle"/>
          </p:nvPr>
        </p:nvSpPr>
        <p:spPr>
          <a:xfrm>
            <a:off x="2422149" y="0"/>
            <a:ext cx="6721850" cy="2160256"/>
          </a:xfrm>
        </p:spPr>
        <p:txBody>
          <a:bodyPr>
            <a:normAutofit fontScale="90000"/>
          </a:bodyPr>
          <a:lstStyle/>
          <a:p>
            <a:r>
              <a:rPr lang="en-US" sz="2222" i="1" dirty="0" smtClean="0">
                <a:solidFill>
                  <a:schemeClr val="bg1"/>
                </a:solidFill>
              </a:rPr>
              <a:t> Space Weather from</a:t>
            </a:r>
            <a:r>
              <a:rPr lang="en-US" sz="3600" dirty="0" smtClean="0">
                <a:solidFill>
                  <a:schemeClr val="bg1"/>
                </a:solidFill>
              </a:rPr>
              <a:t/>
            </a:r>
            <a:br>
              <a:rPr lang="en-US" sz="3600" dirty="0" smtClean="0">
                <a:solidFill>
                  <a:schemeClr val="bg1"/>
                </a:solidFill>
              </a:rPr>
            </a:br>
            <a:r>
              <a:rPr lang="en-US" sz="4000" dirty="0" smtClean="0">
                <a:solidFill>
                  <a:schemeClr val="bg1"/>
                </a:solidFill>
              </a:rPr>
              <a:t>Coronal Holes and </a:t>
            </a:r>
            <a:br>
              <a:rPr lang="en-US" sz="4000" dirty="0" smtClean="0">
                <a:solidFill>
                  <a:schemeClr val="bg1"/>
                </a:solidFill>
              </a:rPr>
            </a:br>
            <a:r>
              <a:rPr lang="en-US" sz="4000" dirty="0" smtClean="0">
                <a:solidFill>
                  <a:schemeClr val="bg1"/>
                </a:solidFill>
              </a:rPr>
              <a:t>High Speed Streams</a:t>
            </a:r>
            <a:r>
              <a:rPr lang="en-US" i="1" dirty="0" smtClean="0">
                <a:solidFill>
                  <a:schemeClr val="bg1"/>
                </a:solidFill>
              </a:rPr>
              <a:t/>
            </a:r>
            <a:br>
              <a:rPr lang="en-US" i="1" dirty="0" smtClean="0">
                <a:solidFill>
                  <a:schemeClr val="bg1"/>
                </a:solidFill>
              </a:rPr>
            </a:br>
            <a:r>
              <a:rPr lang="en-US" dirty="0" smtClean="0">
                <a:solidFill>
                  <a:schemeClr val="bg1"/>
                </a:solidFill>
              </a:rPr>
              <a:t> </a:t>
            </a:r>
            <a:endParaRPr lang="en-US" dirty="0">
              <a:solidFill>
                <a:schemeClr val="bg1"/>
              </a:solidFill>
            </a:endParaRPr>
          </a:p>
        </p:txBody>
      </p:sp>
      <p:sp>
        <p:nvSpPr>
          <p:cNvPr id="5" name="Title 1"/>
          <p:cNvSpPr txBox="1">
            <a:spLocks/>
          </p:cNvSpPr>
          <p:nvPr/>
        </p:nvSpPr>
        <p:spPr>
          <a:xfrm>
            <a:off x="3574698" y="5230794"/>
            <a:ext cx="4339646" cy="6453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mj-lt"/>
                <a:ea typeface="+mj-ea"/>
                <a:cs typeface="+mj-cs"/>
              </a:rPr>
              <a:t>M. Leila Mays  (NASA/GSFC and CUA)</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err="1" smtClean="0">
                <a:solidFill>
                  <a:srgbClr val="FFFFFF"/>
                </a:solidFill>
                <a:latin typeface="+mj-lt"/>
                <a:ea typeface="+mj-ea"/>
                <a:cs typeface="+mj-cs"/>
              </a:rPr>
              <a:t>m.leila.mays@nasa.gov</a:t>
            </a:r>
            <a:endParaRPr kumimoji="0" lang="en-US" b="0" i="0" u="none" strike="noStrike" kern="1200" cap="none" spc="0" normalizeH="0" baseline="0" noProof="0" dirty="0">
              <a:ln>
                <a:noFill/>
              </a:ln>
              <a:solidFill>
                <a:srgbClr val="FFFFFF"/>
              </a:solidFill>
              <a:effectLst/>
              <a:uLnTx/>
              <a:uFillTx/>
              <a:latin typeface="+mj-lt"/>
              <a:ea typeface="+mj-ea"/>
              <a:cs typeface="+mj-cs"/>
            </a:endParaRPr>
          </a:p>
        </p:txBody>
      </p:sp>
      <p:sp>
        <p:nvSpPr>
          <p:cNvPr id="7" name="Title 1"/>
          <p:cNvSpPr txBox="1">
            <a:spLocks/>
          </p:cNvSpPr>
          <p:nvPr/>
        </p:nvSpPr>
        <p:spPr>
          <a:xfrm>
            <a:off x="3574698" y="5876136"/>
            <a:ext cx="4339646" cy="33652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strike="noStrike" kern="1200" cap="none" spc="0" normalizeH="0" baseline="0" noProof="0" dirty="0" smtClean="0">
                <a:ln>
                  <a:noFill/>
                </a:ln>
                <a:solidFill>
                  <a:srgbClr val="FFFFFF"/>
                </a:solidFill>
                <a:effectLst/>
                <a:uLnTx/>
                <a:uFillTx/>
                <a:latin typeface="+mj-lt"/>
                <a:ea typeface="+mj-ea"/>
                <a:cs typeface="+mj-cs"/>
                <a:hlinkClick r:id="rId4"/>
              </a:rPr>
              <a:t>SW REDI</a:t>
            </a:r>
            <a:r>
              <a:rPr kumimoji="0" lang="en-US" b="0" i="0" strike="noStrike" kern="1200" cap="none" spc="0" normalizeH="0" baseline="0" noProof="0" dirty="0" smtClean="0">
                <a:ln>
                  <a:noFill/>
                </a:ln>
                <a:solidFill>
                  <a:srgbClr val="FFFFFF"/>
                </a:solidFill>
                <a:effectLst/>
                <a:uLnTx/>
                <a:uFillTx/>
                <a:latin typeface="+mj-lt"/>
                <a:ea typeface="+mj-ea"/>
                <a:cs typeface="+mj-cs"/>
              </a:rPr>
              <a:t> </a:t>
            </a:r>
            <a:r>
              <a:rPr kumimoji="0" lang="en-US" b="0" i="0" strike="noStrike" kern="1200" cap="none" spc="0" normalizeH="0" noProof="0" dirty="0" smtClean="0">
                <a:ln>
                  <a:noFill/>
                </a:ln>
                <a:solidFill>
                  <a:srgbClr val="FFFFFF"/>
                </a:solidFill>
                <a:effectLst/>
                <a:uLnTx/>
                <a:uFillTx/>
                <a:latin typeface="+mj-lt"/>
                <a:ea typeface="+mj-ea"/>
                <a:cs typeface="+mj-cs"/>
              </a:rPr>
              <a:t>                       </a:t>
            </a:r>
            <a:r>
              <a:rPr kumimoji="0" lang="en-US" b="0" i="0" u="none" strike="noStrike" kern="1200" cap="none" spc="0" normalizeH="0" baseline="0" noProof="0" dirty="0" smtClean="0">
                <a:ln>
                  <a:noFill/>
                </a:ln>
                <a:solidFill>
                  <a:schemeClr val="bg1"/>
                </a:solidFill>
                <a:effectLst/>
                <a:uLnTx/>
                <a:uFillTx/>
                <a:latin typeface="+mj-lt"/>
                <a:ea typeface="+mj-ea"/>
                <a:cs typeface="+mj-cs"/>
              </a:rPr>
              <a:t>2014</a:t>
            </a:r>
            <a:r>
              <a:rPr kumimoji="0" lang="en-US" b="0" i="0" u="none" strike="noStrike" kern="1200" cap="none" spc="0" normalizeH="0" noProof="0" dirty="0" smtClean="0">
                <a:ln>
                  <a:noFill/>
                </a:ln>
                <a:solidFill>
                  <a:schemeClr val="bg1"/>
                </a:solidFill>
                <a:effectLst/>
                <a:uLnTx/>
                <a:uFillTx/>
                <a:latin typeface="+mj-lt"/>
                <a:ea typeface="+mj-ea"/>
                <a:cs typeface="+mj-cs"/>
              </a:rPr>
              <a:t> </a:t>
            </a:r>
            <a:r>
              <a:rPr kumimoji="0" lang="en-US" b="0" i="0" u="none" strike="noStrike" kern="1200" cap="none" spc="0" normalizeH="0" baseline="0" noProof="0" dirty="0" smtClean="0">
                <a:ln>
                  <a:noFill/>
                </a:ln>
                <a:solidFill>
                  <a:schemeClr val="bg1"/>
                </a:solidFill>
                <a:effectLst/>
                <a:uLnTx/>
                <a:uFillTx/>
                <a:latin typeface="+mj-lt"/>
                <a:ea typeface="+mj-ea"/>
                <a:cs typeface="+mj-cs"/>
              </a:rPr>
              <a:t>June 2-13</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28" descr="CCMC-log-words-right copy"/>
          <p:cNvPicPr>
            <a:picLocks noChangeAspect="1" noChangeArrowheads="1"/>
          </p:cNvPicPr>
          <p:nvPr/>
        </p:nvPicPr>
        <p:blipFill>
          <a:blip r:embed="rId5"/>
          <a:srcRect/>
          <a:stretch>
            <a:fillRect/>
          </a:stretch>
        </p:blipFill>
        <p:spPr bwMode="auto">
          <a:xfrm>
            <a:off x="21859" y="3406746"/>
            <a:ext cx="2312071" cy="1533862"/>
          </a:xfrm>
          <a:prstGeom prst="rect">
            <a:avLst/>
          </a:prstGeom>
          <a:noFill/>
          <a:ln w="9525">
            <a:noFill/>
            <a:miter lim="800000"/>
            <a:headEnd/>
            <a:tailEnd/>
          </a:ln>
        </p:spPr>
      </p:pic>
      <p:pic>
        <p:nvPicPr>
          <p:cNvPr id="10" name="Picture 9" descr="Nsf1.jpg"/>
          <p:cNvPicPr>
            <a:picLocks noChangeAspect="1"/>
          </p:cNvPicPr>
          <p:nvPr/>
        </p:nvPicPr>
        <p:blipFill>
          <a:blip r:embed="rId6"/>
          <a:stretch>
            <a:fillRect/>
          </a:stretch>
        </p:blipFill>
        <p:spPr>
          <a:xfrm>
            <a:off x="-10706" y="1619251"/>
            <a:ext cx="1638403" cy="1648274"/>
          </a:xfrm>
          <a:prstGeom prst="rect">
            <a:avLst/>
          </a:prstGeom>
        </p:spPr>
      </p:pic>
      <p:pic>
        <p:nvPicPr>
          <p:cNvPr id="11" name="Picture 10" descr="NASA_logo.svg.png"/>
          <p:cNvPicPr>
            <a:picLocks noChangeAspect="1"/>
          </p:cNvPicPr>
          <p:nvPr/>
        </p:nvPicPr>
        <p:blipFill>
          <a:blip r:embed="rId7"/>
          <a:stretch>
            <a:fillRect/>
          </a:stretch>
        </p:blipFill>
        <p:spPr>
          <a:xfrm>
            <a:off x="21859" y="208028"/>
            <a:ext cx="1660262" cy="1411223"/>
          </a:xfrm>
          <a:prstGeom prst="rect">
            <a:avLst/>
          </a:prstGeom>
        </p:spPr>
      </p:pic>
      <p:pic>
        <p:nvPicPr>
          <p:cNvPr id="12" name="Picture 11" descr="logo.png"/>
          <p:cNvPicPr>
            <a:picLocks noChangeAspect="1"/>
          </p:cNvPicPr>
          <p:nvPr/>
        </p:nvPicPr>
        <p:blipFill>
          <a:blip r:embed="rId8"/>
          <a:stretch>
            <a:fillRect/>
          </a:stretch>
        </p:blipFill>
        <p:spPr>
          <a:xfrm>
            <a:off x="65129" y="5090934"/>
            <a:ext cx="1721217" cy="15724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37267" y="151979"/>
            <a:ext cx="8906732" cy="1574055"/>
          </a:xfrm>
        </p:spPr>
        <p:txBody>
          <a:bodyPr>
            <a:noAutofit/>
          </a:bodyPr>
          <a:lstStyle/>
          <a:p>
            <a:pPr algn="l">
              <a:spcAft>
                <a:spcPts val="1200"/>
              </a:spcAft>
            </a:pPr>
            <a:r>
              <a:rPr lang="en-US" sz="2000" dirty="0" smtClean="0"/>
              <a:t>A </a:t>
            </a:r>
            <a:r>
              <a:rPr lang="en-US" sz="2000" b="1" dirty="0" smtClean="0">
                <a:solidFill>
                  <a:srgbClr val="264DC3"/>
                </a:solidFill>
              </a:rPr>
              <a:t>stream interaction region </a:t>
            </a:r>
            <a:r>
              <a:rPr lang="en-US" sz="2000" dirty="0" smtClean="0"/>
              <a:t>(SIR) forms at the compressed boundary between the fast and slow solar wind in a high speed stream.  High speed streams from persistent coronal holes over multiple solar rotations are called </a:t>
            </a:r>
            <a:r>
              <a:rPr lang="en-US" sz="2000" b="1" dirty="0" err="1" smtClean="0">
                <a:solidFill>
                  <a:srgbClr val="264DC3"/>
                </a:solidFill>
              </a:rPr>
              <a:t>corotating</a:t>
            </a:r>
            <a:r>
              <a:rPr lang="en-US" sz="2000" b="1" dirty="0" smtClean="0">
                <a:solidFill>
                  <a:srgbClr val="264DC3"/>
                </a:solidFill>
              </a:rPr>
              <a:t> interaction regions </a:t>
            </a:r>
            <a:r>
              <a:rPr lang="en-US" sz="2000" dirty="0" smtClean="0"/>
              <a:t>(</a:t>
            </a:r>
            <a:r>
              <a:rPr lang="en-US" sz="2000" dirty="0" err="1" smtClean="0"/>
              <a:t>CIRs</a:t>
            </a:r>
            <a:r>
              <a:rPr lang="en-US" sz="2000" dirty="0" smtClean="0"/>
              <a:t>).  </a:t>
            </a:r>
            <a:br>
              <a:rPr lang="en-US" sz="2000" dirty="0" smtClean="0"/>
            </a:br>
            <a:endParaRPr lang="en-US" sz="2000" dirty="0"/>
          </a:p>
        </p:txBody>
      </p:sp>
      <p:pic>
        <p:nvPicPr>
          <p:cNvPr id="5" name="Picture 4" descr="Fig_4_13CC1.png"/>
          <p:cNvPicPr>
            <a:picLocks noChangeAspect="1"/>
          </p:cNvPicPr>
          <p:nvPr/>
        </p:nvPicPr>
        <p:blipFill>
          <a:blip r:embed="rId2"/>
          <a:stretch>
            <a:fillRect/>
          </a:stretch>
        </p:blipFill>
        <p:spPr>
          <a:xfrm>
            <a:off x="3151116" y="1604063"/>
            <a:ext cx="5260362" cy="5052192"/>
          </a:xfrm>
          <a:prstGeom prst="rect">
            <a:avLst/>
          </a:prstGeom>
        </p:spPr>
      </p:pic>
      <p:pic>
        <p:nvPicPr>
          <p:cNvPr id="6" name="Picture 5" descr="Fig_4_13CC2.png"/>
          <p:cNvPicPr>
            <a:picLocks noChangeAspect="1"/>
          </p:cNvPicPr>
          <p:nvPr/>
        </p:nvPicPr>
        <p:blipFill>
          <a:blip r:embed="rId3"/>
          <a:stretch>
            <a:fillRect/>
          </a:stretch>
        </p:blipFill>
        <p:spPr>
          <a:xfrm>
            <a:off x="711138" y="4239275"/>
            <a:ext cx="2029555" cy="16906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OMNI_HRO_1MIN_3039099_000.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2818" y="152400"/>
            <a:ext cx="5908675" cy="6858000"/>
          </a:xfrm>
          <a:prstGeom prst="rect">
            <a:avLst/>
          </a:prstGeom>
        </p:spPr>
      </p:pic>
      <p:pic>
        <p:nvPicPr>
          <p:cNvPr id="4" name="Picture 3" descr="OMNI_HRO_1MIN_30454_000.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242548" y="521067"/>
            <a:ext cx="6203674" cy="5755987"/>
          </a:xfrm>
          <a:prstGeom prst="rect">
            <a:avLst/>
          </a:prstGeom>
        </p:spPr>
      </p:pic>
      <p:sp>
        <p:nvSpPr>
          <p:cNvPr id="6" name="TextBox 5"/>
          <p:cNvSpPr txBox="1"/>
          <p:nvPr/>
        </p:nvSpPr>
        <p:spPr>
          <a:xfrm>
            <a:off x="5167168" y="6277054"/>
            <a:ext cx="3976832" cy="646331"/>
          </a:xfrm>
          <a:prstGeom prst="rect">
            <a:avLst/>
          </a:prstGeom>
          <a:noFill/>
        </p:spPr>
        <p:txBody>
          <a:bodyPr wrap="none" rtlCol="0">
            <a:spAutoFit/>
          </a:bodyPr>
          <a:lstStyle/>
          <a:p>
            <a:r>
              <a:rPr lang="en-US" dirty="0" err="1" smtClean="0"/>
              <a:t>iSWA</a:t>
            </a:r>
            <a:r>
              <a:rPr lang="en-US" dirty="0" smtClean="0"/>
              <a:t> layout: </a:t>
            </a:r>
            <a:r>
              <a:rPr lang="en-US" dirty="0" smtClean="0">
                <a:hlinkClick r:id="rId7"/>
              </a:rPr>
              <a:t>http://go.nasa.gov/17nkicp</a:t>
            </a:r>
            <a:endParaRPr lang="en-US" dirty="0" smtClean="0"/>
          </a:p>
          <a:p>
            <a:endParaRPr lang="en-US" dirty="0"/>
          </a:p>
        </p:txBody>
      </p:sp>
      <p:sp>
        <p:nvSpPr>
          <p:cNvPr id="7" name="Title 1"/>
          <p:cNvSpPr txBox="1">
            <a:spLocks/>
          </p:cNvSpPr>
          <p:nvPr/>
        </p:nvSpPr>
        <p:spPr>
          <a:xfrm>
            <a:off x="267116" y="-14700"/>
            <a:ext cx="8906732" cy="521067"/>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12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Example of a </a:t>
            </a:r>
            <a:r>
              <a:rPr kumimoji="0" lang="en-US" sz="2000" b="1" i="0" u="none" strike="noStrike" kern="1200" cap="none" spc="0" normalizeH="0" baseline="0" noProof="0" dirty="0" smtClean="0">
                <a:ln>
                  <a:noFill/>
                </a:ln>
                <a:solidFill>
                  <a:srgbClr val="264DC3"/>
                </a:solidFill>
                <a:effectLst/>
                <a:uLnTx/>
                <a:uFillTx/>
                <a:latin typeface="+mj-lt"/>
                <a:ea typeface="+mj-ea"/>
                <a:cs typeface="+mj-cs"/>
              </a:rPr>
              <a:t>High speed solar wind stream</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observed in-situ at ACE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5939890" y="5046374"/>
            <a:ext cx="3356509" cy="646331"/>
          </a:xfrm>
          <a:prstGeom prst="rect">
            <a:avLst/>
          </a:prstGeom>
          <a:noFill/>
        </p:spPr>
        <p:txBody>
          <a:bodyPr wrap="square" rtlCol="0">
            <a:spAutoFit/>
          </a:bodyPr>
          <a:lstStyle/>
          <a:p>
            <a:r>
              <a:rPr lang="en-US" dirty="0" smtClean="0"/>
              <a:t>bow shock nose location</a:t>
            </a:r>
          </a:p>
          <a:p>
            <a:endParaRPr lang="en-US" dirty="0"/>
          </a:p>
        </p:txBody>
      </p:sp>
      <p:sp>
        <p:nvSpPr>
          <p:cNvPr id="11" name="TextBox 10"/>
          <p:cNvSpPr txBox="1"/>
          <p:nvPr/>
        </p:nvSpPr>
        <p:spPr>
          <a:xfrm>
            <a:off x="1570617" y="4861708"/>
            <a:ext cx="3356509" cy="369332"/>
          </a:xfrm>
          <a:prstGeom prst="rect">
            <a:avLst/>
          </a:prstGeom>
          <a:noFill/>
        </p:spPr>
        <p:txBody>
          <a:bodyPr wrap="square" rtlCol="0">
            <a:spAutoFit/>
          </a:bodyPr>
          <a:lstStyle/>
          <a:p>
            <a:r>
              <a:rPr lang="en-US" dirty="0" smtClean="0"/>
              <a:t>SYM-H geomagnetic index</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OMNI_HRO_1MIN_3039099_000.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335437" y="152400"/>
            <a:ext cx="5908675" cy="6858000"/>
          </a:xfrm>
          <a:prstGeom prst="rect">
            <a:avLst/>
          </a:prstGeom>
        </p:spPr>
      </p:pic>
      <p:sp>
        <p:nvSpPr>
          <p:cNvPr id="7" name="Title 1"/>
          <p:cNvSpPr txBox="1">
            <a:spLocks/>
          </p:cNvSpPr>
          <p:nvPr/>
        </p:nvSpPr>
        <p:spPr>
          <a:xfrm>
            <a:off x="144565" y="289636"/>
            <a:ext cx="8876884" cy="4516371"/>
          </a:xfrm>
          <a:prstGeom prst="rect">
            <a:avLst/>
          </a:prstGeom>
          <a:solidFill>
            <a:srgbClr val="FFFFFF"/>
          </a:solidFill>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12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The increase in speed from </a:t>
            </a:r>
            <a:r>
              <a:rPr lang="en-US" sz="2000" dirty="0" smtClean="0">
                <a:latin typeface="+mj-lt"/>
                <a:ea typeface="+mj-ea"/>
                <a:cs typeface="+mj-cs"/>
              </a:rPr>
              <a:t>a</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solar wind high speed</a:t>
            </a:r>
            <a:r>
              <a:rPr kumimoji="0" lang="en-US" sz="2000" b="0" i="0" u="none" strike="noStrike" kern="1200" cap="none" spc="0" normalizeH="0" noProof="0" dirty="0" smtClean="0">
                <a:ln>
                  <a:noFill/>
                </a:ln>
                <a:solidFill>
                  <a:schemeClr val="tx1"/>
                </a:solidFill>
                <a:effectLst/>
                <a:uLnTx/>
                <a:uFillTx/>
                <a:latin typeface="+mj-lt"/>
                <a:ea typeface="+mj-ea"/>
                <a:cs typeface="+mj-cs"/>
              </a:rPr>
              <a:t> stream </a:t>
            </a:r>
            <a:r>
              <a:rPr lang="en-US" sz="2000" noProof="0" dirty="0" smtClean="0">
                <a:latin typeface="+mj-lt"/>
                <a:ea typeface="+mj-ea"/>
                <a:cs typeface="+mj-cs"/>
              </a:rPr>
              <a:t>pumps energy into the magnetosphere which can cause </a:t>
            </a:r>
            <a:r>
              <a:rPr lang="en-US" sz="2000" b="1" dirty="0" smtClean="0">
                <a:solidFill>
                  <a:srgbClr val="264DC3"/>
                </a:solidFill>
              </a:rPr>
              <a:t>geomagnetic storms </a:t>
            </a:r>
            <a:r>
              <a:rPr lang="en-US" sz="2000" noProof="0" dirty="0" smtClean="0">
                <a:latin typeface="+mj-lt"/>
                <a:ea typeface="+mj-ea"/>
                <a:cs typeface="+mj-cs"/>
              </a:rPr>
              <a:t>and </a:t>
            </a:r>
            <a:r>
              <a:rPr lang="en-US" sz="2000" b="1" dirty="0" smtClean="0">
                <a:solidFill>
                  <a:srgbClr val="264DC3"/>
                </a:solidFill>
              </a:rPr>
              <a:t>energizes particles</a:t>
            </a:r>
            <a:r>
              <a:rPr lang="en-US" sz="2000" noProof="0" dirty="0" smtClean="0">
                <a:latin typeface="+mj-lt"/>
                <a:ea typeface="+mj-ea"/>
                <a:cs typeface="+mj-cs"/>
              </a:rPr>
              <a:t>.</a:t>
            </a:r>
            <a:r>
              <a:rPr kumimoji="0" lang="en-US" sz="2000" b="0" i="0" u="none" strike="noStrike" kern="1200" cap="none" spc="0" normalizeH="0" noProof="0" dirty="0" smtClean="0">
                <a:ln>
                  <a:noFill/>
                </a:ln>
                <a:solidFill>
                  <a:schemeClr val="tx1"/>
                </a:solidFill>
                <a:effectLst/>
                <a:uLnTx/>
                <a:uFillTx/>
                <a:latin typeface="+mj-lt"/>
                <a:ea typeface="+mj-ea"/>
                <a:cs typeface="+mj-cs"/>
              </a:rPr>
              <a:t> </a:t>
            </a:r>
          </a:p>
          <a:p>
            <a:pPr lvl="0">
              <a:spcBef>
                <a:spcPct val="0"/>
              </a:spcBef>
              <a:spcAft>
                <a:spcPts val="1200"/>
              </a:spcAft>
            </a:pPr>
            <a:r>
              <a:rPr lang="en-US" sz="2000" dirty="0" smtClean="0"/>
              <a:t>They can produce energetic </a:t>
            </a:r>
            <a:r>
              <a:rPr lang="en-US" sz="2000" b="1" dirty="0" smtClean="0">
                <a:solidFill>
                  <a:srgbClr val="264DC3"/>
                </a:solidFill>
              </a:rPr>
              <a:t>electron flux enhancements</a:t>
            </a:r>
            <a:r>
              <a:rPr lang="en-US" sz="2000" dirty="0" smtClean="0"/>
              <a:t> in the radiation belt.</a:t>
            </a:r>
          </a:p>
          <a:p>
            <a:pPr>
              <a:spcBef>
                <a:spcPct val="0"/>
              </a:spcBef>
              <a:spcAft>
                <a:spcPts val="1200"/>
              </a:spcAft>
            </a:pPr>
            <a:r>
              <a:rPr lang="en-US" sz="2000" dirty="0" smtClean="0"/>
              <a:t>Geomagnetic storms are disturbances/changes in Earth's magnetic field due to changes in solar wind conditions typically lasting 3-6 days.</a:t>
            </a:r>
          </a:p>
          <a:p>
            <a:pPr>
              <a:spcBef>
                <a:spcPct val="0"/>
              </a:spcBef>
              <a:spcAft>
                <a:spcPts val="1200"/>
              </a:spcAft>
            </a:pPr>
            <a:r>
              <a:rPr lang="en-US" sz="2000" dirty="0" smtClean="0"/>
              <a:t>High speed streams can also cause geomagnetic storms, however they are longer in duration and not as strong as geomagnetic storms caused by </a:t>
            </a:r>
            <a:r>
              <a:rPr lang="en-US" sz="2000" dirty="0" err="1" smtClean="0"/>
              <a:t>CMEs</a:t>
            </a:r>
            <a:r>
              <a:rPr lang="en-US" sz="2000" dirty="0" smtClean="0"/>
              <a:t>.</a:t>
            </a:r>
          </a:p>
          <a:p>
            <a:pPr lvl="0">
              <a:spcBef>
                <a:spcPct val="0"/>
              </a:spcBef>
              <a:spcAft>
                <a:spcPts val="1200"/>
              </a:spcAft>
            </a:pPr>
            <a:r>
              <a:rPr kumimoji="0" lang="en-US" b="0" i="1" u="none" strike="noStrike" kern="1200" cap="none" spc="0" normalizeH="0" baseline="0" noProof="0" dirty="0" smtClean="0">
                <a:ln>
                  <a:noFill/>
                </a:ln>
                <a:solidFill>
                  <a:schemeClr val="tx1"/>
                </a:solidFill>
                <a:effectLst/>
                <a:uLnTx/>
                <a:uFillTx/>
                <a:latin typeface="+mj-lt"/>
                <a:ea typeface="+mj-ea"/>
                <a:cs typeface="+mj-cs"/>
              </a:rPr>
              <a:t>(</a:t>
            </a:r>
            <a:r>
              <a:rPr lang="en-US" i="1" dirty="0" smtClean="0">
                <a:latin typeface="+mj-lt"/>
                <a:ea typeface="+mj-ea"/>
                <a:cs typeface="+mj-cs"/>
              </a:rPr>
              <a:t>the magnetosphere lesson will go into more detail)</a:t>
            </a:r>
            <a:endParaRPr kumimoji="0" lang="en-US" b="0" i="1"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6118872" y="4861708"/>
            <a:ext cx="3356509" cy="369332"/>
          </a:xfrm>
          <a:prstGeom prst="rect">
            <a:avLst/>
          </a:prstGeom>
          <a:noFill/>
        </p:spPr>
        <p:txBody>
          <a:bodyPr wrap="square" rtlCol="0">
            <a:spAutoFit/>
          </a:bodyPr>
          <a:lstStyle/>
          <a:p>
            <a:r>
              <a:rPr lang="en-US" dirty="0" smtClean="0"/>
              <a:t>SYM-H geomagnetic index</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389667" y="152400"/>
            <a:ext cx="8153236" cy="759467"/>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12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The high speed stream caused an</a:t>
            </a:r>
            <a:r>
              <a:rPr lang="en-US" sz="2000" dirty="0" smtClean="0">
                <a:latin typeface="+mj-lt"/>
                <a:ea typeface="+mj-ea"/>
                <a:cs typeface="+mj-cs"/>
              </a:rPr>
              <a:t> energetic </a:t>
            </a:r>
            <a:r>
              <a:rPr lang="en-US" sz="2000" b="1" dirty="0" smtClean="0">
                <a:solidFill>
                  <a:srgbClr val="264DC3"/>
                </a:solidFill>
                <a:latin typeface="+mj-lt"/>
                <a:ea typeface="+mj-ea"/>
                <a:cs typeface="+mj-cs"/>
              </a:rPr>
              <a:t>electron flux enhancement</a:t>
            </a:r>
            <a:r>
              <a:rPr lang="en-US" sz="2000" dirty="0" smtClean="0">
                <a:latin typeface="+mj-lt"/>
                <a:ea typeface="+mj-ea"/>
                <a:cs typeface="+mj-cs"/>
              </a:rPr>
              <a:t> in the radiation belt.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Screen Shot 2013-06-05 at 2.02.23 AM.png"/>
          <p:cNvPicPr>
            <a:picLocks noChangeAspect="1"/>
          </p:cNvPicPr>
          <p:nvPr/>
        </p:nvPicPr>
        <p:blipFill>
          <a:blip r:embed="rId3"/>
          <a:stretch>
            <a:fillRect/>
          </a:stretch>
        </p:blipFill>
        <p:spPr>
          <a:xfrm>
            <a:off x="0" y="1056013"/>
            <a:ext cx="9144000" cy="4689475"/>
          </a:xfrm>
          <a:prstGeom prst="rect">
            <a:avLst/>
          </a:prstGeom>
        </p:spPr>
      </p:pic>
      <p:sp>
        <p:nvSpPr>
          <p:cNvPr id="8" name="TextBox 7"/>
          <p:cNvSpPr txBox="1"/>
          <p:nvPr/>
        </p:nvSpPr>
        <p:spPr>
          <a:xfrm>
            <a:off x="237267" y="6211669"/>
            <a:ext cx="3976832" cy="646331"/>
          </a:xfrm>
          <a:prstGeom prst="rect">
            <a:avLst/>
          </a:prstGeom>
          <a:noFill/>
        </p:spPr>
        <p:txBody>
          <a:bodyPr wrap="none" rtlCol="0">
            <a:spAutoFit/>
          </a:bodyPr>
          <a:lstStyle/>
          <a:p>
            <a:r>
              <a:rPr lang="en-US" dirty="0" err="1" smtClean="0"/>
              <a:t>iSWA</a:t>
            </a:r>
            <a:r>
              <a:rPr lang="en-US" dirty="0" smtClean="0"/>
              <a:t> layout: </a:t>
            </a:r>
            <a:r>
              <a:rPr lang="en-US" dirty="0" smtClean="0">
                <a:hlinkClick r:id="rId4"/>
              </a:rPr>
              <a:t>http://go.nasa.gov/17nkicp</a:t>
            </a:r>
            <a:endParaRPr lang="en-US" dirty="0" smtClean="0"/>
          </a:p>
          <a:p>
            <a:endParaRPr lang="en-US" dirty="0"/>
          </a:p>
        </p:txBody>
      </p:sp>
      <p:sp>
        <p:nvSpPr>
          <p:cNvPr id="9" name="TextBox 8"/>
          <p:cNvSpPr txBox="1"/>
          <p:nvPr/>
        </p:nvSpPr>
        <p:spPr>
          <a:xfrm>
            <a:off x="1082141" y="1056013"/>
            <a:ext cx="3356509" cy="369332"/>
          </a:xfrm>
          <a:prstGeom prst="rect">
            <a:avLst/>
          </a:prstGeom>
          <a:noFill/>
        </p:spPr>
        <p:txBody>
          <a:bodyPr wrap="square" rtlCol="0">
            <a:spAutoFit/>
          </a:bodyPr>
          <a:lstStyle/>
          <a:p>
            <a:r>
              <a:rPr lang="en-US" dirty="0" err="1" smtClean="0"/>
              <a:t>Kp</a:t>
            </a:r>
            <a:r>
              <a:rPr lang="en-US" dirty="0" smtClean="0"/>
              <a:t> geomagnetic index</a:t>
            </a:r>
            <a:endParaRPr lang="en-US" dirty="0"/>
          </a:p>
        </p:txBody>
      </p:sp>
      <p:sp>
        <p:nvSpPr>
          <p:cNvPr id="10" name="TextBox 9"/>
          <p:cNvSpPr txBox="1"/>
          <p:nvPr/>
        </p:nvSpPr>
        <p:spPr>
          <a:xfrm>
            <a:off x="5652535" y="911867"/>
            <a:ext cx="3356509" cy="646331"/>
          </a:xfrm>
          <a:prstGeom prst="rect">
            <a:avLst/>
          </a:prstGeom>
          <a:noFill/>
        </p:spPr>
        <p:txBody>
          <a:bodyPr wrap="square" rtlCol="0">
            <a:spAutoFit/>
          </a:bodyPr>
          <a:lstStyle/>
          <a:p>
            <a:r>
              <a:rPr lang="en-US" dirty="0" smtClean="0"/>
              <a:t>magnetopause standoff distance</a:t>
            </a:r>
          </a:p>
          <a:p>
            <a:endParaRPr lang="en-US" dirty="0"/>
          </a:p>
        </p:txBody>
      </p:sp>
      <p:sp>
        <p:nvSpPr>
          <p:cNvPr id="11" name="TextBox 10"/>
          <p:cNvSpPr txBox="1"/>
          <p:nvPr/>
        </p:nvSpPr>
        <p:spPr>
          <a:xfrm>
            <a:off x="1788576" y="3712602"/>
            <a:ext cx="3356509" cy="369332"/>
          </a:xfrm>
          <a:prstGeom prst="rect">
            <a:avLst/>
          </a:prstGeom>
          <a:noFill/>
        </p:spPr>
        <p:txBody>
          <a:bodyPr wrap="square" rtlCol="0">
            <a:spAutoFit/>
          </a:bodyPr>
          <a:lstStyle/>
          <a:p>
            <a:r>
              <a:rPr lang="en-US" dirty="0" smtClean="0"/>
              <a:t>GOES energetic electron flux</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0260" y="10856"/>
            <a:ext cx="8770859" cy="769441"/>
          </a:xfrm>
          <a:prstGeom prst="rect">
            <a:avLst/>
          </a:prstGeom>
          <a:noFill/>
        </p:spPr>
        <p:txBody>
          <a:bodyPr wrap="square" rtlCol="0">
            <a:spAutoFit/>
          </a:bodyPr>
          <a:lstStyle/>
          <a:p>
            <a:r>
              <a:rPr lang="en-US" sz="2400" b="1" dirty="0" smtClean="0"/>
              <a:t>Coronal Holes and High Speed Streams – Assessment</a:t>
            </a:r>
          </a:p>
          <a:p>
            <a:endParaRPr lang="en-US" sz="2000" dirty="0" smtClean="0"/>
          </a:p>
        </p:txBody>
      </p:sp>
      <p:sp>
        <p:nvSpPr>
          <p:cNvPr id="8" name="TextBox 7"/>
          <p:cNvSpPr txBox="1"/>
          <p:nvPr/>
        </p:nvSpPr>
        <p:spPr>
          <a:xfrm>
            <a:off x="297376" y="356477"/>
            <a:ext cx="9013740" cy="6555639"/>
          </a:xfrm>
          <a:prstGeom prst="rect">
            <a:avLst/>
          </a:prstGeom>
          <a:noFill/>
        </p:spPr>
        <p:txBody>
          <a:bodyPr wrap="square" rtlCol="0">
            <a:spAutoFit/>
          </a:bodyPr>
          <a:lstStyle/>
          <a:p>
            <a:r>
              <a:rPr lang="en-US" sz="1400" dirty="0" smtClean="0"/>
              <a:t>Why is there solar wind?</a:t>
            </a:r>
          </a:p>
          <a:p>
            <a:endParaRPr lang="en-US" sz="1400" dirty="0" smtClean="0"/>
          </a:p>
          <a:p>
            <a:r>
              <a:rPr lang="en-US" sz="1400" dirty="0" smtClean="0"/>
              <a:t>Does slow solar wind generally originate from high or low latitudes on the Sun?  </a:t>
            </a:r>
          </a:p>
          <a:p>
            <a:r>
              <a:rPr lang="en-US" sz="1400" dirty="0" smtClean="0"/>
              <a:t>What is the typical speed for slow solar wind?</a:t>
            </a:r>
          </a:p>
          <a:p>
            <a:r>
              <a:rPr lang="en-US" sz="1400" dirty="0" smtClean="0"/>
              <a:t>What is the typical density for slow solar wind?</a:t>
            </a:r>
          </a:p>
          <a:p>
            <a:endParaRPr lang="en-US" sz="1400" dirty="0" smtClean="0"/>
          </a:p>
          <a:p>
            <a:r>
              <a:rPr lang="en-US" sz="1400" dirty="0" smtClean="0"/>
              <a:t>Does fast solar wind generally originate from high or low latitudes on the Sun?</a:t>
            </a:r>
          </a:p>
          <a:p>
            <a:r>
              <a:rPr lang="en-US" sz="1400" dirty="0" smtClean="0"/>
              <a:t>What is the typical speed for fast solar wind?</a:t>
            </a:r>
          </a:p>
          <a:p>
            <a:r>
              <a:rPr lang="en-US" sz="1400" dirty="0" smtClean="0"/>
              <a:t>What is the typical density for fast solar wind?</a:t>
            </a:r>
          </a:p>
          <a:p>
            <a:endParaRPr lang="en-US" sz="1400" dirty="0" smtClean="0"/>
          </a:p>
          <a:p>
            <a:r>
              <a:rPr lang="en-US" sz="1400" dirty="0" smtClean="0"/>
              <a:t>What is a coronal hole?  How does the plasma density of a coronal hole compare to the rest of the corona?</a:t>
            </a:r>
          </a:p>
          <a:p>
            <a:endParaRPr lang="en-US" sz="1400" dirty="0" smtClean="0"/>
          </a:p>
          <a:p>
            <a:r>
              <a:rPr lang="en-US" sz="1400" dirty="0" smtClean="0"/>
              <a:t>Where are coronal holes typically found during solar minimum, and how does that change at solar maximum?</a:t>
            </a:r>
          </a:p>
          <a:p>
            <a:endParaRPr lang="en-US" sz="1400" dirty="0" smtClean="0"/>
          </a:p>
          <a:p>
            <a:r>
              <a:rPr lang="en-US" sz="1400" dirty="0" smtClean="0"/>
              <a:t>What are some wavelengths we can view the sun</a:t>
            </a:r>
          </a:p>
          <a:p>
            <a:endParaRPr lang="en-US" sz="1400" dirty="0" smtClean="0"/>
          </a:p>
          <a:p>
            <a:r>
              <a:rPr lang="en-US" sz="1400" dirty="0" smtClean="0"/>
              <a:t>What is a high speed stream, and how is it related to a coronal hole?</a:t>
            </a:r>
          </a:p>
          <a:p>
            <a:endParaRPr lang="en-US" sz="1400" dirty="0" smtClean="0"/>
          </a:p>
          <a:p>
            <a:r>
              <a:rPr lang="en-US" sz="1400" dirty="0" smtClean="0"/>
              <a:t>What is a </a:t>
            </a:r>
            <a:r>
              <a:rPr lang="en-US" sz="1400" dirty="0" err="1" smtClean="0"/>
              <a:t>corotating</a:t>
            </a:r>
            <a:r>
              <a:rPr lang="en-US" sz="1400" dirty="0" smtClean="0"/>
              <a:t> interaction region (CIR) and stream interaction region (SIR)?</a:t>
            </a:r>
          </a:p>
          <a:p>
            <a:endParaRPr lang="en-US" sz="1400" dirty="0" smtClean="0"/>
          </a:p>
          <a:p>
            <a:r>
              <a:rPr lang="en-US" sz="1400" dirty="0" smtClean="0"/>
              <a:t>How does a high speed stream caused geomagnetic storm differ from one caused by a CME?</a:t>
            </a:r>
          </a:p>
          <a:p>
            <a:endParaRPr lang="en-US" sz="1400" dirty="0" smtClean="0"/>
          </a:p>
          <a:p>
            <a:r>
              <a:rPr lang="en-US" sz="1400" dirty="0" smtClean="0"/>
              <a:t>How are high speed streams related to energetic electron fluxes in the magnetosphere?</a:t>
            </a:r>
          </a:p>
          <a:p>
            <a:endParaRPr lang="en-US" sz="1400" dirty="0" smtClean="0"/>
          </a:p>
          <a:p>
            <a:r>
              <a:rPr lang="en-US" sz="1400" dirty="0" smtClean="0"/>
              <a:t>Update the time on various cygnets on this layout to show one high speed stream impacting Earth:</a:t>
            </a:r>
          </a:p>
          <a:p>
            <a:r>
              <a:rPr lang="en-US" sz="1400" dirty="0" smtClean="0">
                <a:hlinkClick r:id="rId2"/>
              </a:rPr>
              <a:t>http://go.nasa.gov/15yyWcP</a:t>
            </a:r>
            <a:endParaRPr lang="en-US" sz="1400" dirty="0" smtClean="0"/>
          </a:p>
          <a:p>
            <a:endParaRPr lang="en-US" sz="1400" dirty="0" smtClean="0"/>
          </a:p>
          <a:p>
            <a:r>
              <a:rPr lang="en-US" sz="1400" dirty="0" smtClean="0"/>
              <a:t>Did the &gt;0.8 </a:t>
            </a:r>
            <a:r>
              <a:rPr lang="en-US" sz="1400" dirty="0" err="1" smtClean="0"/>
              <a:t>MeV</a:t>
            </a:r>
            <a:r>
              <a:rPr lang="en-US" sz="1400" dirty="0" smtClean="0"/>
              <a:t> energetic electron flux measured at GOES increase due to your chosen high speed stream?  Did it go above the alert threshold value of 10^5 </a:t>
            </a:r>
            <a:r>
              <a:rPr lang="en-US" sz="1400" dirty="0" err="1" smtClean="0"/>
              <a:t>pfu</a:t>
            </a:r>
            <a:r>
              <a:rPr lang="en-US" sz="1400" dirty="0" smtClean="0"/>
              <a:t>? If so, at what time? </a:t>
            </a:r>
            <a:r>
              <a:rPr lang="en-US" sz="1400" dirty="0" smtClean="0">
                <a:hlinkClick r:id="rId3"/>
              </a:rPr>
              <a:t>http://go.nasa.gov/11pZxbR</a:t>
            </a:r>
            <a:endParaRPr lang="en-US" sz="1400" dirty="0" smtClean="0"/>
          </a:p>
        </p:txBody>
      </p:sp>
      <p:sp>
        <p:nvSpPr>
          <p:cNvPr id="9" name="TextBox 8"/>
          <p:cNvSpPr txBox="1"/>
          <p:nvPr/>
        </p:nvSpPr>
        <p:spPr>
          <a:xfrm>
            <a:off x="6996567" y="41633"/>
            <a:ext cx="2492805" cy="1077218"/>
          </a:xfrm>
          <a:prstGeom prst="rect">
            <a:avLst/>
          </a:prstGeom>
          <a:noFill/>
        </p:spPr>
        <p:txBody>
          <a:bodyPr wrap="square" rtlCol="0">
            <a:spAutoFit/>
          </a:bodyPr>
          <a:lstStyle/>
          <a:p>
            <a:r>
              <a:rPr lang="en-US" sz="1600" i="1" dirty="0" smtClean="0"/>
              <a:t>Fill out the form: </a:t>
            </a:r>
            <a:r>
              <a:rPr lang="en-US" sz="1600" i="1" dirty="0" smtClean="0">
                <a:hlinkClick r:id="rId4"/>
              </a:rPr>
              <a:t>http://bit.ly</a:t>
            </a:r>
            <a:r>
              <a:rPr lang="en-US" sz="1600" i="1" dirty="0" smtClean="0">
                <a:hlinkClick r:id="rId4"/>
              </a:rPr>
              <a:t>/2014_sw2</a:t>
            </a:r>
            <a:endParaRPr lang="en-US" sz="1600" i="1" dirty="0" smtClean="0"/>
          </a:p>
          <a:p>
            <a:endParaRPr lang="en-US" sz="1600" i="1" dirty="0" smtClean="0"/>
          </a:p>
          <a:p>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50385"/>
          </a:xfrm>
        </p:spPr>
        <p:txBody>
          <a:bodyPr>
            <a:noAutofit/>
          </a:bodyPr>
          <a:lstStyle/>
          <a:p>
            <a:pPr algn="l"/>
            <a:r>
              <a:rPr lang="en-US" sz="3600" i="1" dirty="0" smtClean="0"/>
              <a:t>Slide link summary</a:t>
            </a:r>
            <a:endParaRPr lang="en-US" sz="3600" i="1" dirty="0"/>
          </a:p>
        </p:txBody>
      </p:sp>
      <p:sp>
        <p:nvSpPr>
          <p:cNvPr id="3" name="Content Placeholder 2"/>
          <p:cNvSpPr>
            <a:spLocks noGrp="1"/>
          </p:cNvSpPr>
          <p:nvPr>
            <p:ph idx="1"/>
          </p:nvPr>
        </p:nvSpPr>
        <p:spPr>
          <a:xfrm>
            <a:off x="217100" y="550385"/>
            <a:ext cx="8926900" cy="6307615"/>
          </a:xfrm>
        </p:spPr>
        <p:txBody>
          <a:bodyPr>
            <a:noAutofit/>
          </a:bodyPr>
          <a:lstStyle/>
          <a:p>
            <a:pPr>
              <a:buNone/>
            </a:pPr>
            <a:r>
              <a:rPr lang="en-US" sz="1600" dirty="0" smtClean="0">
                <a:cs typeface="Times New Roman"/>
              </a:rPr>
              <a:t>SW REDI website</a:t>
            </a:r>
          </a:p>
          <a:p>
            <a:pPr>
              <a:buNone/>
            </a:pPr>
            <a:r>
              <a:rPr lang="en-US" sz="1600" dirty="0" smtClean="0">
                <a:cs typeface="Times New Roman"/>
                <a:hlinkClick r:id="rId2"/>
              </a:rPr>
              <a:t>http://ccmc.gsfc.nasa.gov/support/SWREDI/swredi.php</a:t>
            </a:r>
            <a:endParaRPr lang="en-US" sz="1600" dirty="0" smtClean="0">
              <a:cs typeface="Times New Roman"/>
            </a:endParaRPr>
          </a:p>
          <a:p>
            <a:pPr>
              <a:buNone/>
            </a:pPr>
            <a:r>
              <a:rPr lang="en-US" sz="1600" dirty="0" err="1" smtClean="0">
                <a:cs typeface="Times New Roman"/>
              </a:rPr>
              <a:t>iSWA</a:t>
            </a:r>
            <a:r>
              <a:rPr lang="en-US" sz="1600" dirty="0" smtClean="0">
                <a:cs typeface="Times New Roman"/>
              </a:rPr>
              <a:t> </a:t>
            </a:r>
            <a:r>
              <a:rPr lang="en-US" sz="1600" dirty="0" smtClean="0">
                <a:cs typeface="Times New Roman"/>
                <a:hlinkClick r:id="rId3"/>
              </a:rPr>
              <a:t>http://iswa.gsfc.nasa.gov</a:t>
            </a:r>
            <a:endParaRPr lang="en-US" sz="1600" dirty="0" smtClean="0">
              <a:cs typeface="Times New Roman"/>
            </a:endParaRPr>
          </a:p>
          <a:p>
            <a:pPr>
              <a:buNone/>
            </a:pPr>
            <a:r>
              <a:rPr lang="en-US" sz="1600" dirty="0" err="1" smtClean="0">
                <a:cs typeface="Times New Roman"/>
              </a:rPr>
              <a:t>iSWA</a:t>
            </a:r>
            <a:r>
              <a:rPr lang="en-US" sz="1600" dirty="0" smtClean="0">
                <a:cs typeface="Times New Roman"/>
              </a:rPr>
              <a:t> Cygnet Glossary  </a:t>
            </a:r>
            <a:r>
              <a:rPr lang="en-US" sz="1600" dirty="0" smtClean="0">
                <a:cs typeface="Times New Roman"/>
                <a:hlinkClick r:id="rId4"/>
              </a:rPr>
              <a:t>http://iswa3.ccmc.gsfc.nasa.gov/wiki/index.php/Full_iSWA_Cygnet_List</a:t>
            </a:r>
            <a:endParaRPr lang="en-US" sz="1600" dirty="0" smtClean="0">
              <a:cs typeface="Times New Roman"/>
            </a:endParaRPr>
          </a:p>
          <a:p>
            <a:pPr>
              <a:buNone/>
            </a:pPr>
            <a:r>
              <a:rPr lang="en-US" sz="1600" dirty="0" err="1" smtClean="0">
                <a:cs typeface="Times New Roman"/>
              </a:rPr>
              <a:t>iSWA</a:t>
            </a:r>
            <a:r>
              <a:rPr lang="en-US" sz="1600" dirty="0" smtClean="0">
                <a:cs typeface="Times New Roman"/>
              </a:rPr>
              <a:t> Space Weather Glossary </a:t>
            </a:r>
            <a:r>
              <a:rPr lang="en-US" sz="1600" dirty="0" smtClean="0">
                <a:cs typeface="Times New Roman"/>
                <a:hlinkClick r:id="rId5"/>
              </a:rPr>
              <a:t>http://iswa3.ccmc.gsfc.nasa.gov/wiki/index.php/Glossary</a:t>
            </a:r>
            <a:endParaRPr lang="en-US" sz="1600" dirty="0" smtClean="0">
              <a:cs typeface="Times New Roman"/>
            </a:endParaRPr>
          </a:p>
          <a:p>
            <a:pPr>
              <a:buNone/>
            </a:pPr>
            <a:endParaRPr lang="en-US" sz="1600" dirty="0" smtClean="0">
              <a:cs typeface="Times New Roman"/>
            </a:endParaRPr>
          </a:p>
          <a:p>
            <a:pPr>
              <a:buNone/>
            </a:pPr>
            <a:r>
              <a:rPr lang="en-US" sz="1600" dirty="0" smtClean="0">
                <a:cs typeface="Times New Roman"/>
              </a:rPr>
              <a:t>Most figures and tables in the slides are from the “Introduction to Space Physics” textbook</a:t>
            </a:r>
          </a:p>
          <a:p>
            <a:pPr>
              <a:buNone/>
            </a:pPr>
            <a:r>
              <a:rPr lang="en-US" sz="1600" dirty="0" smtClean="0">
                <a:cs typeface="Times New Roman"/>
                <a:hlinkClick r:id="rId6"/>
              </a:rPr>
              <a:t>http://www.cambridge.org/us/knowledge/isbn/item1145043</a:t>
            </a:r>
            <a:endParaRPr lang="en-US" sz="1600" dirty="0" smtClean="0">
              <a:cs typeface="Times New Roman"/>
            </a:endParaRPr>
          </a:p>
          <a:p>
            <a:pPr>
              <a:buNone/>
            </a:pPr>
            <a:endParaRPr lang="en-US" sz="1600" dirty="0" smtClean="0">
              <a:cs typeface="Times New Roman"/>
            </a:endParaRPr>
          </a:p>
          <a:p>
            <a:pPr>
              <a:buNone/>
            </a:pPr>
            <a:r>
              <a:rPr lang="en-US" sz="1600" dirty="0" err="1" smtClean="0">
                <a:cs typeface="Times New Roman"/>
              </a:rPr>
              <a:t>iSWA</a:t>
            </a:r>
            <a:r>
              <a:rPr lang="en-US" sz="1600" dirty="0" smtClean="0">
                <a:cs typeface="Times New Roman"/>
              </a:rPr>
              <a:t> layout of a high speed stream observed at ACE  </a:t>
            </a:r>
            <a:r>
              <a:rPr lang="en-US" sz="1600" dirty="0" smtClean="0">
                <a:hlinkClick r:id="rId7"/>
              </a:rPr>
              <a:t>http://go.nasa.gov/17nkicp</a:t>
            </a:r>
            <a:endParaRPr lang="en-US" sz="1600" dirty="0" smtClean="0"/>
          </a:p>
          <a:p>
            <a:pPr>
              <a:buNone/>
            </a:pPr>
            <a:endParaRPr lang="en-US" sz="1600" smtClean="0">
              <a:cs typeface="Times New Roman"/>
            </a:endParaRPr>
          </a:p>
          <a:p>
            <a:pPr>
              <a:buNone/>
            </a:pPr>
            <a:endParaRPr lang="en-US" sz="1600" smtClean="0">
              <a:cs typeface="Times New Roman"/>
            </a:endParaRPr>
          </a:p>
          <a:p>
            <a:pPr>
              <a:buNone/>
            </a:pPr>
            <a:endParaRPr lang="en-US" sz="1600" dirty="0" smtClean="0">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able_4_1_GrCC.tif"/>
          <p:cNvPicPr>
            <a:picLocks noChangeAspect="1"/>
          </p:cNvPicPr>
          <p:nvPr/>
        </p:nvPicPr>
        <p:blipFill>
          <a:blip r:embed="rId3"/>
          <a:stretch>
            <a:fillRect/>
          </a:stretch>
        </p:blipFill>
        <p:spPr>
          <a:xfrm>
            <a:off x="237267" y="2523034"/>
            <a:ext cx="4260261" cy="2615390"/>
          </a:xfrm>
          <a:prstGeom prst="rect">
            <a:avLst/>
          </a:prstGeom>
        </p:spPr>
      </p:pic>
      <p:sp>
        <p:nvSpPr>
          <p:cNvPr id="2" name="Title 1"/>
          <p:cNvSpPr>
            <a:spLocks noGrp="1"/>
          </p:cNvSpPr>
          <p:nvPr>
            <p:ph type="title"/>
          </p:nvPr>
        </p:nvSpPr>
        <p:spPr>
          <a:xfrm>
            <a:off x="226126" y="229959"/>
            <a:ext cx="8906732" cy="1674965"/>
          </a:xfrm>
        </p:spPr>
        <p:txBody>
          <a:bodyPr>
            <a:noAutofit/>
          </a:bodyPr>
          <a:lstStyle/>
          <a:p>
            <a:pPr algn="l">
              <a:spcAft>
                <a:spcPts val="1200"/>
              </a:spcAft>
            </a:pPr>
            <a:r>
              <a:rPr lang="en-US" sz="2400" dirty="0" smtClean="0"/>
              <a:t>The </a:t>
            </a:r>
            <a:r>
              <a:rPr lang="en-US" sz="2400" b="1" dirty="0" smtClean="0">
                <a:solidFill>
                  <a:srgbClr val="264DC3"/>
                </a:solidFill>
                <a:latin typeface="+mn-lt"/>
                <a:ea typeface="+mn-ea"/>
                <a:cs typeface="+mn-cs"/>
              </a:rPr>
              <a:t>solar wind </a:t>
            </a:r>
            <a:r>
              <a:rPr lang="en-US" sz="2000" dirty="0" smtClean="0"/>
              <a:t>is a flow of </a:t>
            </a:r>
            <a:r>
              <a:rPr lang="en-US" sz="2000" b="1" dirty="0" smtClean="0">
                <a:solidFill>
                  <a:srgbClr val="264DC3"/>
                </a:solidFill>
              </a:rPr>
              <a:t>plasma</a:t>
            </a:r>
            <a:r>
              <a:rPr lang="en-US" sz="2000" dirty="0" smtClean="0"/>
              <a:t> and the frozen-in solar </a:t>
            </a:r>
            <a:r>
              <a:rPr lang="en-US" sz="2000" b="1" dirty="0" smtClean="0">
                <a:solidFill>
                  <a:srgbClr val="264DC3"/>
                </a:solidFill>
              </a:rPr>
              <a:t>magnetic field </a:t>
            </a:r>
            <a:r>
              <a:rPr lang="en-US" sz="2000" dirty="0" smtClean="0"/>
              <a:t>from the Sun.   The outward flow is due to the gas pressure difference between interplanetary space and the solar corona.</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TextBox 2"/>
          <p:cNvSpPr txBox="1"/>
          <p:nvPr/>
        </p:nvSpPr>
        <p:spPr>
          <a:xfrm>
            <a:off x="77988" y="5235752"/>
            <a:ext cx="5280848" cy="1477328"/>
          </a:xfrm>
          <a:prstGeom prst="rect">
            <a:avLst/>
          </a:prstGeom>
          <a:noFill/>
        </p:spPr>
        <p:txBody>
          <a:bodyPr wrap="square" rtlCol="0">
            <a:spAutoFit/>
          </a:bodyPr>
          <a:lstStyle/>
          <a:p>
            <a:r>
              <a:rPr lang="en-US" dirty="0" smtClean="0"/>
              <a:t>near the Earth, compared to the magnetosphere, the solar wind plasma (mostly ionized Hydrogen) is hot, tenuous, and fast moving, and the weak magnetic field is nearly parallel to the ecliptic plane, but 45˚ to the Sun-Earth line </a:t>
            </a:r>
            <a:endParaRPr lang="en-US" dirty="0"/>
          </a:p>
        </p:txBody>
      </p:sp>
      <p:pic>
        <p:nvPicPr>
          <p:cNvPr id="5" name="Picture 4" descr="OMNI_HRO_1MIN_1160_000.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43703" y="1604936"/>
            <a:ext cx="4309234" cy="5001583"/>
          </a:xfrm>
          <a:prstGeom prst="rect">
            <a:avLst/>
          </a:prstGeom>
        </p:spPr>
      </p:pic>
      <p:sp>
        <p:nvSpPr>
          <p:cNvPr id="6" name="TextBox 5"/>
          <p:cNvSpPr txBox="1"/>
          <p:nvPr/>
        </p:nvSpPr>
        <p:spPr>
          <a:xfrm>
            <a:off x="237267" y="1143271"/>
            <a:ext cx="8029377" cy="1015663"/>
          </a:xfrm>
          <a:prstGeom prst="rect">
            <a:avLst/>
          </a:prstGeom>
          <a:noFill/>
        </p:spPr>
        <p:txBody>
          <a:bodyPr wrap="square" rtlCol="0">
            <a:spAutoFit/>
          </a:bodyPr>
          <a:lstStyle/>
          <a:p>
            <a:r>
              <a:rPr lang="en-US" sz="2000" b="1" dirty="0" smtClean="0">
                <a:solidFill>
                  <a:srgbClr val="264DC3"/>
                </a:solidFill>
              </a:rPr>
              <a:t>Changes</a:t>
            </a:r>
            <a:r>
              <a:rPr lang="en-US" sz="2000" dirty="0" smtClean="0"/>
              <a:t> in the solar magnetic field (from solar activity) influence the solar wind which, in turn, influences planets, spacecraft, and other bodies inside the solar wind (the </a:t>
            </a:r>
            <a:r>
              <a:rPr lang="en-US" sz="2000" b="1" dirty="0" err="1" smtClean="0">
                <a:solidFill>
                  <a:srgbClr val="264DC3"/>
                </a:solidFill>
              </a:rPr>
              <a:t>heliosphere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7267" y="151979"/>
            <a:ext cx="8906732" cy="1574055"/>
          </a:xfrm>
        </p:spPr>
        <p:txBody>
          <a:bodyPr>
            <a:noAutofit/>
          </a:bodyPr>
          <a:lstStyle/>
          <a:p>
            <a:pPr algn="l">
              <a:spcAft>
                <a:spcPts val="1200"/>
              </a:spcAft>
            </a:pPr>
            <a:r>
              <a:rPr lang="en-US" sz="2000" dirty="0" smtClean="0"/>
              <a:t>The </a:t>
            </a:r>
            <a:r>
              <a:rPr lang="en-US" sz="2400" b="1" dirty="0" smtClean="0">
                <a:solidFill>
                  <a:srgbClr val="264DC3"/>
                </a:solidFill>
                <a:latin typeface="+mn-lt"/>
                <a:ea typeface="+mn-ea"/>
                <a:cs typeface="+mn-cs"/>
              </a:rPr>
              <a:t>Parker</a:t>
            </a:r>
            <a:r>
              <a:rPr lang="en-US" sz="2000" dirty="0" smtClean="0"/>
              <a:t> </a:t>
            </a:r>
            <a:r>
              <a:rPr lang="en-US" sz="2400" b="1" dirty="0" smtClean="0">
                <a:solidFill>
                  <a:srgbClr val="264DC3"/>
                </a:solidFill>
                <a:latin typeface="+mn-lt"/>
                <a:ea typeface="+mn-ea"/>
                <a:cs typeface="+mn-cs"/>
              </a:rPr>
              <a:t>spiral</a:t>
            </a:r>
            <a:r>
              <a:rPr lang="en-US" sz="2000" dirty="0" smtClean="0"/>
              <a:t>, is the spiral of Archimedes magnetic geometry of the solar wind due to solar </a:t>
            </a:r>
            <a:r>
              <a:rPr lang="en-US" sz="2000" b="1" dirty="0" smtClean="0">
                <a:solidFill>
                  <a:srgbClr val="264DC3"/>
                </a:solidFill>
              </a:rPr>
              <a:t>rotation</a:t>
            </a:r>
            <a:r>
              <a:rPr lang="en-US" sz="2000" dirty="0" smtClean="0"/>
              <a:t>. Parcels of solar wind leaving the sun are analogous the water spirals formed from a rotating sprinkler. The angle a solar wind magnetic field line makes at 1 AU is close to 45 degrees. </a:t>
            </a:r>
            <a:br>
              <a:rPr lang="en-US" sz="2000" dirty="0" smtClean="0"/>
            </a:br>
            <a:endParaRPr lang="en-US" sz="2000" dirty="0"/>
          </a:p>
        </p:txBody>
      </p:sp>
      <p:pic>
        <p:nvPicPr>
          <p:cNvPr id="4" name="Picture 3" descr="Fig_4_5CC.tif"/>
          <p:cNvPicPr>
            <a:picLocks noChangeAspect="1"/>
          </p:cNvPicPr>
          <p:nvPr/>
        </p:nvPicPr>
        <p:blipFill>
          <a:blip r:embed="rId3"/>
          <a:stretch>
            <a:fillRect/>
          </a:stretch>
        </p:blipFill>
        <p:spPr>
          <a:xfrm>
            <a:off x="767724" y="1537501"/>
            <a:ext cx="7555467" cy="50816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ulysses-mccomas3panel-full_h.jpg"/>
          <p:cNvPicPr>
            <a:picLocks noChangeAspect="1"/>
          </p:cNvPicPr>
          <p:nvPr/>
        </p:nvPicPr>
        <p:blipFill>
          <a:blip r:embed="rId3"/>
          <a:stretch>
            <a:fillRect/>
          </a:stretch>
        </p:blipFill>
        <p:spPr>
          <a:xfrm>
            <a:off x="0" y="1279033"/>
            <a:ext cx="9144000" cy="4718050"/>
          </a:xfrm>
          <a:prstGeom prst="rect">
            <a:avLst/>
          </a:prstGeom>
        </p:spPr>
      </p:pic>
      <p:sp>
        <p:nvSpPr>
          <p:cNvPr id="3" name="TextBox 2"/>
          <p:cNvSpPr txBox="1"/>
          <p:nvPr/>
        </p:nvSpPr>
        <p:spPr>
          <a:xfrm>
            <a:off x="145950" y="325427"/>
            <a:ext cx="8803423" cy="369332"/>
          </a:xfrm>
          <a:prstGeom prst="rect">
            <a:avLst/>
          </a:prstGeom>
          <a:noFill/>
        </p:spPr>
        <p:txBody>
          <a:bodyPr wrap="square" rtlCol="0">
            <a:spAutoFit/>
          </a:bodyPr>
          <a:lstStyle/>
          <a:p>
            <a:r>
              <a:rPr lang="en-US" b="1" dirty="0" smtClean="0">
                <a:solidFill>
                  <a:srgbClr val="264DC3"/>
                </a:solidFill>
              </a:rPr>
              <a:t>Solar wind </a:t>
            </a:r>
            <a:r>
              <a:rPr lang="en-US" dirty="0" smtClean="0"/>
              <a:t>can be divided into fast and slow wind components. </a:t>
            </a:r>
            <a:endParaRPr lang="en-US" dirty="0"/>
          </a:p>
        </p:txBody>
      </p:sp>
      <p:sp>
        <p:nvSpPr>
          <p:cNvPr id="4" name="TextBox 3"/>
          <p:cNvSpPr txBox="1"/>
          <p:nvPr/>
        </p:nvSpPr>
        <p:spPr>
          <a:xfrm>
            <a:off x="3782910" y="5747281"/>
            <a:ext cx="1628721" cy="369332"/>
          </a:xfrm>
          <a:prstGeom prst="rect">
            <a:avLst/>
          </a:prstGeom>
          <a:noFill/>
        </p:spPr>
        <p:txBody>
          <a:bodyPr wrap="none" rtlCol="0">
            <a:spAutoFit/>
          </a:bodyPr>
          <a:lstStyle/>
          <a:p>
            <a:r>
              <a:rPr lang="en-US" dirty="0" smtClean="0"/>
              <a:t>solar maximum</a:t>
            </a:r>
            <a:endParaRPr lang="en-US" dirty="0"/>
          </a:p>
        </p:txBody>
      </p:sp>
      <p:sp>
        <p:nvSpPr>
          <p:cNvPr id="5" name="TextBox 4"/>
          <p:cNvSpPr txBox="1"/>
          <p:nvPr/>
        </p:nvSpPr>
        <p:spPr>
          <a:xfrm>
            <a:off x="1156424" y="5790705"/>
            <a:ext cx="1594570" cy="369332"/>
          </a:xfrm>
          <a:prstGeom prst="rect">
            <a:avLst/>
          </a:prstGeom>
          <a:noFill/>
        </p:spPr>
        <p:txBody>
          <a:bodyPr wrap="none" rtlCol="0">
            <a:spAutoFit/>
          </a:bodyPr>
          <a:lstStyle/>
          <a:p>
            <a:r>
              <a:rPr lang="en-US" dirty="0" smtClean="0"/>
              <a:t>solar minimum</a:t>
            </a:r>
            <a:endParaRPr lang="en-US" dirty="0"/>
          </a:p>
        </p:txBody>
      </p:sp>
      <p:sp>
        <p:nvSpPr>
          <p:cNvPr id="6" name="TextBox 5"/>
          <p:cNvSpPr txBox="1"/>
          <p:nvPr/>
        </p:nvSpPr>
        <p:spPr>
          <a:xfrm>
            <a:off x="6486670" y="5715015"/>
            <a:ext cx="1594570" cy="369332"/>
          </a:xfrm>
          <a:prstGeom prst="rect">
            <a:avLst/>
          </a:prstGeom>
          <a:noFill/>
        </p:spPr>
        <p:txBody>
          <a:bodyPr wrap="none" rtlCol="0">
            <a:spAutoFit/>
          </a:bodyPr>
          <a:lstStyle/>
          <a:p>
            <a:r>
              <a:rPr lang="en-US" dirty="0" smtClean="0"/>
              <a:t>solar minimum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45950" y="379821"/>
            <a:ext cx="8803423" cy="369332"/>
          </a:xfrm>
          <a:prstGeom prst="rect">
            <a:avLst/>
          </a:prstGeom>
          <a:noFill/>
        </p:spPr>
        <p:txBody>
          <a:bodyPr wrap="square" rtlCol="0">
            <a:spAutoFit/>
          </a:bodyPr>
          <a:lstStyle/>
          <a:p>
            <a:r>
              <a:rPr lang="en-US" b="1" dirty="0" smtClean="0">
                <a:solidFill>
                  <a:srgbClr val="264DC3"/>
                </a:solidFill>
              </a:rPr>
              <a:t>Solar wind </a:t>
            </a:r>
            <a:r>
              <a:rPr lang="en-US" dirty="0" smtClean="0"/>
              <a:t>can be divided into fast and slow wind components. </a:t>
            </a:r>
            <a:endParaRPr lang="en-US" dirty="0"/>
          </a:p>
        </p:txBody>
      </p:sp>
      <p:sp>
        <p:nvSpPr>
          <p:cNvPr id="4" name="TextBox 3"/>
          <p:cNvSpPr txBox="1"/>
          <p:nvPr/>
        </p:nvSpPr>
        <p:spPr>
          <a:xfrm>
            <a:off x="6370334" y="4444818"/>
            <a:ext cx="2579039" cy="338554"/>
          </a:xfrm>
          <a:prstGeom prst="rect">
            <a:avLst/>
          </a:prstGeom>
          <a:noFill/>
        </p:spPr>
        <p:txBody>
          <a:bodyPr wrap="none" rtlCol="0">
            <a:spAutoFit/>
          </a:bodyPr>
          <a:lstStyle/>
          <a:p>
            <a:r>
              <a:rPr lang="en-US" sz="1600" i="1" dirty="0" smtClean="0"/>
              <a:t>(</a:t>
            </a:r>
            <a:r>
              <a:rPr lang="en-US" sz="1600" i="1" dirty="0" err="1" smtClean="0"/>
              <a:t>Bothmer</a:t>
            </a:r>
            <a:r>
              <a:rPr lang="en-US" sz="1600" i="1" dirty="0" smtClean="0"/>
              <a:t> and Zhukov, 2007)</a:t>
            </a:r>
            <a:endParaRPr lang="en-US" sz="1600" i="1" dirty="0"/>
          </a:p>
        </p:txBody>
      </p:sp>
      <p:pic>
        <p:nvPicPr>
          <p:cNvPr id="5" name="Picture 4" descr="Screen Shot 2013-06-05 at 12.10.32 AM.png"/>
          <p:cNvPicPr>
            <a:picLocks noChangeAspect="1"/>
          </p:cNvPicPr>
          <p:nvPr/>
        </p:nvPicPr>
        <p:blipFill>
          <a:blip r:embed="rId3"/>
          <a:stretch>
            <a:fillRect/>
          </a:stretch>
        </p:blipFill>
        <p:spPr>
          <a:xfrm>
            <a:off x="396805" y="902331"/>
            <a:ext cx="8403923" cy="35424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a:spLocks noGrp="1"/>
          </p:cNvSpPr>
          <p:nvPr>
            <p:ph type="title"/>
          </p:nvPr>
        </p:nvSpPr>
        <p:spPr>
          <a:xfrm>
            <a:off x="237267" y="-70820"/>
            <a:ext cx="8906732" cy="2019132"/>
          </a:xfrm>
        </p:spPr>
        <p:txBody>
          <a:bodyPr>
            <a:noAutofit/>
          </a:bodyPr>
          <a:lstStyle/>
          <a:p>
            <a:pPr algn="l">
              <a:spcAft>
                <a:spcPts val="1200"/>
              </a:spcAft>
            </a:pPr>
            <a:r>
              <a:rPr lang="en-US" sz="2400" b="1" dirty="0" smtClean="0">
                <a:solidFill>
                  <a:srgbClr val="264DC3"/>
                </a:solidFill>
                <a:latin typeface="+mn-lt"/>
                <a:ea typeface="+mn-ea"/>
                <a:cs typeface="+mn-cs"/>
              </a:rPr>
              <a:t>Coronal holes</a:t>
            </a:r>
            <a:r>
              <a:rPr lang="en-US" sz="2000" dirty="0" smtClean="0"/>
              <a:t> appear as dark areas on the solar surface in the </a:t>
            </a:r>
            <a:r>
              <a:rPr lang="en-US" sz="2000" b="1" dirty="0" smtClean="0">
                <a:solidFill>
                  <a:srgbClr val="264DC3"/>
                </a:solidFill>
              </a:rPr>
              <a:t>EUV</a:t>
            </a:r>
            <a:r>
              <a:rPr lang="en-US" sz="2000" dirty="0" smtClean="0"/>
              <a:t> (extreme ultraviolet) and </a:t>
            </a:r>
            <a:r>
              <a:rPr lang="en-US" sz="2000" b="1" dirty="0" smtClean="0">
                <a:solidFill>
                  <a:srgbClr val="264DC3"/>
                </a:solidFill>
              </a:rPr>
              <a:t>X-ray</a:t>
            </a:r>
            <a:r>
              <a:rPr lang="en-US" sz="2000" dirty="0" smtClean="0"/>
              <a:t> radiation.  They have a </a:t>
            </a:r>
            <a:r>
              <a:rPr lang="en-US" sz="2000" b="1" dirty="0" smtClean="0">
                <a:solidFill>
                  <a:srgbClr val="264DC3"/>
                </a:solidFill>
              </a:rPr>
              <a:t>lower</a:t>
            </a:r>
            <a:r>
              <a:rPr lang="en-US" sz="2000" dirty="0" smtClean="0"/>
              <a:t> </a:t>
            </a:r>
            <a:r>
              <a:rPr lang="en-US" sz="2000" b="1" dirty="0" smtClean="0">
                <a:solidFill>
                  <a:srgbClr val="264DC3"/>
                </a:solidFill>
              </a:rPr>
              <a:t>density</a:t>
            </a:r>
            <a:r>
              <a:rPr lang="en-US" sz="2000" dirty="0" smtClean="0"/>
              <a:t> and </a:t>
            </a:r>
            <a:r>
              <a:rPr lang="en-US" sz="2000" b="1" dirty="0" smtClean="0">
                <a:solidFill>
                  <a:srgbClr val="264DC3"/>
                </a:solidFill>
              </a:rPr>
              <a:t>temperature</a:t>
            </a:r>
            <a:r>
              <a:rPr lang="en-US" sz="2000" dirty="0" smtClean="0"/>
              <a:t> compared with the surrounding corona. </a:t>
            </a:r>
            <a:r>
              <a:rPr lang="en-US" sz="2000" b="1" dirty="0" smtClean="0">
                <a:solidFill>
                  <a:srgbClr val="264DC3"/>
                </a:solidFill>
              </a:rPr>
              <a:t>Coronal holes </a:t>
            </a:r>
            <a:r>
              <a:rPr lang="en-US" sz="2000" dirty="0" smtClean="0"/>
              <a:t>correspond to regions of open magnetic fields. Visible best in lines with temperatures more than 10</a:t>
            </a:r>
            <a:r>
              <a:rPr lang="en-US" sz="2000" baseline="30000" dirty="0" smtClean="0"/>
              <a:t>5</a:t>
            </a:r>
            <a:r>
              <a:rPr lang="en-US" sz="2000" dirty="0" smtClean="0"/>
              <a:t> K.</a:t>
            </a:r>
            <a:br>
              <a:rPr lang="en-US" sz="2000" dirty="0" smtClean="0"/>
            </a:br>
            <a:r>
              <a:rPr lang="en-US" sz="2000" dirty="0" smtClean="0"/>
              <a:t/>
            </a:r>
            <a:br>
              <a:rPr lang="en-US" sz="2000" dirty="0" smtClean="0"/>
            </a:br>
            <a:endParaRPr lang="en-US" sz="2000" dirty="0"/>
          </a:p>
        </p:txBody>
      </p:sp>
      <p:pic>
        <p:nvPicPr>
          <p:cNvPr id="6" name="Picture 5" descr="20110707_102437_1024_0171.jpg"/>
          <p:cNvPicPr>
            <a:picLocks noChangeAspect="1"/>
          </p:cNvPicPr>
          <p:nvPr/>
        </p:nvPicPr>
        <p:blipFill>
          <a:blip r:embed="rId3"/>
          <a:stretch>
            <a:fillRect/>
          </a:stretch>
        </p:blipFill>
        <p:spPr>
          <a:xfrm>
            <a:off x="5175411" y="4923834"/>
            <a:ext cx="2190383" cy="2190383"/>
          </a:xfrm>
          <a:prstGeom prst="rect">
            <a:avLst/>
          </a:prstGeom>
        </p:spPr>
      </p:pic>
      <p:pic>
        <p:nvPicPr>
          <p:cNvPr id="7" name="Picture 6" descr="20110425_032921_1024_0304.jpg"/>
          <p:cNvPicPr>
            <a:picLocks noChangeAspect="1"/>
          </p:cNvPicPr>
          <p:nvPr/>
        </p:nvPicPr>
        <p:blipFill>
          <a:blip r:embed="rId4"/>
          <a:stretch>
            <a:fillRect/>
          </a:stretch>
        </p:blipFill>
        <p:spPr>
          <a:xfrm>
            <a:off x="7365794" y="5079794"/>
            <a:ext cx="1778206" cy="1778206"/>
          </a:xfrm>
          <a:prstGeom prst="rect">
            <a:avLst/>
          </a:prstGeom>
        </p:spPr>
      </p:pic>
      <p:pic>
        <p:nvPicPr>
          <p:cNvPr id="8" name="Picture 7" descr="20110425_031014_1024_0211pfss.jpg"/>
          <p:cNvPicPr>
            <a:picLocks noChangeAspect="1"/>
          </p:cNvPicPr>
          <p:nvPr/>
        </p:nvPicPr>
        <p:blipFill>
          <a:blip r:embed="rId5"/>
          <a:stretch>
            <a:fillRect/>
          </a:stretch>
        </p:blipFill>
        <p:spPr>
          <a:xfrm>
            <a:off x="0" y="1554869"/>
            <a:ext cx="5303130" cy="5303131"/>
          </a:xfrm>
          <a:prstGeom prst="rect">
            <a:avLst/>
          </a:prstGeom>
        </p:spPr>
      </p:pic>
      <p:pic>
        <p:nvPicPr>
          <p:cNvPr id="9" name="Picture 8" descr="20110425_032820_1024_0193.jpg"/>
          <p:cNvPicPr>
            <a:picLocks noChangeAspect="1"/>
          </p:cNvPicPr>
          <p:nvPr/>
        </p:nvPicPr>
        <p:blipFill>
          <a:blip r:embed="rId6"/>
          <a:stretch>
            <a:fillRect/>
          </a:stretch>
        </p:blipFill>
        <p:spPr>
          <a:xfrm>
            <a:off x="5303130" y="1276370"/>
            <a:ext cx="3840869" cy="38408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78241"/>
            <a:ext cx="9144000" cy="677108"/>
          </a:xfrm>
          <a:prstGeom prst="rect">
            <a:avLst/>
          </a:prstGeom>
          <a:noFill/>
        </p:spPr>
        <p:txBody>
          <a:bodyPr wrap="square" rtlCol="0">
            <a:spAutoFit/>
          </a:bodyPr>
          <a:lstStyle/>
          <a:p>
            <a:r>
              <a:rPr lang="en-US" dirty="0" smtClean="0"/>
              <a:t>Large </a:t>
            </a:r>
            <a:r>
              <a:rPr lang="en-US" sz="2000" b="1" dirty="0" smtClean="0">
                <a:solidFill>
                  <a:srgbClr val="264DC3"/>
                </a:solidFill>
              </a:rPr>
              <a:t>polar coronal holes </a:t>
            </a:r>
            <a:r>
              <a:rPr lang="en-US" dirty="0" smtClean="0"/>
              <a:t>are persistent or about 7 years around solar minimum.  During solar maximum and high solar activity </a:t>
            </a:r>
            <a:r>
              <a:rPr lang="en-US" b="1" dirty="0" smtClean="0">
                <a:solidFill>
                  <a:srgbClr val="264DC3"/>
                </a:solidFill>
              </a:rPr>
              <a:t>coronal holes </a:t>
            </a:r>
            <a:r>
              <a:rPr lang="en-US" dirty="0" smtClean="0"/>
              <a:t>exist at all latitudes, but are less persistent.</a:t>
            </a:r>
            <a:endParaRPr lang="en-US" dirty="0"/>
          </a:p>
        </p:txBody>
      </p:sp>
      <p:pic>
        <p:nvPicPr>
          <p:cNvPr id="6" name="Picture 5" descr="goessxi.png"/>
          <p:cNvPicPr>
            <a:picLocks noChangeAspect="1"/>
          </p:cNvPicPr>
          <p:nvPr/>
        </p:nvPicPr>
        <p:blipFill>
          <a:blip r:embed="rId3"/>
          <a:stretch>
            <a:fillRect/>
          </a:stretch>
        </p:blipFill>
        <p:spPr>
          <a:xfrm>
            <a:off x="3641757" y="1281088"/>
            <a:ext cx="5502243" cy="4455804"/>
          </a:xfrm>
          <a:prstGeom prst="rect">
            <a:avLst/>
          </a:prstGeom>
        </p:spPr>
      </p:pic>
      <p:pic>
        <p:nvPicPr>
          <p:cNvPr id="5" name="Picture 4" descr="sohoeit.jpeg"/>
          <p:cNvPicPr>
            <a:picLocks noChangeAspect="1"/>
          </p:cNvPicPr>
          <p:nvPr/>
        </p:nvPicPr>
        <p:blipFill>
          <a:blip r:embed="rId4"/>
          <a:stretch>
            <a:fillRect/>
          </a:stretch>
        </p:blipFill>
        <p:spPr>
          <a:xfrm>
            <a:off x="0" y="1281088"/>
            <a:ext cx="4455805" cy="44558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a:spLocks noGrp="1"/>
          </p:cNvSpPr>
          <p:nvPr>
            <p:ph type="title"/>
          </p:nvPr>
        </p:nvSpPr>
        <p:spPr>
          <a:xfrm>
            <a:off x="237267" y="561492"/>
            <a:ext cx="3988658" cy="819026"/>
          </a:xfrm>
        </p:spPr>
        <p:txBody>
          <a:bodyPr>
            <a:noAutofit/>
          </a:bodyPr>
          <a:lstStyle/>
          <a:p>
            <a:pPr algn="l">
              <a:spcAft>
                <a:spcPts val="1200"/>
              </a:spcAft>
            </a:pPr>
            <a:r>
              <a:rPr lang="en-US" sz="2000" b="1" dirty="0" smtClean="0">
                <a:solidFill>
                  <a:srgbClr val="264DC3"/>
                </a:solidFill>
              </a:rPr>
              <a:t>Coronal holes </a:t>
            </a:r>
            <a:r>
              <a:rPr lang="en-US" sz="2000" dirty="0" smtClean="0"/>
              <a:t>correspond to regions of open magnetic fields. </a:t>
            </a:r>
            <a:br>
              <a:rPr lang="en-US" sz="2000" dirty="0" smtClean="0"/>
            </a:br>
            <a:r>
              <a:rPr lang="en-US" sz="2000" dirty="0" smtClean="0"/>
              <a:t/>
            </a:r>
            <a:br>
              <a:rPr lang="en-US" sz="2000" dirty="0" smtClean="0"/>
            </a:br>
            <a:endParaRPr lang="en-US" sz="2000" dirty="0"/>
          </a:p>
        </p:txBody>
      </p:sp>
      <p:pic>
        <p:nvPicPr>
          <p:cNvPr id="4" name="Picture 3" descr="Fig_4_8CC1.png"/>
          <p:cNvPicPr>
            <a:picLocks noChangeAspect="1"/>
          </p:cNvPicPr>
          <p:nvPr/>
        </p:nvPicPr>
        <p:blipFill>
          <a:blip r:embed="rId3"/>
          <a:stretch>
            <a:fillRect/>
          </a:stretch>
        </p:blipFill>
        <p:spPr>
          <a:xfrm>
            <a:off x="4225925" y="0"/>
            <a:ext cx="4918075" cy="6858000"/>
          </a:xfrm>
          <a:prstGeom prst="rect">
            <a:avLst/>
          </a:prstGeom>
        </p:spPr>
      </p:pic>
      <p:pic>
        <p:nvPicPr>
          <p:cNvPr id="5" name="Picture 4" descr="Fig_4_8CC2.png"/>
          <p:cNvPicPr>
            <a:picLocks noChangeAspect="1"/>
          </p:cNvPicPr>
          <p:nvPr/>
        </p:nvPicPr>
        <p:blipFill>
          <a:blip r:embed="rId4"/>
          <a:stretch>
            <a:fillRect/>
          </a:stretch>
        </p:blipFill>
        <p:spPr>
          <a:xfrm>
            <a:off x="7439918" y="0"/>
            <a:ext cx="1704082" cy="971005"/>
          </a:xfrm>
          <a:prstGeom prst="rect">
            <a:avLst/>
          </a:prstGeom>
        </p:spPr>
      </p:pic>
      <p:pic>
        <p:nvPicPr>
          <p:cNvPr id="6" name="Picture 5" descr="20130602_033812_1024_211193171pfss.jpg"/>
          <p:cNvPicPr>
            <a:picLocks noChangeAspect="1"/>
          </p:cNvPicPr>
          <p:nvPr/>
        </p:nvPicPr>
        <p:blipFill>
          <a:blip r:embed="rId5"/>
          <a:stretch>
            <a:fillRect/>
          </a:stretch>
        </p:blipFill>
        <p:spPr>
          <a:xfrm>
            <a:off x="0" y="1771244"/>
            <a:ext cx="5109037" cy="51090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7267" y="151978"/>
            <a:ext cx="8906732" cy="1307349"/>
          </a:xfrm>
        </p:spPr>
        <p:txBody>
          <a:bodyPr>
            <a:noAutofit/>
          </a:bodyPr>
          <a:lstStyle/>
          <a:p>
            <a:pPr algn="l">
              <a:spcAft>
                <a:spcPts val="1200"/>
              </a:spcAft>
            </a:pPr>
            <a:r>
              <a:rPr lang="en-US" sz="2000" b="1" dirty="0" smtClean="0">
                <a:solidFill>
                  <a:srgbClr val="264DC3"/>
                </a:solidFill>
              </a:rPr>
              <a:t>High speed solar wind streams </a:t>
            </a:r>
            <a:r>
              <a:rPr lang="en-US" sz="2000" dirty="0" smtClean="0"/>
              <a:t>are formed by higher speed solar wind originating from </a:t>
            </a:r>
            <a:r>
              <a:rPr lang="en-US" sz="2000" b="1" dirty="0" smtClean="0">
                <a:solidFill>
                  <a:srgbClr val="264DC3"/>
                </a:solidFill>
              </a:rPr>
              <a:t>coronal</a:t>
            </a:r>
            <a:r>
              <a:rPr lang="en-US" sz="2000" dirty="0" smtClean="0"/>
              <a:t> </a:t>
            </a:r>
            <a:r>
              <a:rPr lang="en-US" sz="2000" b="1" dirty="0" smtClean="0">
                <a:solidFill>
                  <a:srgbClr val="264DC3"/>
                </a:solidFill>
              </a:rPr>
              <a:t>holes</a:t>
            </a:r>
            <a:r>
              <a:rPr lang="en-US" sz="2000" dirty="0" smtClean="0"/>
              <a:t>. Higher speed streams are less tightly wound in the Parker spiral compared to slower ones, and at various distances the faster solar wind </a:t>
            </a:r>
            <a:r>
              <a:rPr lang="en-US" sz="2000" b="1" dirty="0" smtClean="0">
                <a:solidFill>
                  <a:srgbClr val="264DC3"/>
                </a:solidFill>
              </a:rPr>
              <a:t>overtakes</a:t>
            </a:r>
            <a:r>
              <a:rPr lang="en-US" sz="2000" dirty="0" smtClean="0"/>
              <a:t> the slower wind ahead of it.</a:t>
            </a:r>
            <a:endParaRPr lang="en-US" sz="2000" dirty="0"/>
          </a:p>
        </p:txBody>
      </p:sp>
      <p:pic>
        <p:nvPicPr>
          <p:cNvPr id="4" name="Picture 3" descr="Fig_4_13CC1.png"/>
          <p:cNvPicPr>
            <a:picLocks noChangeAspect="1"/>
          </p:cNvPicPr>
          <p:nvPr/>
        </p:nvPicPr>
        <p:blipFill>
          <a:blip r:embed="rId3"/>
          <a:stretch>
            <a:fillRect/>
          </a:stretch>
        </p:blipFill>
        <p:spPr>
          <a:xfrm>
            <a:off x="3151116" y="1604063"/>
            <a:ext cx="5260362" cy="5052192"/>
          </a:xfrm>
          <a:prstGeom prst="rect">
            <a:avLst/>
          </a:prstGeom>
        </p:spPr>
      </p:pic>
      <p:pic>
        <p:nvPicPr>
          <p:cNvPr id="5" name="Picture 4" descr="Fig_4_13CC2.png"/>
          <p:cNvPicPr>
            <a:picLocks noChangeAspect="1"/>
          </p:cNvPicPr>
          <p:nvPr/>
        </p:nvPicPr>
        <p:blipFill>
          <a:blip r:embed="rId4"/>
          <a:stretch>
            <a:fillRect/>
          </a:stretch>
        </p:blipFill>
        <p:spPr>
          <a:xfrm>
            <a:off x="711138" y="4239275"/>
            <a:ext cx="2029555" cy="16906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1626</TotalTime>
  <Words>2513</Words>
  <Application>Microsoft Macintosh PowerPoint</Application>
  <PresentationFormat>On-screen Show (4:3)</PresentationFormat>
  <Paragraphs>133</Paragraphs>
  <Slides>15</Slides>
  <Notes>12</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 Space Weather from Coronal Holes and  High Speed Streams  </vt:lpstr>
      <vt:lpstr>The solar wind is a flow of plasma and the frozen-in solar magnetic field from the Sun.   The outward flow is due to the gas pressure difference between interplanetary space and the solar corona.   </vt:lpstr>
      <vt:lpstr>The Parker spiral, is the spiral of Archimedes magnetic geometry of the solar wind due to solar rotation. Parcels of solar wind leaving the sun are analogous the water spirals formed from a rotating sprinkler. The angle a solar wind magnetic field line makes at 1 AU is close to 45 degrees.  </vt:lpstr>
      <vt:lpstr>Slide 4</vt:lpstr>
      <vt:lpstr>Slide 5</vt:lpstr>
      <vt:lpstr>Coronal holes appear as dark areas on the solar surface in the EUV (extreme ultraviolet) and X-ray radiation.  They have a lower density and temperature compared with the surrounding corona. Coronal holes correspond to regions of open magnetic fields. Visible best in lines with temperatures more than 105 K.  </vt:lpstr>
      <vt:lpstr>Slide 7</vt:lpstr>
      <vt:lpstr>Coronal holes correspond to regions of open magnetic fields.   </vt:lpstr>
      <vt:lpstr>High speed solar wind streams are formed by higher speed solar wind originating from coronal holes. Higher speed streams are less tightly wound in the Parker spiral compared to slower ones, and at various distances the faster solar wind overtakes the slower wind ahead of it.</vt:lpstr>
      <vt:lpstr>A stream interaction region (SIR) forms at the compressed boundary between the fast and slow solar wind in a high speed stream.  High speed streams from persistent coronal holes over multiple solar rotations are called corotating interaction regions (CIRs).   </vt:lpstr>
      <vt:lpstr>Slide 11</vt:lpstr>
      <vt:lpstr>Slide 12</vt:lpstr>
      <vt:lpstr>Slide 13</vt:lpstr>
      <vt:lpstr>Slide 14</vt:lpstr>
      <vt:lpstr>Slide link 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CME analysis tools</dc:title>
  <dc:creator>Leila</dc:creator>
  <cp:lastModifiedBy>Mona</cp:lastModifiedBy>
  <cp:revision>29</cp:revision>
  <cp:lastPrinted>2013-06-04T00:16:14Z</cp:lastPrinted>
  <dcterms:created xsi:type="dcterms:W3CDTF">2014-06-06T15:50:32Z</dcterms:created>
  <dcterms:modified xsi:type="dcterms:W3CDTF">2014-06-06T15:51:20Z</dcterms:modified>
</cp:coreProperties>
</file>