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notesSlides/notesSlide13.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Default Extension="gif" ContentType="image/gif"/>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46.xml" ContentType="application/vnd.openxmlformats-officedocument.presentationml.slide+xml"/>
  <Override PartName="/ppt/notesSlides/notesSlide8.xml" ContentType="application/vnd.openxmlformats-officedocument.presentationml.notesSlide+xml"/>
  <Override PartName="/ppt/embeddings/oleObject2.bin" ContentType="application/vnd.openxmlformats-officedocument.oleObject"/>
  <Override PartName="/ppt/slides/slide70.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69.xml" ContentType="application/vnd.openxmlformats-officedocument.presentationml.slide+xml"/>
  <Override PartName="/ppt/slides/slide72.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theme/theme2.xml" ContentType="application/vnd.openxmlformats-officedocument.theme+xml"/>
  <Override PartName="/ppt/handoutMasters/handoutMaster1.xml" ContentType="application/vnd.openxmlformats-officedocument.presentationml.handoutMaster+xml"/>
  <Override PartName="/ppt/slideLayouts/slideLayout11.xml" ContentType="application/vnd.openxmlformats-officedocument.presentationml.slideLayout+xml"/>
  <Override PartName="/docProps/core.xml" ContentType="application/vnd.openxmlformats-package.core-properties+xml"/>
  <Override PartName="/ppt/notesSlides/notesSlide7.xml" ContentType="application/vnd.openxmlformats-officedocument.presentationml.notesSlide+xml"/>
  <Default Extension="jpeg" ContentType="image/jpeg"/>
  <Default Extension="vml" ContentType="application/vnd.openxmlformats-officedocument.vmlDrawing"/>
  <Override PartName="/ppt/slides/slide8.xml" ContentType="application/vnd.openxmlformats-officedocument.presentationml.slide+xml"/>
  <Override PartName="/ppt/slides/slide12.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47.xml" ContentType="application/vnd.openxmlformats-officedocument.presentationml.slide+xml"/>
  <Override PartName="/ppt/slideLayouts/slideLayout6.xml" ContentType="application/vnd.openxmlformats-officedocument.presentationml.slideLayout+xml"/>
  <Override PartName="/ppt/notesSlides/notesSlide9.xml" ContentType="application/vnd.openxmlformats-officedocument.presentationml.notesSlide+xml"/>
  <Override PartName="/ppt/slides/slide71.xml" ContentType="application/vnd.openxmlformats-officedocument.presentationml.slide+xml"/>
  <Override PartName="/ppt/notesSlides/notesSlide11.xml" ContentType="application/vnd.openxmlformats-officedocument.presentationml.notesSlide+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slides/slide63.xml" ContentType="application/vnd.openxmlformats-officedocument.presentationml.slide+xml"/>
  <Override PartName="/ppt/slideLayouts/slideLayout12.xml" ContentType="application/vnd.openxmlformats-officedocument.presentationml.slideLayout+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s/slide32.xml" ContentType="application/vnd.openxmlformats-officedocument.presentationml.slide+xml"/>
  <Override PartName="/ppt/viewProps.xml" ContentType="application/vnd.openxmlformats-officedocument.presentationml.viewProps+xml"/>
  <Override PartName="/ppt/slideLayouts/slideLayout7.xml" ContentType="application/vnd.openxmlformats-officedocument.presentationml.slideLayout+xml"/>
  <Override PartName="/ppt/slides/slide29.xml" ContentType="application/vnd.openxmlformats-officedocument.presentationml.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notesSlides/notesSlide5.xml" ContentType="application/vnd.openxmlformats-officedocument.presentationml.notesSlide+xml"/>
  <Override PartName="/ppt/slides/slide59.xml" ContentType="application/vnd.openxmlformats-officedocument.presentationml.slide+xml"/>
  <Default Extension="pict" ContentType="image/pict"/>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embeddings/oleObject1.bin" ContentType="application/vnd.openxmlformats-officedocument.oleObject"/>
  <Default Extension="pdf" ContentType="application/pdf"/>
  <Override PartName="/ppt/slideLayouts/slideLayout13.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74"/>
  </p:notesMasterIdLst>
  <p:handoutMasterIdLst>
    <p:handoutMasterId r:id="rId75"/>
  </p:handoutMasterIdLst>
  <p:sldIdLst>
    <p:sldId id="391" r:id="rId2"/>
    <p:sldId id="387" r:id="rId3"/>
    <p:sldId id="389" r:id="rId4"/>
    <p:sldId id="385" r:id="rId5"/>
    <p:sldId id="388" r:id="rId6"/>
    <p:sldId id="390" r:id="rId7"/>
    <p:sldId id="377" r:id="rId8"/>
    <p:sldId id="378" r:id="rId9"/>
    <p:sldId id="379" r:id="rId10"/>
    <p:sldId id="376" r:id="rId11"/>
    <p:sldId id="383" r:id="rId12"/>
    <p:sldId id="380" r:id="rId13"/>
    <p:sldId id="381" r:id="rId14"/>
    <p:sldId id="384" r:id="rId15"/>
    <p:sldId id="386" r:id="rId16"/>
    <p:sldId id="345" r:id="rId17"/>
    <p:sldId id="393" r:id="rId18"/>
    <p:sldId id="394" r:id="rId19"/>
    <p:sldId id="382" r:id="rId20"/>
    <p:sldId id="346" r:id="rId21"/>
    <p:sldId id="347" r:id="rId22"/>
    <p:sldId id="348" r:id="rId23"/>
    <p:sldId id="349" r:id="rId24"/>
    <p:sldId id="350" r:id="rId25"/>
    <p:sldId id="351" r:id="rId26"/>
    <p:sldId id="352" r:id="rId27"/>
    <p:sldId id="353" r:id="rId28"/>
    <p:sldId id="354" r:id="rId29"/>
    <p:sldId id="355" r:id="rId30"/>
    <p:sldId id="356" r:id="rId31"/>
    <p:sldId id="357" r:id="rId32"/>
    <p:sldId id="359" r:id="rId33"/>
    <p:sldId id="360" r:id="rId34"/>
    <p:sldId id="361" r:id="rId35"/>
    <p:sldId id="362" r:id="rId36"/>
    <p:sldId id="363" r:id="rId37"/>
    <p:sldId id="364" r:id="rId38"/>
    <p:sldId id="365" r:id="rId39"/>
    <p:sldId id="366" r:id="rId40"/>
    <p:sldId id="367" r:id="rId41"/>
    <p:sldId id="368" r:id="rId42"/>
    <p:sldId id="369" r:id="rId43"/>
    <p:sldId id="370" r:id="rId44"/>
    <p:sldId id="371" r:id="rId45"/>
    <p:sldId id="372" r:id="rId46"/>
    <p:sldId id="375" r:id="rId47"/>
    <p:sldId id="327" r:id="rId48"/>
    <p:sldId id="294" r:id="rId49"/>
    <p:sldId id="328" r:id="rId50"/>
    <p:sldId id="320" r:id="rId51"/>
    <p:sldId id="317" r:id="rId52"/>
    <p:sldId id="342" r:id="rId53"/>
    <p:sldId id="318" r:id="rId54"/>
    <p:sldId id="319" r:id="rId55"/>
    <p:sldId id="316" r:id="rId56"/>
    <p:sldId id="323" r:id="rId57"/>
    <p:sldId id="392" r:id="rId58"/>
    <p:sldId id="395" r:id="rId59"/>
    <p:sldId id="396" r:id="rId60"/>
    <p:sldId id="397" r:id="rId61"/>
    <p:sldId id="398" r:id="rId62"/>
    <p:sldId id="399" r:id="rId63"/>
    <p:sldId id="400" r:id="rId64"/>
    <p:sldId id="401" r:id="rId65"/>
    <p:sldId id="402" r:id="rId66"/>
    <p:sldId id="403" r:id="rId67"/>
    <p:sldId id="404" r:id="rId68"/>
    <p:sldId id="405" r:id="rId69"/>
    <p:sldId id="406" r:id="rId70"/>
    <p:sldId id="407" r:id="rId71"/>
    <p:sldId id="408" r:id="rId72"/>
    <p:sldId id="409"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60000"/>
    <a:srgbClr val="D6A100"/>
    <a:srgbClr val="E900AE"/>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1247" autoAdjust="0"/>
  </p:normalViewPr>
  <p:slideViewPr>
    <p:cSldViewPr snapToGrid="0" snapToObjects="1">
      <p:cViewPr>
        <p:scale>
          <a:sx n="100" d="100"/>
          <a:sy n="100" d="100"/>
        </p:scale>
        <p:origin x="-1840" y="-15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notesMaster" Target="notesMasters/notesMaster1.xml"/><Relationship Id="rId75" Type="http://schemas.openxmlformats.org/officeDocument/2006/relationships/handoutMaster" Target="handoutMasters/handoutMaster1.xml"/><Relationship Id="rId76" Type="http://schemas.openxmlformats.org/officeDocument/2006/relationships/printerSettings" Target="printerSettings/printerSettings1.bin"/><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033C0A4-FE13-E547-9984-E15F2C5DFD22}" type="datetimeFigureOut">
              <a:rPr lang="en-US" smtClean="0"/>
              <a:pPr/>
              <a:t>6/9/13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D768AFF-E982-A144-9160-B9FC1DBAF20D}"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E1AA5A-EDD7-5F44-99E1-6BA3E35C1CB0}" type="datetimeFigureOut">
              <a:rPr lang="en-US" smtClean="0"/>
              <a:pPr/>
              <a:t>6/9/13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93AFBC-21BD-B04A-BCBB-01FEBA571FA0}"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Single</a:t>
            </a:r>
            <a:r>
              <a:rPr lang="en-US" baseline="0" dirty="0" smtClean="0"/>
              <a:t> event effects, internal charging, surface charging, event total dose. </a:t>
            </a:r>
          </a:p>
          <a:p>
            <a:endParaRPr lang="en-US" baseline="0" dirty="0" smtClean="0"/>
          </a:p>
          <a:p>
            <a:r>
              <a:rPr lang="en-US" sz="1200" kern="1200" baseline="0" dirty="0" smtClean="0">
                <a:solidFill>
                  <a:schemeClr val="tx1"/>
                </a:solidFill>
                <a:latin typeface="+mn-lt"/>
                <a:ea typeface="+mn-ea"/>
                <a:cs typeface="+mn-cs"/>
              </a:rPr>
              <a:t>Single event effects (SEE) are caused by protons and heavy ions with energies of 10s of </a:t>
            </a:r>
            <a:r>
              <a:rPr lang="en-US" sz="1200" kern="1200" baseline="0" dirty="0" err="1" smtClean="0">
                <a:solidFill>
                  <a:schemeClr val="tx1"/>
                </a:solidFill>
                <a:latin typeface="+mn-lt"/>
                <a:ea typeface="+mn-ea"/>
                <a:cs typeface="+mn-cs"/>
              </a:rPr>
              <a:t>MeV/amu</a:t>
            </a:r>
            <a:r>
              <a:rPr lang="en-US" sz="1200" kern="1200" baseline="0" dirty="0" smtClean="0">
                <a:solidFill>
                  <a:schemeClr val="tx1"/>
                </a:solidFill>
                <a:latin typeface="+mn-lt"/>
                <a:ea typeface="+mn-ea"/>
                <a:cs typeface="+mn-cs"/>
              </a:rPr>
              <a:t>; internal charging is caused by highly dynamic belts of electrons with energies above about 100 </a:t>
            </a:r>
            <a:r>
              <a:rPr lang="en-US" sz="1200" kern="1200" baseline="0" dirty="0" err="1" smtClean="0">
                <a:solidFill>
                  <a:schemeClr val="tx1"/>
                </a:solidFill>
                <a:latin typeface="+mn-lt"/>
                <a:ea typeface="+mn-ea"/>
                <a:cs typeface="+mn-cs"/>
              </a:rPr>
              <a:t>keV</a:t>
            </a:r>
            <a:r>
              <a:rPr lang="en-US" sz="1200" kern="1200" baseline="0" dirty="0" smtClean="0">
                <a:solidFill>
                  <a:schemeClr val="tx1"/>
                </a:solidFill>
                <a:latin typeface="+mn-lt"/>
                <a:ea typeface="+mn-ea"/>
                <a:cs typeface="+mn-cs"/>
              </a:rPr>
              <a:t> that penetrate inside a vehicle; surface charging is caused by electrons with energies of 10s of </a:t>
            </a:r>
            <a:r>
              <a:rPr lang="en-US" sz="1200" kern="1200" baseline="0" dirty="0" err="1" smtClean="0">
                <a:solidFill>
                  <a:schemeClr val="tx1"/>
                </a:solidFill>
                <a:latin typeface="+mn-lt"/>
                <a:ea typeface="+mn-ea"/>
                <a:cs typeface="+mn-cs"/>
              </a:rPr>
              <a:t>keV</a:t>
            </a:r>
            <a:r>
              <a:rPr lang="en-US" sz="1200" kern="1200" baseline="0" dirty="0" smtClean="0">
                <a:solidFill>
                  <a:schemeClr val="tx1"/>
                </a:solidFill>
                <a:latin typeface="+mn-lt"/>
                <a:ea typeface="+mn-ea"/>
                <a:cs typeface="+mn-cs"/>
              </a:rPr>
              <a:t> that interact with spacecraft surfaces; event total dose </a:t>
            </a:r>
            <a:r>
              <a:rPr lang="en-US" sz="1200" kern="1200" baseline="0" dirty="0" err="1" smtClean="0">
                <a:solidFill>
                  <a:schemeClr val="tx1"/>
                </a:solidFill>
                <a:latin typeface="+mn-lt"/>
                <a:ea typeface="+mn-ea"/>
                <a:cs typeface="+mn-cs"/>
              </a:rPr>
              <a:t>iscaused</a:t>
            </a:r>
            <a:r>
              <a:rPr lang="en-US" sz="1200" kern="1200" baseline="0" dirty="0" smtClean="0">
                <a:solidFill>
                  <a:schemeClr val="tx1"/>
                </a:solidFill>
                <a:latin typeface="+mn-lt"/>
                <a:ea typeface="+mn-ea"/>
                <a:cs typeface="+mn-cs"/>
              </a:rPr>
              <a:t> primarily by solar protons and possibly also by transient belts of trapped particles, typically protons with energies near 10 </a:t>
            </a:r>
            <a:r>
              <a:rPr lang="en-US" sz="1200" kern="1200" baseline="0" dirty="0" err="1" smtClean="0">
                <a:solidFill>
                  <a:schemeClr val="tx1"/>
                </a:solidFill>
                <a:latin typeface="+mn-lt"/>
                <a:ea typeface="+mn-ea"/>
                <a:cs typeface="+mn-cs"/>
              </a:rPr>
              <a:t>MeV</a:t>
            </a:r>
            <a:r>
              <a:rPr lang="en-US" sz="1200"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16</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endParaRPr lang="en-US" smtClean="0"/>
          </a:p>
        </p:txBody>
      </p:sp>
      <p:sp>
        <p:nvSpPr>
          <p:cNvPr id="43012" name="Slide Number Placeholder 3"/>
          <p:cNvSpPr>
            <a:spLocks noGrp="1"/>
          </p:cNvSpPr>
          <p:nvPr>
            <p:ph type="sldNum" sz="quarter" idx="5"/>
          </p:nvPr>
        </p:nvSpPr>
        <p:spPr>
          <a:noFill/>
        </p:spPr>
        <p:txBody>
          <a:bodyPr/>
          <a:lstStyle/>
          <a:p>
            <a:fld id="{5073CF8D-2487-49A2-B2E0-AB3F4A3E5DB6}" type="slidenum">
              <a:rPr lang="en-US" smtClean="0"/>
              <a:pPr/>
              <a:t>38</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endParaRPr lang="en-US" smtClean="0"/>
          </a:p>
        </p:txBody>
      </p:sp>
      <p:sp>
        <p:nvSpPr>
          <p:cNvPr id="44036" name="Slide Number Placeholder 3"/>
          <p:cNvSpPr>
            <a:spLocks noGrp="1"/>
          </p:cNvSpPr>
          <p:nvPr>
            <p:ph type="sldNum" sz="quarter" idx="5"/>
          </p:nvPr>
        </p:nvSpPr>
        <p:spPr>
          <a:noFill/>
        </p:spPr>
        <p:txBody>
          <a:bodyPr/>
          <a:lstStyle/>
          <a:p>
            <a:fld id="{827FF979-24A5-4549-BCDD-49859FE6EDFE}" type="slidenum">
              <a:rPr lang="en-US" smtClean="0"/>
              <a:pPr/>
              <a:t>39</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endParaRPr lang="en-US" smtClean="0"/>
          </a:p>
        </p:txBody>
      </p:sp>
      <p:sp>
        <p:nvSpPr>
          <p:cNvPr id="36868" name="Slide Number Placeholder 3"/>
          <p:cNvSpPr>
            <a:spLocks noGrp="1"/>
          </p:cNvSpPr>
          <p:nvPr>
            <p:ph type="sldNum" sz="quarter" idx="5"/>
          </p:nvPr>
        </p:nvSpPr>
        <p:spPr>
          <a:noFill/>
        </p:spPr>
        <p:txBody>
          <a:bodyPr/>
          <a:lstStyle/>
          <a:p>
            <a:fld id="{90952027-25B8-4062-AA09-BCE9BE47AF40}" type="slidenum">
              <a:rPr lang="en-US" smtClean="0"/>
              <a:pPr/>
              <a:t>40</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Enhanced proton</a:t>
            </a:r>
            <a:r>
              <a:rPr lang="en-US" baseline="0" dirty="0" smtClean="0"/>
              <a:t> radiation at STEREO A and B from the </a:t>
            </a:r>
            <a:r>
              <a:rPr lang="en-US" baseline="0" dirty="0" err="1" smtClean="0"/>
              <a:t>backsided</a:t>
            </a:r>
            <a:r>
              <a:rPr lang="en-US" baseline="0" dirty="0" smtClean="0"/>
              <a:t> events. </a:t>
            </a:r>
            <a:endParaRPr lang="en-US" dirty="0"/>
          </a:p>
        </p:txBody>
      </p:sp>
      <p:sp>
        <p:nvSpPr>
          <p:cNvPr id="4" name="Slide Number Placeholder 3"/>
          <p:cNvSpPr>
            <a:spLocks noGrp="1"/>
          </p:cNvSpPr>
          <p:nvPr>
            <p:ph type="sldNum" sz="quarter" idx="10"/>
          </p:nvPr>
        </p:nvSpPr>
        <p:spPr/>
        <p:txBody>
          <a:bodyPr/>
          <a:lstStyle/>
          <a:p>
            <a:fld id="{DC17FE94-7FF6-DC40-B5F1-E66970650FBC}" type="slidenum">
              <a:rPr lang="en-US" smtClean="0"/>
              <a:pPr/>
              <a:t>55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Historic</a:t>
            </a:r>
            <a:r>
              <a:rPr lang="en-US" baseline="0" dirty="0" smtClean="0"/>
              <a:t>al record</a:t>
            </a:r>
            <a:endParaRPr lang="en-US" dirty="0"/>
          </a:p>
        </p:txBody>
      </p:sp>
      <p:sp>
        <p:nvSpPr>
          <p:cNvPr id="4" name="Slide Number Placeholder 3"/>
          <p:cNvSpPr>
            <a:spLocks noGrp="1"/>
          </p:cNvSpPr>
          <p:nvPr>
            <p:ph type="sldNum" sz="quarter" idx="10"/>
          </p:nvPr>
        </p:nvSpPr>
        <p:spPr/>
        <p:txBody>
          <a:bodyPr/>
          <a:lstStyle/>
          <a:p>
            <a:fld id="{8093AFBC-21BD-B04A-BCBB-01FEBA571FA0}" type="slidenum">
              <a:rPr lang="en-US" smtClean="0"/>
              <a:pPr/>
              <a:t>18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2548BAAB-007F-4F58-BEF0-089E6EB3FDB4}" type="slidenum">
              <a:rPr lang="en-US" smtClean="0"/>
              <a:pPr/>
              <a:t>20</a:t>
            </a:fld>
            <a:endParaRPr 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endParaRPr lang="en-US" smtClean="0"/>
          </a:p>
        </p:txBody>
      </p:sp>
      <p:sp>
        <p:nvSpPr>
          <p:cNvPr id="35844" name="Slide Number Placeholder 3"/>
          <p:cNvSpPr>
            <a:spLocks noGrp="1"/>
          </p:cNvSpPr>
          <p:nvPr>
            <p:ph type="sldNum" sz="quarter" idx="5"/>
          </p:nvPr>
        </p:nvSpPr>
        <p:spPr>
          <a:noFill/>
        </p:spPr>
        <p:txBody>
          <a:bodyPr/>
          <a:lstStyle/>
          <a:p>
            <a:fld id="{528A9395-2E9D-4358-963E-8F345E588450}" type="slidenum">
              <a:rPr lang="en-US" smtClean="0"/>
              <a:pPr/>
              <a:t>26</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A3DDB67B-90D6-441D-BEFF-58FD9D915574}" type="slidenum">
              <a:rPr lang="en-US" smtClean="0"/>
              <a:pPr/>
              <a:t>33</a:t>
            </a:fld>
            <a:endParaRPr lang="en-US" smtClean="0"/>
          </a:p>
        </p:txBody>
      </p:sp>
      <p:sp>
        <p:nvSpPr>
          <p:cNvPr id="37891" name="Rectangle 2"/>
          <p:cNvSpPr>
            <a:spLocks noGrp="1" noRot="1" noChangeAspect="1" noChangeArrowheads="1" noTextEdit="1"/>
          </p:cNvSpPr>
          <p:nvPr>
            <p:ph type="sldImg"/>
          </p:nvPr>
        </p:nvSpPr>
        <p:spPr>
          <a:xfrm>
            <a:off x="1139825" y="684213"/>
            <a:ext cx="4576763" cy="3432175"/>
          </a:xfrm>
          <a:ln/>
        </p:spPr>
      </p:sp>
      <p:sp>
        <p:nvSpPr>
          <p:cNvPr id="378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endParaRPr lang="en-US" smtClean="0"/>
          </a:p>
        </p:txBody>
      </p:sp>
      <p:sp>
        <p:nvSpPr>
          <p:cNvPr id="38916" name="Slide Number Placeholder 3"/>
          <p:cNvSpPr>
            <a:spLocks noGrp="1"/>
          </p:cNvSpPr>
          <p:nvPr>
            <p:ph type="sldNum" sz="quarter" idx="5"/>
          </p:nvPr>
        </p:nvSpPr>
        <p:spPr>
          <a:noFill/>
        </p:spPr>
        <p:txBody>
          <a:bodyPr/>
          <a:lstStyle/>
          <a:p>
            <a:fld id="{66BB13AB-DED3-495B-9B73-6437EBB85E86}" type="slidenum">
              <a:rPr lang="en-US" smtClean="0"/>
              <a:pPr/>
              <a:t>34</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endParaRPr lang="en-US" smtClean="0"/>
          </a:p>
        </p:txBody>
      </p:sp>
      <p:sp>
        <p:nvSpPr>
          <p:cNvPr id="51204" name="Slide Number Placeholder 3"/>
          <p:cNvSpPr>
            <a:spLocks noGrp="1"/>
          </p:cNvSpPr>
          <p:nvPr>
            <p:ph type="sldNum" sz="quarter" idx="5"/>
          </p:nvPr>
        </p:nvSpPr>
        <p:spPr>
          <a:noFill/>
        </p:spPr>
        <p:txBody>
          <a:bodyPr/>
          <a:lstStyle/>
          <a:p>
            <a:fld id="{807CBDA0-D11A-498F-8C8F-F42008BD2530}" type="slidenum">
              <a:rPr lang="en-US" smtClean="0"/>
              <a:pPr/>
              <a:t>35</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endParaRPr lang="en-US" smtClean="0"/>
          </a:p>
        </p:txBody>
      </p:sp>
      <p:sp>
        <p:nvSpPr>
          <p:cNvPr id="52228" name="Slide Number Placeholder 3"/>
          <p:cNvSpPr>
            <a:spLocks noGrp="1"/>
          </p:cNvSpPr>
          <p:nvPr>
            <p:ph type="sldNum" sz="quarter" idx="5"/>
          </p:nvPr>
        </p:nvSpPr>
        <p:spPr>
          <a:noFill/>
        </p:spPr>
        <p:txBody>
          <a:bodyPr/>
          <a:lstStyle/>
          <a:p>
            <a:fld id="{AAD29697-F53D-4AE0-BB57-85BFF0D1558E}" type="slidenum">
              <a:rPr lang="en-US" smtClean="0"/>
              <a:pPr/>
              <a:t>36</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052BC11-9220-443B-AAEB-4ECE706810E0}" type="slidenum">
              <a:rPr lang="en-US" smtClean="0"/>
              <a:pPr>
                <a:defRPr/>
              </a:pPr>
              <a:t>37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5/14/12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5/14/12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5/14/12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5/14/12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94CCFD-DF09-F04A-82E1-525E9CB1096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8382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4478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572000" y="1447800"/>
            <a:ext cx="3810000" cy="4114800"/>
          </a:xfrm>
          <a:prstGeom prst="rect">
            <a:avLst/>
          </a:prstGeo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fld id="{46D301D4-DE5A-4EBF-A8D4-8E1BE7A39FE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5/14/12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5/14/12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5/14/12</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5/14/12</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5/14/12</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5/14/12</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5/14/12</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5/14/12</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3FB90C-9476-0148-8693-AD9B84214A5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5/14/12</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3FB90C-9476-0148-8693-AD9B84214A52}" type="slidenum">
              <a:rPr lang="en-US" smtClean="0"/>
              <a:pPr/>
              <a:t>‹#›</a:t>
            </a:fld>
            <a:endParaRPr lang="en-US"/>
          </a:p>
        </p:txBody>
      </p:sp>
      <p:cxnSp>
        <p:nvCxnSpPr>
          <p:cNvPr id="16" name="Straight Connector 15"/>
          <p:cNvCxnSpPr/>
          <p:nvPr userDrawn="1"/>
        </p:nvCxnSpPr>
        <p:spPr>
          <a:xfrm>
            <a:off x="0" y="960120"/>
            <a:ext cx="9144000" cy="1588"/>
          </a:xfrm>
          <a:prstGeom prst="line">
            <a:avLst/>
          </a:prstGeom>
          <a:ln w="57150" cap="flat" cmpd="thinThick">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pic>
        <p:nvPicPr>
          <p:cNvPr id="14" name="Picture 13" descr="swcLogo.png"/>
          <p:cNvPicPr>
            <a:picLocks noChangeAspect="1"/>
          </p:cNvPicPr>
          <p:nvPr userDrawn="1"/>
        </p:nvPicPr>
        <p:blipFill>
          <a:blip r:embed="rId15"/>
          <a:stretch>
            <a:fillRect/>
          </a:stretch>
        </p:blipFill>
        <p:spPr>
          <a:xfrm>
            <a:off x="190378" y="18288"/>
            <a:ext cx="931031" cy="931031"/>
          </a:xfrm>
          <a:prstGeom prst="rect">
            <a:avLst/>
          </a:prstGeom>
        </p:spPr>
      </p:pic>
      <p:pic>
        <p:nvPicPr>
          <p:cNvPr id="8" name="Picture 7" descr="ccmc_logo_no_text.png"/>
          <p:cNvPicPr>
            <a:picLocks noChangeAspect="1"/>
          </p:cNvPicPr>
          <p:nvPr userDrawn="1"/>
        </p:nvPicPr>
        <p:blipFill>
          <a:blip r:embed="rId16"/>
          <a:stretch>
            <a:fillRect/>
          </a:stretch>
        </p:blipFill>
        <p:spPr>
          <a:xfrm>
            <a:off x="7848600" y="-30994"/>
            <a:ext cx="1165860" cy="94869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df"/><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en.wikipedia.org/wiki/Heliocentric_orbit"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asa.gov/mission_pages/newhorizons/main/index.htm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hyperlink" Target="http://en.wikipedia.org/wiki/Space_Ag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jpeg"/><Relationship Id="rId3"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image" Target="../media/image20.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df"/><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hyperlink" Target="http://en.wikipedia.org/wiki/Sputnik_2"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1.bin"/><Relationship Id="rId5" Type="http://schemas.openxmlformats.org/officeDocument/2006/relationships/image" Target="../media/image30.jpeg"/><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2.bin"/><Relationship Id="rId5" Type="http://schemas.openxmlformats.org/officeDocument/2006/relationships/image" Target="../media/image32.png"/><Relationship Id="rId1" Type="http://schemas.openxmlformats.org/officeDocument/2006/relationships/vmlDrawing" Target="../drawings/vmlDrawing2.vml"/><Relationship Id="rId2"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7.jpeg"/><Relationship Id="rId5" Type="http://schemas.openxmlformats.org/officeDocument/2006/relationships/image" Target="../media/image38.pn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df"/><Relationship Id="rId3"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45.jpeg"/><Relationship Id="rId7" Type="http://schemas.openxmlformats.org/officeDocument/2006/relationships/image" Target="../media/image55.jpeg"/><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df"/><Relationship Id="rId3" Type="http://schemas.openxmlformats.org/officeDocument/2006/relationships/image" Target="../media/image57.png"/></Relationships>
</file>

<file path=ppt/slides/_rels/slide53.xml.rels><?xml version="1.0" encoding="UTF-8" standalone="yes"?>
<Relationships xmlns="http://schemas.openxmlformats.org/package/2006/relationships"><Relationship Id="rId11" Type="http://schemas.openxmlformats.org/officeDocument/2006/relationships/image" Target="../media/image67.png"/><Relationship Id="rId12" Type="http://schemas.openxmlformats.org/officeDocument/2006/relationships/image" Target="../media/image68.pdf"/><Relationship Id="rId13" Type="http://schemas.openxmlformats.org/officeDocument/2006/relationships/image" Target="../media/image69.png"/><Relationship Id="rId1" Type="http://schemas.openxmlformats.org/officeDocument/2006/relationships/slideLayout" Target="../slideLayouts/slideLayout7.xml"/><Relationship Id="rId2" Type="http://schemas.openxmlformats.org/officeDocument/2006/relationships/image" Target="../media/image58.pdf"/><Relationship Id="rId3" Type="http://schemas.openxmlformats.org/officeDocument/2006/relationships/image" Target="../media/image59.png"/><Relationship Id="rId4" Type="http://schemas.openxmlformats.org/officeDocument/2006/relationships/image" Target="../media/image60.pdf"/><Relationship Id="rId5" Type="http://schemas.openxmlformats.org/officeDocument/2006/relationships/image" Target="../media/image61.png"/><Relationship Id="rId6" Type="http://schemas.openxmlformats.org/officeDocument/2006/relationships/image" Target="../media/image62.pdf"/><Relationship Id="rId7" Type="http://schemas.openxmlformats.org/officeDocument/2006/relationships/image" Target="../media/image63.png"/><Relationship Id="rId8" Type="http://schemas.openxmlformats.org/officeDocument/2006/relationships/image" Target="../media/image64.pdf"/><Relationship Id="rId9" Type="http://schemas.openxmlformats.org/officeDocument/2006/relationships/image" Target="../media/image65.png"/><Relationship Id="rId10" Type="http://schemas.openxmlformats.org/officeDocument/2006/relationships/image" Target="../media/image66.pdf"/></Relationships>
</file>

<file path=ppt/slides/_rels/slide54.xml.rels><?xml version="1.0" encoding="UTF-8" standalone="yes"?>
<Relationships xmlns="http://schemas.openxmlformats.org/package/2006/relationships"><Relationship Id="rId11" Type="http://schemas.openxmlformats.org/officeDocument/2006/relationships/image" Target="../media/image79.png"/><Relationship Id="rId12" Type="http://schemas.openxmlformats.org/officeDocument/2006/relationships/image" Target="../media/image80.pdf"/><Relationship Id="rId13" Type="http://schemas.openxmlformats.org/officeDocument/2006/relationships/image" Target="../media/image81.png"/><Relationship Id="rId1" Type="http://schemas.openxmlformats.org/officeDocument/2006/relationships/slideLayout" Target="../slideLayouts/slideLayout7.xml"/><Relationship Id="rId2" Type="http://schemas.openxmlformats.org/officeDocument/2006/relationships/image" Target="../media/image70.jpeg"/><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73.jpeg"/><Relationship Id="rId6" Type="http://schemas.openxmlformats.org/officeDocument/2006/relationships/image" Target="../media/image74.pdf"/><Relationship Id="rId7" Type="http://schemas.openxmlformats.org/officeDocument/2006/relationships/image" Target="../media/image75.png"/><Relationship Id="rId8" Type="http://schemas.openxmlformats.org/officeDocument/2006/relationships/image" Target="../media/image76.pdf"/><Relationship Id="rId9" Type="http://schemas.openxmlformats.org/officeDocument/2006/relationships/image" Target="../media/image77.png"/><Relationship Id="rId10" Type="http://schemas.openxmlformats.org/officeDocument/2006/relationships/image" Target="../media/image78.pd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hyperlink" Target="http://youtu.be/dxl5drPY8xQ" TargetMode="External"/><Relationship Id="rId4" Type="http://schemas.openxmlformats.org/officeDocument/2006/relationships/hyperlink" Target="http://vimeo.com/nasaswc/ar1429" TargetMode="External"/><Relationship Id="rId5" Type="http://schemas.openxmlformats.org/officeDocument/2006/relationships/hyperlink" Target="http://youtu.be/HeoKf6NfEJI" TargetMode="External"/><Relationship Id="rId6" Type="http://schemas.openxmlformats.org/officeDocument/2006/relationships/hyperlink" Target="http://goo.gl/dTnfd" TargetMode="External"/><Relationship Id="rId1" Type="http://schemas.openxmlformats.org/officeDocument/2006/relationships/slideLayout" Target="../slideLayouts/slideLayout2.xml"/><Relationship Id="rId2" Type="http://schemas.openxmlformats.org/officeDocument/2006/relationships/hyperlink" Target="http://youtu.be/PbyJswbX4VA"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pdf"/><Relationship Id="rId3" Type="http://schemas.openxmlformats.org/officeDocument/2006/relationships/image" Target="../media/image491.png"/></Relationships>
</file>

<file path=ppt/slides/_rels/slide6.xml.rels><?xml version="1.0" encoding="UTF-8" standalone="yes"?>
<Relationships xmlns="http://schemas.openxmlformats.org/package/2006/relationships"><Relationship Id="rId1" Type="http://schemas.openxmlformats.org/officeDocument/2006/relationships/video" Target="file://localhost/Users/yzheng1/Documents/meetings/AL_summerschool/third_belt_insert_wvo_ipod_lg.m4v" TargetMode="External"/><Relationship Id="rId2" Type="http://schemas.openxmlformats.org/officeDocument/2006/relationships/slideLayout" Target="../slideLayouts/slideLayout6.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gif"/><Relationship Id="rId3"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1066500" y="0"/>
            <a:ext cx="6973240" cy="1224744"/>
          </a:xfrm>
        </p:spPr>
        <p:txBody>
          <a:bodyPr/>
          <a:lstStyle/>
          <a:p>
            <a:r>
              <a:rPr lang="en-US" sz="2800" b="1" dirty="0" smtClean="0">
                <a:solidFill>
                  <a:srgbClr val="660066"/>
                </a:solidFill>
                <a:latin typeface="Helvetica"/>
                <a:cs typeface="Helvetica"/>
              </a:rPr>
              <a:t>Space Weather impacts on satellites at different orbits </a:t>
            </a:r>
          </a:p>
        </p:txBody>
      </p:sp>
      <p:sp>
        <p:nvSpPr>
          <p:cNvPr id="4" name="Slide Number Placeholder 3"/>
          <p:cNvSpPr>
            <a:spLocks noGrp="1"/>
          </p:cNvSpPr>
          <p:nvPr>
            <p:ph type="sldNum" sz="quarter" idx="12"/>
          </p:nvPr>
        </p:nvSpPr>
        <p:spPr/>
        <p:txBody>
          <a:bodyPr/>
          <a:lstStyle/>
          <a:p>
            <a:fld id="{343FB90C-9476-0148-8693-AD9B84214A52}" type="slidenum">
              <a:rPr lang="en-US" smtClean="0"/>
              <a:pPr/>
              <a:t>1</a:t>
            </a:fld>
            <a:endParaRPr lang="en-US"/>
          </a:p>
        </p:txBody>
      </p:sp>
      <p:sp>
        <p:nvSpPr>
          <p:cNvPr id="7" name="TextBox 6"/>
          <p:cNvSpPr txBox="1"/>
          <p:nvPr/>
        </p:nvSpPr>
        <p:spPr>
          <a:xfrm>
            <a:off x="1066500" y="1485569"/>
            <a:ext cx="6678472" cy="3046988"/>
          </a:xfrm>
          <a:prstGeom prst="rect">
            <a:avLst/>
          </a:prstGeom>
          <a:noFill/>
        </p:spPr>
        <p:txBody>
          <a:bodyPr wrap="square" rtlCol="0">
            <a:spAutoFit/>
          </a:bodyPr>
          <a:lstStyle/>
          <a:p>
            <a:pPr marL="457200" indent="-457200" algn="ctr"/>
            <a:r>
              <a:rPr lang="en-US" sz="2400" b="1" dirty="0" smtClean="0">
                <a:solidFill>
                  <a:srgbClr val="0000FF"/>
                </a:solidFill>
                <a:latin typeface="Helvetica"/>
                <a:cs typeface="Helvetica"/>
              </a:rPr>
              <a:t>Outline</a:t>
            </a:r>
          </a:p>
          <a:p>
            <a:pPr marL="457200" indent="-457200">
              <a:buFont typeface="Wingdings" charset="2"/>
              <a:buChar char="ü"/>
            </a:pPr>
            <a:r>
              <a:rPr lang="en-US" sz="2400" dirty="0" smtClean="0">
                <a:latin typeface="Helvetica"/>
                <a:cs typeface="Helvetica"/>
              </a:rPr>
              <a:t>Prelude</a:t>
            </a:r>
          </a:p>
          <a:p>
            <a:pPr marL="457200" indent="-457200">
              <a:buFont typeface="Wingdings" charset="2"/>
              <a:buChar char="ü"/>
            </a:pPr>
            <a:r>
              <a:rPr lang="en-US" sz="2400" dirty="0" smtClean="0">
                <a:latin typeface="Helvetica"/>
                <a:cs typeface="Helvetica"/>
              </a:rPr>
              <a:t>Orbits</a:t>
            </a:r>
          </a:p>
          <a:p>
            <a:pPr marL="457200" indent="-457200">
              <a:buFont typeface="Wingdings" charset="2"/>
              <a:buChar char="ü"/>
            </a:pPr>
            <a:r>
              <a:rPr lang="en-US" sz="2400" dirty="0" smtClean="0">
                <a:latin typeface="Helvetica"/>
                <a:cs typeface="Helvetica"/>
              </a:rPr>
              <a:t>Different types of </a:t>
            </a:r>
            <a:r>
              <a:rPr lang="en-US" sz="2400" dirty="0" err="1" smtClean="0">
                <a:latin typeface="Helvetica"/>
                <a:cs typeface="Helvetica"/>
              </a:rPr>
              <a:t>SWx</a:t>
            </a:r>
            <a:r>
              <a:rPr lang="en-US" sz="2400" dirty="0" smtClean="0">
                <a:latin typeface="Helvetica"/>
                <a:cs typeface="Helvetica"/>
              </a:rPr>
              <a:t> effects on satellites</a:t>
            </a:r>
          </a:p>
          <a:p>
            <a:pPr marL="457200" indent="-457200">
              <a:buFont typeface="Wingdings" charset="2"/>
              <a:buChar char="ü"/>
            </a:pPr>
            <a:r>
              <a:rPr lang="en-US" sz="2400" dirty="0" smtClean="0">
                <a:latin typeface="Helvetica"/>
                <a:cs typeface="Helvetica"/>
              </a:rPr>
              <a:t>Satellite anomalies from the recent March 2012 </a:t>
            </a:r>
            <a:r>
              <a:rPr lang="en-US" sz="2400" dirty="0" err="1" smtClean="0">
                <a:latin typeface="Helvetica"/>
                <a:cs typeface="Helvetica"/>
              </a:rPr>
              <a:t>SWx</a:t>
            </a:r>
            <a:r>
              <a:rPr lang="en-US" sz="2400" dirty="0" smtClean="0">
                <a:latin typeface="Helvetica"/>
                <a:cs typeface="Helvetica"/>
              </a:rPr>
              <a:t> events</a:t>
            </a:r>
            <a:endParaRPr lang="en-US" sz="2400" b="1" dirty="0" smtClean="0">
              <a:solidFill>
                <a:srgbClr val="660066"/>
              </a:solidFill>
              <a:latin typeface="Helvetica"/>
              <a:cs typeface="Helvetica"/>
            </a:endParaRPr>
          </a:p>
          <a:p>
            <a:pPr algn="ctr"/>
            <a:endParaRPr lang="en-US" sz="2400" b="1" dirty="0" smtClean="0">
              <a:solidFill>
                <a:srgbClr val="660066"/>
              </a:solidFill>
              <a:latin typeface="Helvetica"/>
              <a:cs typeface="Helvetica"/>
            </a:endParaRPr>
          </a:p>
          <a:p>
            <a:pPr algn="ctr"/>
            <a:endParaRPr lang="en-US" sz="2400" b="1" dirty="0">
              <a:solidFill>
                <a:srgbClr val="660066"/>
              </a:solidFill>
              <a:latin typeface="Helvetica"/>
              <a:cs typeface="Helvetica"/>
            </a:endParaRPr>
          </a:p>
        </p:txBody>
      </p:sp>
      <p:sp>
        <p:nvSpPr>
          <p:cNvPr id="9" name="TextBox 8"/>
          <p:cNvSpPr txBox="1"/>
          <p:nvPr/>
        </p:nvSpPr>
        <p:spPr>
          <a:xfrm>
            <a:off x="5975180" y="4532557"/>
            <a:ext cx="1647882" cy="1200329"/>
          </a:xfrm>
          <a:prstGeom prst="rect">
            <a:avLst/>
          </a:prstGeom>
          <a:noFill/>
        </p:spPr>
        <p:txBody>
          <a:bodyPr wrap="none" rtlCol="0">
            <a:spAutoFit/>
          </a:bodyPr>
          <a:lstStyle/>
          <a:p>
            <a:pPr algn="ctr"/>
            <a:r>
              <a:rPr lang="en-US" dirty="0" smtClean="0">
                <a:latin typeface="Helvetica"/>
                <a:cs typeface="Helvetica"/>
              </a:rPr>
              <a:t>Yihua Zheng</a:t>
            </a:r>
            <a:endParaRPr lang="en-US" dirty="0" smtClean="0">
              <a:latin typeface="Helvetica"/>
              <a:cs typeface="Helvetica"/>
            </a:endParaRPr>
          </a:p>
          <a:p>
            <a:pPr algn="ctr"/>
            <a:r>
              <a:rPr lang="en-US" dirty="0" smtClean="0">
                <a:latin typeface="Helvetica"/>
                <a:cs typeface="Helvetica"/>
              </a:rPr>
              <a:t>June 10, 2013</a:t>
            </a:r>
          </a:p>
          <a:p>
            <a:pPr algn="ctr"/>
            <a:endParaRPr lang="en-US" dirty="0" smtClean="0">
              <a:latin typeface="Helvetica"/>
              <a:cs typeface="Helvetica"/>
            </a:endParaRPr>
          </a:p>
          <a:p>
            <a:pPr algn="ctr"/>
            <a:r>
              <a:rPr lang="en-US" dirty="0" smtClean="0">
                <a:latin typeface="Helvetica"/>
                <a:cs typeface="Helvetica"/>
              </a:rPr>
              <a:t>SW REDI</a:t>
            </a:r>
            <a:endParaRPr lang="en-US" dirty="0">
              <a:latin typeface="Helvetica"/>
              <a:cs typeface="Helvetica"/>
            </a:endParaRPr>
          </a:p>
        </p:txBody>
      </p:sp>
      <p:sp>
        <p:nvSpPr>
          <p:cNvPr id="10" name="TextBox 9"/>
          <p:cNvSpPr txBox="1"/>
          <p:nvPr/>
        </p:nvSpPr>
        <p:spPr>
          <a:xfrm>
            <a:off x="1066500" y="5862895"/>
            <a:ext cx="2061031" cy="523220"/>
          </a:xfrm>
          <a:prstGeom prst="rect">
            <a:avLst/>
          </a:prstGeom>
          <a:noFill/>
        </p:spPr>
        <p:txBody>
          <a:bodyPr wrap="none" rtlCol="0">
            <a:spAutoFit/>
          </a:bodyPr>
          <a:lstStyle/>
          <a:p>
            <a:r>
              <a:rPr lang="en-US" sz="1400" dirty="0" smtClean="0">
                <a:latin typeface="Helvetica"/>
                <a:cs typeface="Helvetica"/>
              </a:rPr>
              <a:t>Internal Use Only</a:t>
            </a:r>
          </a:p>
          <a:p>
            <a:r>
              <a:rPr lang="en-US" sz="1400" dirty="0" smtClean="0">
                <a:latin typeface="Helvetica"/>
                <a:cs typeface="Helvetica"/>
              </a:rPr>
              <a:t>Please do not distribute</a:t>
            </a:r>
            <a:endParaRPr lang="en-US" sz="1400" dirty="0">
              <a:latin typeface="Helvetica"/>
              <a:cs typeface="Helvetic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latin typeface="Helvetica"/>
                <a:cs typeface="Helvetica"/>
              </a:rPr>
              <a:t>Orbits</a:t>
            </a:r>
            <a:endParaRPr lang="en-US" dirty="0">
              <a:latin typeface="Helvetica"/>
              <a:cs typeface="Helvetica"/>
            </a:endParaRPr>
          </a:p>
        </p:txBody>
      </p:sp>
      <p:sp>
        <p:nvSpPr>
          <p:cNvPr id="8" name="Content Placeholder 7"/>
          <p:cNvSpPr>
            <a:spLocks noGrp="1"/>
          </p:cNvSpPr>
          <p:nvPr>
            <p:ph idx="1"/>
          </p:nvPr>
        </p:nvSpPr>
        <p:spPr/>
        <p:txBody>
          <a:bodyPr/>
          <a:lstStyle/>
          <a:p>
            <a:r>
              <a:rPr lang="en-US" sz="2400" dirty="0" smtClean="0">
                <a:latin typeface="Helvetica"/>
                <a:cs typeface="Helvetica"/>
              </a:rPr>
              <a:t>A </a:t>
            </a:r>
            <a:r>
              <a:rPr lang="en-US" sz="2400" b="1" dirty="0" smtClean="0">
                <a:latin typeface="Helvetica"/>
                <a:cs typeface="Helvetica"/>
              </a:rPr>
              <a:t>low Earth orbit</a:t>
            </a:r>
            <a:r>
              <a:rPr lang="en-US" sz="2400" dirty="0" smtClean="0">
                <a:latin typeface="Helvetica"/>
                <a:cs typeface="Helvetica"/>
              </a:rPr>
              <a:t> (</a:t>
            </a:r>
            <a:r>
              <a:rPr lang="en-US" sz="2400" b="1" dirty="0" smtClean="0">
                <a:latin typeface="Helvetica"/>
                <a:cs typeface="Helvetica"/>
              </a:rPr>
              <a:t>LEO</a:t>
            </a:r>
            <a:r>
              <a:rPr lang="en-US" sz="2400" dirty="0" smtClean="0">
                <a:latin typeface="Helvetica"/>
                <a:cs typeface="Helvetica"/>
              </a:rPr>
              <a:t>) is generally defined as an orbit below an altitude of 2,000 km. Given the rapid orbital decay of objects below approximately 200 km, the commonly accepted definition for LEO is between 160–2,000 km (100–1,240 miles) above the Earth's surface.</a:t>
            </a:r>
          </a:p>
          <a:p>
            <a:r>
              <a:rPr lang="en-US" sz="2400" b="1" dirty="0" smtClean="0">
                <a:latin typeface="Helvetica"/>
                <a:cs typeface="Helvetica"/>
              </a:rPr>
              <a:t>Medium Earth orbit (MEO)</a:t>
            </a:r>
            <a:r>
              <a:rPr lang="en-US" sz="2400" dirty="0" smtClean="0">
                <a:latin typeface="Helvetica"/>
                <a:cs typeface="Helvetica"/>
              </a:rPr>
              <a:t>, sometimes called </a:t>
            </a:r>
            <a:r>
              <a:rPr lang="en-US" sz="2400" b="1" dirty="0" smtClean="0">
                <a:latin typeface="Helvetica"/>
                <a:cs typeface="Helvetica"/>
              </a:rPr>
              <a:t>intermediate circular orbit (ICO)</a:t>
            </a:r>
            <a:r>
              <a:rPr lang="en-US" sz="2400" dirty="0" smtClean="0">
                <a:latin typeface="Helvetica"/>
                <a:cs typeface="Helvetica"/>
              </a:rPr>
              <a:t>, is the region of space around the Earth above low Earth orbit (altitude of 2,000 </a:t>
            </a:r>
            <a:r>
              <a:rPr lang="en-US" sz="2400" dirty="0" err="1" smtClean="0">
                <a:latin typeface="Helvetica"/>
                <a:cs typeface="Helvetica"/>
              </a:rPr>
              <a:t>kilometres</a:t>
            </a:r>
            <a:r>
              <a:rPr lang="en-US" sz="2400" dirty="0" smtClean="0">
                <a:latin typeface="Helvetica"/>
                <a:cs typeface="Helvetica"/>
              </a:rPr>
              <a:t> (1,243 mi)) and below geostationary orbit (altitude of 35,786 km (22,236 mi)). </a:t>
            </a:r>
          </a:p>
          <a:p>
            <a:pPr>
              <a:buNone/>
            </a:pPr>
            <a:endParaRPr lang="en-US"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10</a:t>
            </a:fld>
            <a:endParaRPr lang="en-US">
              <a:latin typeface="Helvetica"/>
              <a:cs typeface="Helvetic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Helvetica"/>
                <a:cs typeface="Helvetica"/>
              </a:rPr>
              <a:t>Orbit classification based on inclination</a:t>
            </a:r>
            <a:endParaRPr lang="en-US" dirty="0">
              <a:latin typeface="Helvetica"/>
              <a:cs typeface="Helvetica"/>
            </a:endParaRPr>
          </a:p>
        </p:txBody>
      </p:sp>
      <p:sp>
        <p:nvSpPr>
          <p:cNvPr id="5" name="Content Placeholder 4"/>
          <p:cNvSpPr>
            <a:spLocks noGrp="1"/>
          </p:cNvSpPr>
          <p:nvPr>
            <p:ph idx="1"/>
          </p:nvPr>
        </p:nvSpPr>
        <p:spPr/>
        <p:txBody>
          <a:bodyPr/>
          <a:lstStyle/>
          <a:p>
            <a:r>
              <a:rPr lang="en-US" sz="2400" b="1" dirty="0" smtClean="0">
                <a:latin typeface="Helvetica"/>
                <a:cs typeface="Helvetica"/>
              </a:rPr>
              <a:t>Inclined orbit</a:t>
            </a:r>
            <a:r>
              <a:rPr lang="en-US" sz="2400" dirty="0" smtClean="0">
                <a:latin typeface="Helvetica"/>
                <a:cs typeface="Helvetica"/>
              </a:rPr>
              <a:t>: An orbit whose inclination in reference to the equatorial plane is not zero degrees. </a:t>
            </a:r>
          </a:p>
          <a:p>
            <a:pPr lvl="1"/>
            <a:r>
              <a:rPr lang="en-US" sz="2400" b="1" dirty="0" smtClean="0">
                <a:latin typeface="Helvetica"/>
                <a:cs typeface="Helvetica"/>
              </a:rPr>
              <a:t>Polar orbit</a:t>
            </a:r>
            <a:r>
              <a:rPr lang="en-US" sz="2400" dirty="0" smtClean="0">
                <a:latin typeface="Helvetica"/>
                <a:cs typeface="Helvetica"/>
              </a:rPr>
              <a:t>: An orbit that passes above or nearly above both poles of the planet on each revolution. Therefore it has an inclination of (or very close to) 90 degrees.</a:t>
            </a:r>
          </a:p>
          <a:p>
            <a:pPr lvl="1"/>
            <a:r>
              <a:rPr lang="en-US" sz="2400" b="1" dirty="0" smtClean="0">
                <a:latin typeface="Helvetica"/>
                <a:cs typeface="Helvetica"/>
              </a:rPr>
              <a:t>Polar sun synchronous orbit</a:t>
            </a:r>
            <a:r>
              <a:rPr lang="en-US" sz="2400" dirty="0" smtClean="0">
                <a:latin typeface="Helvetica"/>
                <a:cs typeface="Helvetica"/>
              </a:rPr>
              <a:t>: A nearly polar orbit that passes the equator at the same local time on every pass. Useful for image taking satellites because shadows will be nearly the same on every pass.</a:t>
            </a:r>
          </a:p>
          <a:p>
            <a:pPr>
              <a:buNone/>
            </a:pPr>
            <a:r>
              <a:rPr lang="en-US" sz="2400" dirty="0" smtClean="0">
                <a:latin typeface="Helvetica"/>
                <a:cs typeface="Helvetica"/>
              </a:rPr>
              <a:t>DMSP satellites</a:t>
            </a:r>
            <a:endParaRPr lang="en-US" sz="2400" dirty="0">
              <a:latin typeface="Helvetica"/>
              <a:cs typeface="Helvetica"/>
            </a:endParaRPr>
          </a:p>
        </p:txBody>
      </p:sp>
      <p:sp>
        <p:nvSpPr>
          <p:cNvPr id="3" name="Slide Number Placeholder 2"/>
          <p:cNvSpPr>
            <a:spLocks noGrp="1"/>
          </p:cNvSpPr>
          <p:nvPr>
            <p:ph type="sldNum" sz="quarter" idx="12"/>
          </p:nvPr>
        </p:nvSpPr>
        <p:spPr/>
        <p:txBody>
          <a:bodyPr/>
          <a:lstStyle/>
          <a:p>
            <a:fld id="{343FB90C-9476-0148-8693-AD9B84214A52}" type="slidenum">
              <a:rPr lang="en-US" smtClean="0">
                <a:latin typeface="Helvetica"/>
                <a:cs typeface="Helvetica"/>
              </a:rPr>
              <a:pPr/>
              <a:t>11</a:t>
            </a:fld>
            <a:endParaRPr lang="en-US">
              <a:latin typeface="Helvetica"/>
              <a:cs typeface="Helvetica"/>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GTO</a:t>
            </a:r>
            <a:endParaRPr lang="en-US" dirty="0">
              <a:latin typeface="Helvetica"/>
              <a:cs typeface="Helvetica"/>
            </a:endParaRPr>
          </a:p>
        </p:txBody>
      </p:sp>
      <p:sp>
        <p:nvSpPr>
          <p:cNvPr id="3" name="Content Placeholder 2"/>
          <p:cNvSpPr>
            <a:spLocks noGrp="1"/>
          </p:cNvSpPr>
          <p:nvPr>
            <p:ph idx="1"/>
          </p:nvPr>
        </p:nvSpPr>
        <p:spPr/>
        <p:txBody>
          <a:bodyPr/>
          <a:lstStyle/>
          <a:p>
            <a:r>
              <a:rPr lang="en-US" sz="2000" dirty="0" smtClean="0">
                <a:latin typeface="Helvetica"/>
                <a:cs typeface="Helvetica"/>
              </a:rPr>
              <a:t>A </a:t>
            </a:r>
            <a:r>
              <a:rPr lang="en-US" sz="2000" b="1" dirty="0" smtClean="0">
                <a:latin typeface="Helvetica"/>
                <a:cs typeface="Helvetica"/>
              </a:rPr>
              <a:t>geosynchronous transfer orbit</a:t>
            </a:r>
            <a:r>
              <a:rPr lang="en-US" sz="2000" dirty="0" smtClean="0">
                <a:latin typeface="Helvetica"/>
                <a:cs typeface="Helvetica"/>
              </a:rPr>
              <a:t> or </a:t>
            </a:r>
            <a:r>
              <a:rPr lang="en-US" sz="2000" b="1" dirty="0" smtClean="0">
                <a:latin typeface="Helvetica"/>
                <a:cs typeface="Helvetica"/>
              </a:rPr>
              <a:t>geostationary transfer orbit</a:t>
            </a:r>
            <a:r>
              <a:rPr lang="en-US" sz="2000" dirty="0" smtClean="0">
                <a:latin typeface="Helvetica"/>
                <a:cs typeface="Helvetica"/>
              </a:rPr>
              <a:t> (</a:t>
            </a:r>
            <a:r>
              <a:rPr lang="en-US" sz="2000" b="1" dirty="0" smtClean="0">
                <a:latin typeface="Helvetica"/>
                <a:cs typeface="Helvetica"/>
              </a:rPr>
              <a:t>GTO</a:t>
            </a:r>
            <a:r>
              <a:rPr lang="en-US" sz="2000" dirty="0" smtClean="0">
                <a:latin typeface="Helvetica"/>
                <a:cs typeface="Helvetica"/>
              </a:rPr>
              <a:t>) is a Hohmann transfer orbit used to reach geosynchronous or geostationary orbit</a:t>
            </a:r>
            <a:r>
              <a:rPr lang="en-US" sz="2000" dirty="0" smtClean="0">
                <a:latin typeface="Helvetica"/>
                <a:cs typeface="Helvetica"/>
              </a:rPr>
              <a:t>. </a:t>
            </a:r>
            <a:r>
              <a:rPr lang="en-US" sz="2000" dirty="0" smtClean="0">
                <a:latin typeface="Helvetica"/>
                <a:cs typeface="Helvetica"/>
              </a:rPr>
              <a:t>It is a highly elliptical Earth orbit with apogee of 42,164 km (26,199 mi)</a:t>
            </a:r>
            <a:r>
              <a:rPr lang="en-US" sz="2000" dirty="0" smtClean="0">
                <a:latin typeface="Helvetica"/>
                <a:cs typeface="Helvetica"/>
              </a:rPr>
              <a:t>.</a:t>
            </a:r>
            <a:r>
              <a:rPr lang="en-US" sz="2000" baseline="30000" dirty="0" smtClean="0">
                <a:latin typeface="Helvetica"/>
                <a:cs typeface="Helvetica"/>
              </a:rPr>
              <a:t> </a:t>
            </a:r>
            <a:r>
              <a:rPr lang="en-US" sz="2000" dirty="0" smtClean="0">
                <a:latin typeface="Helvetica"/>
                <a:cs typeface="Helvetica"/>
              </a:rPr>
              <a:t>(</a:t>
            </a:r>
            <a:r>
              <a:rPr lang="en-US" sz="2000" dirty="0" smtClean="0">
                <a:latin typeface="Helvetica"/>
                <a:cs typeface="Helvetica"/>
              </a:rPr>
              <a:t>geostationary (GEO) altitude, 35,786 km (22,000 mi) above sea level) and an argument of perigee such that apogee occurs on or near the equator. Perigee can be anywhere above the atmosphere, but is usually limited to only a few hundred km above the Earth's surface to reduce launcher delta-v (V) requirements and to limit the orbital lifetime of the spent booster.</a:t>
            </a:r>
            <a:endParaRPr lang="en-US" sz="2000"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12</a:t>
            </a:fld>
            <a:endParaRPr lang="en-US">
              <a:latin typeface="Helvetica"/>
              <a:cs typeface="Helvetica"/>
            </a:endParaRPr>
          </a:p>
        </p:txBody>
      </p:sp>
      <p:sp>
        <p:nvSpPr>
          <p:cNvPr id="6" name="TextBox 5"/>
          <p:cNvSpPr txBox="1"/>
          <p:nvPr/>
        </p:nvSpPr>
        <p:spPr>
          <a:xfrm>
            <a:off x="1251442" y="4648702"/>
            <a:ext cx="684878" cy="369332"/>
          </a:xfrm>
          <a:prstGeom prst="rect">
            <a:avLst/>
          </a:prstGeom>
          <a:noFill/>
        </p:spPr>
        <p:txBody>
          <a:bodyPr wrap="none" rtlCol="0">
            <a:spAutoFit/>
          </a:bodyPr>
          <a:lstStyle/>
          <a:p>
            <a:r>
              <a:rPr lang="en-US" dirty="0" smtClean="0">
                <a:latin typeface="Helvetica"/>
                <a:cs typeface="Helvetica"/>
              </a:rPr>
              <a:t>SDO </a:t>
            </a:r>
            <a:endParaRPr lang="en-US" dirty="0">
              <a:latin typeface="Helvetica"/>
              <a:cs typeface="Helvetica"/>
            </a:endParaRPr>
          </a:p>
        </p:txBody>
      </p:sp>
      <p:sp>
        <p:nvSpPr>
          <p:cNvPr id="7" name="TextBox 6"/>
          <p:cNvSpPr txBox="1"/>
          <p:nvPr/>
        </p:nvSpPr>
        <p:spPr>
          <a:xfrm>
            <a:off x="2120686" y="4870068"/>
            <a:ext cx="5464844" cy="923330"/>
          </a:xfrm>
          <a:prstGeom prst="rect">
            <a:avLst/>
          </a:prstGeom>
          <a:noFill/>
        </p:spPr>
        <p:txBody>
          <a:bodyPr wrap="square" rtlCol="0">
            <a:spAutoFit/>
          </a:bodyPr>
          <a:lstStyle/>
          <a:p>
            <a:r>
              <a:rPr lang="en-US" dirty="0" smtClean="0">
                <a:latin typeface="Helvetica"/>
                <a:cs typeface="Helvetica"/>
              </a:rPr>
              <a:t>The rapid cadence and continuous coverage required for SDO observations led to placing the satellite into an inclined geosynchronous orbit</a:t>
            </a:r>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2236237" y="31169"/>
            <a:ext cx="5643525" cy="598559"/>
          </a:xfrm>
        </p:spPr>
        <p:txBody>
          <a:bodyPr/>
          <a:lstStyle/>
          <a:p>
            <a:r>
              <a:rPr lang="en-US" dirty="0" smtClean="0">
                <a:latin typeface="Helvetica"/>
                <a:cs typeface="Helvetica"/>
              </a:rPr>
              <a:t>Van Allen Probes</a:t>
            </a:r>
            <a:endParaRPr lang="en-US"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13</a:t>
            </a:fld>
            <a:endParaRPr lang="en-US">
              <a:latin typeface="Helvetica"/>
              <a:cs typeface="Helvetica"/>
            </a:endParaRPr>
          </a:p>
        </p:txBody>
      </p:sp>
      <p:pic>
        <p:nvPicPr>
          <p:cNvPr id="7" name="Picture 6" descr="orbitplot.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457200" y="629728"/>
            <a:ext cx="4861090" cy="6228272"/>
          </a:xfrm>
          <a:prstGeom prst="rect">
            <a:avLst/>
          </a:prstGeom>
        </p:spPr>
      </p:pic>
      <p:sp>
        <p:nvSpPr>
          <p:cNvPr id="8" name="TextBox 7"/>
          <p:cNvSpPr txBox="1"/>
          <p:nvPr/>
        </p:nvSpPr>
        <p:spPr>
          <a:xfrm>
            <a:off x="5545083" y="2052580"/>
            <a:ext cx="2334679" cy="1477328"/>
          </a:xfrm>
          <a:prstGeom prst="rect">
            <a:avLst/>
          </a:prstGeom>
          <a:noFill/>
        </p:spPr>
        <p:txBody>
          <a:bodyPr wrap="square" rtlCol="0">
            <a:spAutoFit/>
          </a:bodyPr>
          <a:lstStyle/>
          <a:p>
            <a:r>
              <a:rPr lang="en-US" b="1" dirty="0" smtClean="0">
                <a:latin typeface="Helvetica"/>
                <a:cs typeface="Helvetica"/>
              </a:rPr>
              <a:t>Highly elliptica</a:t>
            </a:r>
            <a:r>
              <a:rPr lang="en-US" b="1" dirty="0" smtClean="0">
                <a:latin typeface="Helvetica"/>
                <a:cs typeface="Helvetica"/>
              </a:rPr>
              <a:t>l orbits at 11 degree inclination from the equatorial plane</a:t>
            </a:r>
            <a:endParaRPr lang="en-US" b="1" dirty="0" smtClean="0">
              <a:latin typeface="Helvetica"/>
              <a:cs typeface="Helvetica"/>
            </a:endParaRPr>
          </a:p>
          <a:p>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Helvetica"/>
                <a:cs typeface="Helvetica"/>
              </a:rPr>
              <a:t>Other types of orbits</a:t>
            </a:r>
            <a:endParaRPr lang="en-US" dirty="0">
              <a:latin typeface="Helvetica"/>
              <a:cs typeface="Helvetica"/>
            </a:endParaRPr>
          </a:p>
        </p:txBody>
      </p:sp>
      <p:sp>
        <p:nvSpPr>
          <p:cNvPr id="3" name="Slide Number Placeholder 2"/>
          <p:cNvSpPr>
            <a:spLocks noGrp="1"/>
          </p:cNvSpPr>
          <p:nvPr>
            <p:ph type="sldNum" sz="quarter" idx="12"/>
          </p:nvPr>
        </p:nvSpPr>
        <p:spPr/>
        <p:txBody>
          <a:bodyPr/>
          <a:lstStyle/>
          <a:p>
            <a:fld id="{343FB90C-9476-0148-8693-AD9B84214A52}" type="slidenum">
              <a:rPr lang="en-US" smtClean="0">
                <a:latin typeface="Helvetica"/>
                <a:cs typeface="Helvetica"/>
              </a:rPr>
              <a:pPr/>
              <a:t>14</a:t>
            </a:fld>
            <a:endParaRPr lang="en-US">
              <a:latin typeface="Helvetica"/>
              <a:cs typeface="Helvetica"/>
            </a:endParaRPr>
          </a:p>
        </p:txBody>
      </p:sp>
      <p:sp>
        <p:nvSpPr>
          <p:cNvPr id="6" name="TextBox 5"/>
          <p:cNvSpPr txBox="1"/>
          <p:nvPr/>
        </p:nvSpPr>
        <p:spPr>
          <a:xfrm>
            <a:off x="680378" y="1417638"/>
            <a:ext cx="4701001" cy="2031325"/>
          </a:xfrm>
          <a:prstGeom prst="rect">
            <a:avLst/>
          </a:prstGeom>
          <a:noFill/>
        </p:spPr>
        <p:txBody>
          <a:bodyPr wrap="none" rtlCol="0">
            <a:spAutoFit/>
          </a:bodyPr>
          <a:lstStyle/>
          <a:p>
            <a:r>
              <a:rPr lang="en-US" b="1" dirty="0" smtClean="0">
                <a:latin typeface="Helvetica"/>
                <a:cs typeface="Helvetica"/>
                <a:hlinkClick r:id="rId2" tooltip="Heliocentric orbit"/>
              </a:rPr>
              <a:t>Heliocentric orbit</a:t>
            </a:r>
            <a:r>
              <a:rPr lang="en-US" dirty="0" smtClean="0">
                <a:latin typeface="Helvetica"/>
                <a:cs typeface="Helvetica"/>
              </a:rPr>
              <a:t>: An orbit around the Sun.</a:t>
            </a:r>
          </a:p>
          <a:p>
            <a:endParaRPr lang="en-US" dirty="0" smtClean="0">
              <a:latin typeface="Helvetica"/>
              <a:cs typeface="Helvetica"/>
            </a:endParaRPr>
          </a:p>
          <a:p>
            <a:r>
              <a:rPr lang="en-US" dirty="0" smtClean="0">
                <a:latin typeface="Helvetica"/>
                <a:cs typeface="Helvetica"/>
              </a:rPr>
              <a:t>STEREO A and STEREO B</a:t>
            </a:r>
          </a:p>
          <a:p>
            <a:endParaRPr lang="en-US" dirty="0" smtClean="0">
              <a:latin typeface="Helvetica"/>
              <a:cs typeface="Helvetica"/>
            </a:endParaRPr>
          </a:p>
          <a:p>
            <a:r>
              <a:rPr lang="en-US" dirty="0" smtClean="0">
                <a:latin typeface="Helvetica"/>
                <a:cs typeface="Helvetica"/>
              </a:rPr>
              <a:t>Interplanetary space</a:t>
            </a:r>
          </a:p>
          <a:p>
            <a:endParaRPr lang="en-US" dirty="0" smtClean="0">
              <a:latin typeface="Helvetica"/>
              <a:cs typeface="Helvetica"/>
            </a:endParaRPr>
          </a:p>
          <a:p>
            <a:r>
              <a:rPr lang="en-US" dirty="0" smtClean="0">
                <a:latin typeface="Helvetica"/>
                <a:cs typeface="Helvetica"/>
              </a:rPr>
              <a:t>At different planets</a:t>
            </a:r>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Orbit/Mission Design</a:t>
            </a:r>
            <a:endParaRPr lang="en-US" dirty="0">
              <a:latin typeface="Helvetica"/>
              <a:cs typeface="Helvetica"/>
            </a:endParaRPr>
          </a:p>
        </p:txBody>
      </p:sp>
      <p:sp>
        <p:nvSpPr>
          <p:cNvPr id="3" name="Content Placeholder 2"/>
          <p:cNvSpPr>
            <a:spLocks noGrp="1"/>
          </p:cNvSpPr>
          <p:nvPr>
            <p:ph idx="1"/>
          </p:nvPr>
        </p:nvSpPr>
        <p:spPr/>
        <p:txBody>
          <a:bodyPr/>
          <a:lstStyle/>
          <a:p>
            <a:r>
              <a:rPr lang="en-US" dirty="0" smtClean="0">
                <a:latin typeface="Helvetica"/>
                <a:cs typeface="Helvetica"/>
                <a:hlinkClick r:id="rId2"/>
              </a:rPr>
              <a:t>New Horizon to </a:t>
            </a:r>
            <a:r>
              <a:rPr lang="en-US" dirty="0" smtClean="0">
                <a:latin typeface="Helvetica"/>
                <a:cs typeface="Helvetica"/>
                <a:hlinkClick r:id="rId2"/>
              </a:rPr>
              <a:t>Pluto</a:t>
            </a:r>
            <a:endParaRPr lang="en-US" dirty="0" smtClean="0">
              <a:latin typeface="Helvetica"/>
              <a:cs typeface="Helvetica"/>
              <a:hlinkClick r:id="rId2"/>
            </a:endParaRPr>
          </a:p>
          <a:p>
            <a:r>
              <a:rPr lang="en-US" sz="1800" b="1" dirty="0" smtClean="0">
                <a:solidFill>
                  <a:srgbClr val="000000"/>
                </a:solidFill>
                <a:latin typeface="Helvetica"/>
                <a:ea typeface="Lucida Grande"/>
                <a:cs typeface="Helvetica"/>
                <a:hlinkClick r:id="rId2"/>
              </a:rPr>
              <a:t>http</a:t>
            </a:r>
            <a:r>
              <a:rPr lang="en-US" sz="1800" b="1" dirty="0" smtClean="0">
                <a:solidFill>
                  <a:srgbClr val="000000"/>
                </a:solidFill>
                <a:latin typeface="Helvetica"/>
                <a:ea typeface="Lucida Grande"/>
                <a:cs typeface="Helvetica"/>
                <a:hlinkClick r:id="rId2"/>
              </a:rPr>
              <a:t>://www.nasa.gov/mission_pages/newhorizons/main/</a:t>
            </a:r>
            <a:r>
              <a:rPr lang="en-US" sz="1800" b="1" dirty="0" smtClean="0">
                <a:solidFill>
                  <a:srgbClr val="000000"/>
                </a:solidFill>
                <a:latin typeface="Helvetica"/>
                <a:ea typeface="Lucida Grande"/>
                <a:cs typeface="Helvetica"/>
                <a:hlinkClick r:id="rId2"/>
              </a:rPr>
              <a:t>index.html</a:t>
            </a:r>
            <a:endParaRPr lang="en-US" sz="1800" b="1" dirty="0" smtClean="0">
              <a:solidFill>
                <a:srgbClr val="000000"/>
              </a:solidFill>
              <a:latin typeface="Helvetica"/>
              <a:ea typeface="Lucida Grande"/>
              <a:cs typeface="Helvetica"/>
            </a:endParaRPr>
          </a:p>
          <a:p>
            <a:endParaRPr lang="en-US" b="1"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15</a:t>
            </a:fld>
            <a:endParaRPr lang="en-US">
              <a:latin typeface="Helvetica"/>
              <a:cs typeface="Helvetica"/>
            </a:endParaRPr>
          </a:p>
        </p:txBody>
      </p:sp>
      <p:sp>
        <p:nvSpPr>
          <p:cNvPr id="6" name="TextBox 5"/>
          <p:cNvSpPr txBox="1"/>
          <p:nvPr/>
        </p:nvSpPr>
        <p:spPr>
          <a:xfrm>
            <a:off x="1383436" y="3277325"/>
            <a:ext cx="4896105" cy="369332"/>
          </a:xfrm>
          <a:prstGeom prst="rect">
            <a:avLst/>
          </a:prstGeom>
          <a:noFill/>
        </p:spPr>
        <p:txBody>
          <a:bodyPr wrap="none" rtlCol="0">
            <a:spAutoFit/>
          </a:bodyPr>
          <a:lstStyle/>
          <a:p>
            <a:r>
              <a:rPr lang="en-US" dirty="0" smtClean="0">
                <a:latin typeface="Helvetica"/>
                <a:cs typeface="Helvetica"/>
              </a:rPr>
              <a:t>http://www.jhu.edu/jhumag/1105web/pluto.html</a:t>
            </a:r>
            <a:endParaRPr lang="en-US" dirty="0">
              <a:latin typeface="Helvetica"/>
              <a:cs typeface="Helvetica"/>
            </a:endParaRPr>
          </a:p>
        </p:txBody>
      </p:sp>
      <p:sp>
        <p:nvSpPr>
          <p:cNvPr id="7" name="TextBox 6"/>
          <p:cNvSpPr txBox="1"/>
          <p:nvPr/>
        </p:nvSpPr>
        <p:spPr>
          <a:xfrm>
            <a:off x="1202002" y="4297945"/>
            <a:ext cx="5475890" cy="369332"/>
          </a:xfrm>
          <a:prstGeom prst="rect">
            <a:avLst/>
          </a:prstGeom>
          <a:noFill/>
        </p:spPr>
        <p:txBody>
          <a:bodyPr wrap="none" rtlCol="0">
            <a:spAutoFit/>
          </a:bodyPr>
          <a:lstStyle/>
          <a:p>
            <a:r>
              <a:rPr lang="en-US" dirty="0" smtClean="0">
                <a:latin typeface="Helvetica"/>
                <a:cs typeface="Helvetica"/>
              </a:rPr>
              <a:t>Dr. </a:t>
            </a:r>
            <a:r>
              <a:rPr lang="en-US" dirty="0" err="1" smtClean="0">
                <a:latin typeface="Helvetica"/>
                <a:cs typeface="Helvetica"/>
              </a:rPr>
              <a:t>Yanping</a:t>
            </a:r>
            <a:r>
              <a:rPr lang="en-US" dirty="0" smtClean="0">
                <a:latin typeface="Helvetica"/>
                <a:cs typeface="Helvetica"/>
              </a:rPr>
              <a:t> </a:t>
            </a:r>
            <a:r>
              <a:rPr lang="en-US" dirty="0" err="1" smtClean="0">
                <a:latin typeface="Helvetica"/>
                <a:cs typeface="Helvetica"/>
              </a:rPr>
              <a:t>Guo</a:t>
            </a:r>
            <a:r>
              <a:rPr lang="en-US" dirty="0" smtClean="0">
                <a:latin typeface="Helvetica"/>
                <a:cs typeface="Helvetica"/>
              </a:rPr>
              <a:t>, a mission design specialist at APL</a:t>
            </a:r>
            <a:endParaRPr lang="en-US" dirty="0">
              <a:latin typeface="Helvetica"/>
              <a:cs typeface="Helvetica"/>
            </a:endParaRPr>
          </a:p>
        </p:txBody>
      </p:sp>
      <p:sp>
        <p:nvSpPr>
          <p:cNvPr id="8" name="TextBox 7"/>
          <p:cNvSpPr txBox="1"/>
          <p:nvPr/>
        </p:nvSpPr>
        <p:spPr>
          <a:xfrm>
            <a:off x="3447250" y="5023719"/>
            <a:ext cx="3713314" cy="369332"/>
          </a:xfrm>
          <a:prstGeom prst="rect">
            <a:avLst/>
          </a:prstGeom>
          <a:noFill/>
        </p:spPr>
        <p:txBody>
          <a:bodyPr wrap="none" rtlCol="0">
            <a:spAutoFit/>
          </a:bodyPr>
          <a:lstStyle/>
          <a:p>
            <a:r>
              <a:rPr lang="en-US" dirty="0" smtClean="0">
                <a:latin typeface="Helvetica"/>
                <a:cs typeface="Helvetica"/>
              </a:rPr>
              <a:t>Reduce the journey by three years</a:t>
            </a:r>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356718" y="1395412"/>
            <a:ext cx="7772400" cy="1470025"/>
          </a:xfrm>
        </p:spPr>
        <p:txBody>
          <a:bodyPr/>
          <a:lstStyle/>
          <a:p>
            <a:r>
              <a:rPr lang="en-US" sz="3600" b="1" dirty="0" smtClean="0">
                <a:solidFill>
                  <a:srgbClr val="660066"/>
                </a:solidFill>
                <a:latin typeface="Helvetica"/>
                <a:cs typeface="Helvetica"/>
              </a:rPr>
              <a:t>Space Weather impacts on spacecraft operation</a:t>
            </a:r>
            <a:endParaRPr lang="en-US" sz="3600" b="1" dirty="0">
              <a:solidFill>
                <a:schemeClr val="bg2">
                  <a:lumMod val="50000"/>
                </a:schemeClr>
              </a:solidFill>
              <a:latin typeface="Helvetica"/>
              <a:cs typeface="Helvetica"/>
            </a:endParaRPr>
          </a:p>
        </p:txBody>
      </p:sp>
      <p:sp>
        <p:nvSpPr>
          <p:cNvPr id="6" name="Slide Number Placeholder 5"/>
          <p:cNvSpPr>
            <a:spLocks noGrp="1"/>
          </p:cNvSpPr>
          <p:nvPr>
            <p:ph type="sldNum" sz="quarter" idx="12"/>
          </p:nvPr>
        </p:nvSpPr>
        <p:spPr/>
        <p:txBody>
          <a:bodyPr/>
          <a:lstStyle/>
          <a:p>
            <a:fld id="{343FB90C-9476-0148-8693-AD9B84214A52}"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39312" y="0"/>
            <a:ext cx="7274952" cy="775423"/>
          </a:xfrm>
        </p:spPr>
        <p:txBody>
          <a:bodyPr/>
          <a:lstStyle/>
          <a:p>
            <a:r>
              <a:rPr lang="en-US" sz="3200" dirty="0" smtClean="0">
                <a:latin typeface="Helvetica"/>
                <a:cs typeface="Helvetica"/>
              </a:rPr>
              <a:t>Increasing dependence on satellites</a:t>
            </a:r>
            <a:endParaRPr lang="en-US" sz="3200"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pPr/>
              <a:t>17</a:t>
            </a:fld>
            <a:endParaRPr lang="en-US"/>
          </a:p>
        </p:txBody>
      </p:sp>
      <p:pic>
        <p:nvPicPr>
          <p:cNvPr id="6" name="Picture 5" descr="JoeKunches3.jpg"/>
          <p:cNvPicPr>
            <a:picLocks noChangeAspect="1"/>
          </p:cNvPicPr>
          <p:nvPr/>
        </p:nvPicPr>
        <p:blipFill>
          <a:blip r:embed="rId2"/>
          <a:stretch>
            <a:fillRect/>
          </a:stretch>
        </p:blipFill>
        <p:spPr>
          <a:xfrm>
            <a:off x="887217" y="1301189"/>
            <a:ext cx="7227047" cy="542028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itle 11"/>
          <p:cNvSpPr>
            <a:spLocks noGrp="1"/>
          </p:cNvSpPr>
          <p:nvPr>
            <p:ph type="title"/>
          </p:nvPr>
        </p:nvSpPr>
        <p:spPr>
          <a:xfrm>
            <a:off x="1016000" y="81756"/>
            <a:ext cx="7023100" cy="1137443"/>
          </a:xfrm>
        </p:spPr>
        <p:txBody>
          <a:bodyPr/>
          <a:lstStyle/>
          <a:p>
            <a:r>
              <a:rPr lang="en-US" sz="2400" dirty="0" smtClean="0">
                <a:latin typeface="Helvetica"/>
                <a:cs typeface="Helvetica"/>
              </a:rPr>
              <a:t>Missions lost/Terminated Due to Space Environment </a:t>
            </a:r>
            <a:endParaRPr lang="en-US" sz="2400" dirty="0">
              <a:latin typeface="Helvetica"/>
              <a:cs typeface="Helvetica"/>
            </a:endParaRPr>
          </a:p>
        </p:txBody>
      </p:sp>
      <p:sp>
        <p:nvSpPr>
          <p:cNvPr id="13" name="Content Placeholder 12"/>
          <p:cNvSpPr>
            <a:spLocks noGrp="1"/>
          </p:cNvSpPr>
          <p:nvPr>
            <p:ph idx="1"/>
          </p:nvPr>
        </p:nvSpPr>
        <p:spPr>
          <a:xfrm>
            <a:off x="457200" y="1219200"/>
            <a:ext cx="8229600" cy="5137150"/>
          </a:xfrm>
        </p:spPr>
        <p:txBody>
          <a:bodyPr/>
          <a:lstStyle/>
          <a:p>
            <a:pPr>
              <a:buNone/>
            </a:pPr>
            <a:r>
              <a:rPr lang="en-US" sz="2000" dirty="0" smtClean="0">
                <a:latin typeface="Helvetica"/>
                <a:cs typeface="Helvetica"/>
              </a:rPr>
              <a:t>	Vehicle			date		diagnosis</a:t>
            </a:r>
          </a:p>
          <a:p>
            <a:r>
              <a:rPr lang="en-US" sz="2000" dirty="0" smtClean="0">
                <a:latin typeface="Helvetica"/>
                <a:cs typeface="Helvetica"/>
              </a:rPr>
              <a:t>DSCSII (9431)	Feb 73		surface ESD</a:t>
            </a:r>
          </a:p>
          <a:p>
            <a:r>
              <a:rPr lang="en-US" sz="2000" dirty="0" smtClean="0">
                <a:latin typeface="Helvetica"/>
                <a:cs typeface="Helvetica"/>
              </a:rPr>
              <a:t>GOES4			Nov 82		surface ESD</a:t>
            </a:r>
          </a:p>
          <a:p>
            <a:r>
              <a:rPr lang="en-US" sz="2000" dirty="0" smtClean="0">
                <a:latin typeface="Helvetica"/>
                <a:cs typeface="Helvetica"/>
              </a:rPr>
              <a:t>DSP Flight 7		Jan 85		surface ESD</a:t>
            </a:r>
          </a:p>
          <a:p>
            <a:r>
              <a:rPr lang="en-US" sz="2000" dirty="0" err="1" smtClean="0">
                <a:latin typeface="Helvetica"/>
                <a:cs typeface="Helvetica"/>
              </a:rPr>
              <a:t>Feng</a:t>
            </a:r>
            <a:r>
              <a:rPr lang="en-US" sz="2000" dirty="0" smtClean="0">
                <a:latin typeface="Helvetica"/>
                <a:cs typeface="Helvetica"/>
              </a:rPr>
              <a:t> </a:t>
            </a:r>
            <a:r>
              <a:rPr lang="en-US" sz="2000" dirty="0" err="1" smtClean="0">
                <a:latin typeface="Helvetica"/>
                <a:cs typeface="Helvetica"/>
              </a:rPr>
              <a:t>Yun</a:t>
            </a:r>
            <a:r>
              <a:rPr lang="en-US" sz="2000" dirty="0" smtClean="0">
                <a:latin typeface="Helvetica"/>
                <a:cs typeface="Helvetica"/>
              </a:rPr>
              <a:t> 1		Jun 88 		ESD</a:t>
            </a:r>
          </a:p>
          <a:p>
            <a:r>
              <a:rPr lang="en-US" sz="2000" dirty="0" smtClean="0">
                <a:latin typeface="Helvetica"/>
                <a:cs typeface="Helvetica"/>
              </a:rPr>
              <a:t>MARECS A		Mar 91		surface ESD</a:t>
            </a:r>
          </a:p>
          <a:p>
            <a:r>
              <a:rPr lang="en-US" sz="2000" dirty="0" smtClean="0">
                <a:latin typeface="Helvetica"/>
                <a:cs typeface="Helvetica"/>
              </a:rPr>
              <a:t>MSTI			Jan 93		single event effects</a:t>
            </a:r>
          </a:p>
          <a:p>
            <a:r>
              <a:rPr lang="en-US" sz="2000" dirty="0" err="1" smtClean="0">
                <a:latin typeface="Helvetica"/>
                <a:cs typeface="Helvetica"/>
              </a:rPr>
              <a:t>Hipparcos</a:t>
            </a:r>
            <a:r>
              <a:rPr lang="en-US" sz="2000" dirty="0" smtClean="0">
                <a:latin typeface="Helvetica"/>
                <a:cs typeface="Helvetica"/>
              </a:rPr>
              <a:t>		Aug 93		total radiation dose</a:t>
            </a:r>
          </a:p>
          <a:p>
            <a:r>
              <a:rPr lang="en-US" sz="2000" dirty="0" smtClean="0">
                <a:latin typeface="Helvetica"/>
                <a:cs typeface="Helvetica"/>
              </a:rPr>
              <a:t>Olympus   		Aug 93		micrometeoroid impact</a:t>
            </a:r>
          </a:p>
          <a:p>
            <a:r>
              <a:rPr lang="en-US" sz="2000" dirty="0" smtClean="0">
                <a:latin typeface="Helvetica"/>
                <a:cs typeface="Helvetica"/>
              </a:rPr>
              <a:t>SEDS 2*			Mar 94		micrometeoroid impact</a:t>
            </a:r>
          </a:p>
          <a:p>
            <a:r>
              <a:rPr lang="en-US" sz="2000" dirty="0" smtClean="0">
                <a:latin typeface="Helvetica"/>
                <a:cs typeface="Helvetica"/>
              </a:rPr>
              <a:t>MSTI 2			Mar 94		micrometeoroid impact</a:t>
            </a:r>
          </a:p>
          <a:p>
            <a:r>
              <a:rPr lang="en-US" sz="2000" dirty="0" smtClean="0">
                <a:latin typeface="Helvetica"/>
                <a:cs typeface="Helvetica"/>
              </a:rPr>
              <a:t>IRON 9906		1997		single event effect</a:t>
            </a:r>
          </a:p>
          <a:p>
            <a:r>
              <a:rPr lang="en-US" sz="2000" dirty="0" smtClean="0">
                <a:latin typeface="Helvetica"/>
                <a:cs typeface="Helvetica"/>
              </a:rPr>
              <a:t>INSAT 2D		 Oct 97		surface ESD</a:t>
            </a:r>
          </a:p>
          <a:p>
            <a:endParaRPr lang="en-US" sz="2400" dirty="0" smtClean="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1579823" y="71750"/>
            <a:ext cx="6391941" cy="1016911"/>
          </a:xfrm>
        </p:spPr>
        <p:txBody>
          <a:bodyPr/>
          <a:lstStyle/>
          <a:p>
            <a:r>
              <a:rPr lang="en-US" sz="3600" dirty="0" smtClean="0">
                <a:latin typeface="Helvetica"/>
                <a:cs typeface="Helvetica"/>
              </a:rPr>
              <a:t>Importance of </a:t>
            </a:r>
            <a:r>
              <a:rPr lang="en-US" sz="3600" dirty="0" err="1" smtClean="0">
                <a:latin typeface="Helvetica"/>
                <a:cs typeface="Helvetica"/>
              </a:rPr>
              <a:t>SWx</a:t>
            </a:r>
            <a:r>
              <a:rPr lang="en-US" sz="3600" dirty="0" smtClean="0">
                <a:latin typeface="Helvetica"/>
                <a:cs typeface="Helvetica"/>
              </a:rPr>
              <a:t> Services</a:t>
            </a:r>
            <a:endParaRPr lang="en-US" sz="3600"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19</a:t>
            </a:fld>
            <a:endParaRPr lang="en-US">
              <a:latin typeface="Helvetica"/>
              <a:cs typeface="Helvetica"/>
            </a:endParaRPr>
          </a:p>
        </p:txBody>
      </p:sp>
      <p:pic>
        <p:nvPicPr>
          <p:cNvPr id="7" name="Picture 6" descr="randy_email.png"/>
          <p:cNvPicPr>
            <a:picLocks noChangeAspect="1"/>
          </p:cNvPicPr>
          <p:nvPr/>
        </p:nvPicPr>
        <p:blipFill>
          <a:blip r:embed="rId2"/>
          <a:stretch>
            <a:fillRect/>
          </a:stretch>
        </p:blipFill>
        <p:spPr>
          <a:xfrm>
            <a:off x="465951" y="1256030"/>
            <a:ext cx="8220849" cy="510032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Helvetica"/>
                <a:cs typeface="Helvetica"/>
              </a:rPr>
              <a:t>1</a:t>
            </a:r>
            <a:r>
              <a:rPr lang="en-US" sz="3600" baseline="30000" dirty="0" smtClean="0">
                <a:latin typeface="Helvetica"/>
                <a:cs typeface="Helvetica"/>
              </a:rPr>
              <a:t>st</a:t>
            </a:r>
            <a:r>
              <a:rPr lang="en-US" sz="3600" dirty="0" smtClean="0">
                <a:latin typeface="Helvetica"/>
                <a:cs typeface="Helvetica"/>
              </a:rPr>
              <a:t> satellite launched into space</a:t>
            </a:r>
            <a:endParaRPr lang="en-US" sz="3600"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2</a:t>
            </a:fld>
            <a:endParaRPr lang="en-US">
              <a:latin typeface="Helvetica"/>
              <a:cs typeface="Helvetica"/>
            </a:endParaRPr>
          </a:p>
        </p:txBody>
      </p:sp>
      <p:pic>
        <p:nvPicPr>
          <p:cNvPr id="6" name="Picture 5" descr="Sputnik_asm.jpg"/>
          <p:cNvPicPr>
            <a:picLocks noChangeAspect="1"/>
          </p:cNvPicPr>
          <p:nvPr/>
        </p:nvPicPr>
        <p:blipFill>
          <a:blip r:embed="rId2"/>
          <a:stretch>
            <a:fillRect/>
          </a:stretch>
        </p:blipFill>
        <p:spPr>
          <a:xfrm>
            <a:off x="457200" y="1417638"/>
            <a:ext cx="4583615" cy="3754039"/>
          </a:xfrm>
          <a:prstGeom prst="rect">
            <a:avLst/>
          </a:prstGeom>
        </p:spPr>
      </p:pic>
      <p:sp>
        <p:nvSpPr>
          <p:cNvPr id="7" name="TextBox 6"/>
          <p:cNvSpPr txBox="1"/>
          <p:nvPr/>
        </p:nvSpPr>
        <p:spPr>
          <a:xfrm>
            <a:off x="5306639" y="1417638"/>
            <a:ext cx="3837361" cy="923330"/>
          </a:xfrm>
          <a:prstGeom prst="rect">
            <a:avLst/>
          </a:prstGeom>
          <a:noFill/>
        </p:spPr>
        <p:txBody>
          <a:bodyPr wrap="square" rtlCol="0">
            <a:spAutoFit/>
          </a:bodyPr>
          <a:lstStyle/>
          <a:p>
            <a:r>
              <a:rPr lang="en-US" dirty="0" smtClean="0">
                <a:latin typeface="Helvetica"/>
                <a:cs typeface="Helvetica"/>
              </a:rPr>
              <a:t>The world's first artificial satellite, the </a:t>
            </a:r>
            <a:r>
              <a:rPr lang="en-US" b="1" dirty="0" smtClean="0">
                <a:solidFill>
                  <a:srgbClr val="000090"/>
                </a:solidFill>
                <a:latin typeface="Helvetica"/>
                <a:cs typeface="Helvetica"/>
              </a:rPr>
              <a:t>Sputnik 1</a:t>
            </a:r>
            <a:r>
              <a:rPr lang="en-US" dirty="0" smtClean="0">
                <a:latin typeface="Helvetica"/>
                <a:cs typeface="Helvetica"/>
              </a:rPr>
              <a:t>, was launched by the Soviet Union in 1957. </a:t>
            </a:r>
            <a:endParaRPr lang="en-US" dirty="0">
              <a:latin typeface="Helvetica"/>
              <a:cs typeface="Helvetica"/>
            </a:endParaRPr>
          </a:p>
        </p:txBody>
      </p:sp>
      <p:sp>
        <p:nvSpPr>
          <p:cNvPr id="8" name="TextBox 7"/>
          <p:cNvSpPr txBox="1"/>
          <p:nvPr/>
        </p:nvSpPr>
        <p:spPr>
          <a:xfrm>
            <a:off x="1351646" y="3937998"/>
            <a:ext cx="1891338" cy="369332"/>
          </a:xfrm>
          <a:prstGeom prst="rect">
            <a:avLst/>
          </a:prstGeom>
          <a:noFill/>
        </p:spPr>
        <p:txBody>
          <a:bodyPr wrap="none" rtlCol="0">
            <a:spAutoFit/>
          </a:bodyPr>
          <a:lstStyle/>
          <a:p>
            <a:r>
              <a:rPr lang="en-US" b="1" dirty="0" smtClean="0">
                <a:solidFill>
                  <a:schemeClr val="bg1"/>
                </a:solidFill>
                <a:latin typeface="Helvetica"/>
                <a:cs typeface="Helvetica"/>
              </a:rPr>
              <a:t>4 October, 1957</a:t>
            </a:r>
            <a:endParaRPr lang="en-US" b="1" dirty="0">
              <a:solidFill>
                <a:schemeClr val="bg1"/>
              </a:solidFill>
              <a:latin typeface="Helvetica"/>
              <a:cs typeface="Helvetica"/>
            </a:endParaRPr>
          </a:p>
        </p:txBody>
      </p:sp>
      <p:sp>
        <p:nvSpPr>
          <p:cNvPr id="9" name="TextBox 8"/>
          <p:cNvSpPr txBox="1"/>
          <p:nvPr/>
        </p:nvSpPr>
        <p:spPr>
          <a:xfrm>
            <a:off x="5306639" y="2739705"/>
            <a:ext cx="3726275" cy="369332"/>
          </a:xfrm>
          <a:prstGeom prst="rect">
            <a:avLst/>
          </a:prstGeom>
          <a:noFill/>
        </p:spPr>
        <p:txBody>
          <a:bodyPr wrap="none" rtlCol="0">
            <a:spAutoFit/>
          </a:bodyPr>
          <a:lstStyle/>
          <a:p>
            <a:r>
              <a:rPr lang="en-US" dirty="0" smtClean="0">
                <a:latin typeface="Helvetica"/>
                <a:cs typeface="Helvetica"/>
              </a:rPr>
              <a:t>marking the start of the </a:t>
            </a:r>
            <a:r>
              <a:rPr lang="en-US" dirty="0" smtClean="0">
                <a:latin typeface="Helvetica"/>
                <a:cs typeface="Helvetica"/>
                <a:hlinkClick r:id="rId3" tooltip="Space Age"/>
              </a:rPr>
              <a:t>Space Age</a:t>
            </a:r>
            <a:endParaRPr lang="en-US" dirty="0">
              <a:latin typeface="Helvetica"/>
              <a:cs typeface="Helvetica"/>
            </a:endParaRPr>
          </a:p>
        </p:txBody>
      </p:sp>
      <p:sp>
        <p:nvSpPr>
          <p:cNvPr id="10" name="TextBox 9"/>
          <p:cNvSpPr txBox="1"/>
          <p:nvPr/>
        </p:nvSpPr>
        <p:spPr>
          <a:xfrm>
            <a:off x="5074250" y="4122664"/>
            <a:ext cx="3957784" cy="369332"/>
          </a:xfrm>
          <a:prstGeom prst="rect">
            <a:avLst/>
          </a:prstGeom>
          <a:noFill/>
        </p:spPr>
        <p:txBody>
          <a:bodyPr wrap="none" rtlCol="0">
            <a:spAutoFit/>
          </a:bodyPr>
          <a:lstStyle/>
          <a:p>
            <a:r>
              <a:rPr lang="en-US" dirty="0" smtClean="0">
                <a:latin typeface="Helvetica"/>
                <a:cs typeface="Helvetica"/>
              </a:rPr>
              <a:t>International Geophysical Year: 1957</a:t>
            </a:r>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714500" y="155120"/>
            <a:ext cx="5372100" cy="591078"/>
          </a:xfrm>
        </p:spPr>
        <p:txBody>
          <a:bodyPr>
            <a:normAutofit fontScale="90000"/>
          </a:bodyPr>
          <a:lstStyle/>
          <a:p>
            <a:r>
              <a:rPr lang="en-US" sz="2800" dirty="0" smtClean="0">
                <a:latin typeface="Helvetica"/>
                <a:cs typeface="Helvetica"/>
              </a:rPr>
              <a:t>Space Environment Model Use in Mission Life Cycle</a:t>
            </a:r>
          </a:p>
        </p:txBody>
      </p:sp>
      <p:grpSp>
        <p:nvGrpSpPr>
          <p:cNvPr id="2" name="Group 13"/>
          <p:cNvGrpSpPr>
            <a:grpSpLocks/>
          </p:cNvGrpSpPr>
          <p:nvPr/>
        </p:nvGrpSpPr>
        <p:grpSpPr bwMode="auto">
          <a:xfrm>
            <a:off x="533400" y="1752600"/>
            <a:ext cx="7094538" cy="4460875"/>
            <a:chOff x="720" y="1152"/>
            <a:chExt cx="4469" cy="2810"/>
          </a:xfrm>
        </p:grpSpPr>
        <p:sp>
          <p:nvSpPr>
            <p:cNvPr id="12293" name="Text Box 3"/>
            <p:cNvSpPr txBox="1">
              <a:spLocks noChangeArrowheads="1"/>
            </p:cNvSpPr>
            <p:nvPr/>
          </p:nvSpPr>
          <p:spPr bwMode="auto">
            <a:xfrm>
              <a:off x="1287" y="1152"/>
              <a:ext cx="1841" cy="2133"/>
            </a:xfrm>
            <a:prstGeom prst="rect">
              <a:avLst/>
            </a:prstGeom>
            <a:noFill/>
            <a:ln w="12700">
              <a:noFill/>
              <a:miter lim="800000"/>
              <a:headEnd/>
              <a:tailEnd/>
            </a:ln>
          </p:spPr>
          <p:txBody>
            <a:bodyPr wrap="none">
              <a:spAutoFit/>
            </a:bodyPr>
            <a:lstStyle/>
            <a:p>
              <a:pPr>
                <a:lnSpc>
                  <a:spcPct val="150000"/>
                </a:lnSpc>
              </a:pPr>
              <a:r>
                <a:rPr lang="en-US" sz="2400">
                  <a:latin typeface="Helvetica"/>
                  <a:cs typeface="Helvetica"/>
                </a:rPr>
                <a:t>Mission Concept</a:t>
              </a:r>
            </a:p>
            <a:p>
              <a:pPr>
                <a:lnSpc>
                  <a:spcPct val="150000"/>
                </a:lnSpc>
              </a:pPr>
              <a:r>
                <a:rPr lang="en-US" sz="2400">
                  <a:latin typeface="Helvetica"/>
                  <a:cs typeface="Helvetica"/>
                </a:rPr>
                <a:t>Mission Planning</a:t>
              </a:r>
            </a:p>
            <a:p>
              <a:pPr>
                <a:lnSpc>
                  <a:spcPct val="150000"/>
                </a:lnSpc>
              </a:pPr>
              <a:r>
                <a:rPr lang="en-US" sz="2400">
                  <a:latin typeface="Helvetica"/>
                  <a:cs typeface="Helvetica"/>
                </a:rPr>
                <a:t>Design</a:t>
              </a:r>
            </a:p>
            <a:p>
              <a:pPr>
                <a:lnSpc>
                  <a:spcPct val="150000"/>
                </a:lnSpc>
              </a:pPr>
              <a:r>
                <a:rPr lang="en-US" sz="2400">
                  <a:latin typeface="Helvetica"/>
                  <a:cs typeface="Helvetica"/>
                </a:rPr>
                <a:t>Launch</a:t>
              </a:r>
            </a:p>
            <a:p>
              <a:pPr>
                <a:lnSpc>
                  <a:spcPct val="150000"/>
                </a:lnSpc>
              </a:pPr>
              <a:r>
                <a:rPr lang="en-US" sz="2400">
                  <a:latin typeface="Helvetica"/>
                  <a:cs typeface="Helvetica"/>
                </a:rPr>
                <a:t>Operations</a:t>
              </a:r>
            </a:p>
            <a:p>
              <a:pPr>
                <a:lnSpc>
                  <a:spcPct val="150000"/>
                </a:lnSpc>
              </a:pPr>
              <a:r>
                <a:rPr lang="en-US" sz="2400">
                  <a:latin typeface="Helvetica"/>
                  <a:cs typeface="Helvetica"/>
                </a:rPr>
                <a:t>Anomaly Resolution</a:t>
              </a:r>
            </a:p>
          </p:txBody>
        </p:sp>
        <p:sp>
          <p:nvSpPr>
            <p:cNvPr id="12294" name="Text Box 4"/>
            <p:cNvSpPr txBox="1">
              <a:spLocks noChangeArrowheads="1"/>
            </p:cNvSpPr>
            <p:nvPr/>
          </p:nvSpPr>
          <p:spPr bwMode="auto">
            <a:xfrm>
              <a:off x="3490" y="1440"/>
              <a:ext cx="1587" cy="523"/>
            </a:xfrm>
            <a:prstGeom prst="rect">
              <a:avLst/>
            </a:prstGeom>
            <a:solidFill>
              <a:srgbClr val="99CCFF"/>
            </a:solidFill>
            <a:ln w="25400">
              <a:solidFill>
                <a:schemeClr val="tx1"/>
              </a:solidFill>
              <a:miter lim="800000"/>
              <a:headEnd/>
              <a:tailEnd/>
            </a:ln>
          </p:spPr>
          <p:txBody>
            <a:bodyPr wrap="none">
              <a:spAutoFit/>
            </a:bodyPr>
            <a:lstStyle/>
            <a:p>
              <a:r>
                <a:rPr lang="en-US" sz="2800">
                  <a:solidFill>
                    <a:srgbClr val="002086"/>
                  </a:solidFill>
                  <a:latin typeface="Helvetica"/>
                  <a:cs typeface="Helvetica"/>
                </a:rPr>
                <a:t>Space Climate</a:t>
              </a:r>
            </a:p>
            <a:p>
              <a:r>
                <a:rPr lang="en-US" sz="2000">
                  <a:solidFill>
                    <a:srgbClr val="002086"/>
                  </a:solidFill>
                  <a:latin typeface="Helvetica"/>
                  <a:cs typeface="Helvetica"/>
                </a:rPr>
                <a:t>Minimize Risk</a:t>
              </a:r>
            </a:p>
          </p:txBody>
        </p:sp>
        <p:sp>
          <p:nvSpPr>
            <p:cNvPr id="12295" name="Text Box 5"/>
            <p:cNvSpPr txBox="1">
              <a:spLocks noChangeArrowheads="1"/>
            </p:cNvSpPr>
            <p:nvPr/>
          </p:nvSpPr>
          <p:spPr bwMode="auto">
            <a:xfrm>
              <a:off x="3456" y="2304"/>
              <a:ext cx="1733" cy="523"/>
            </a:xfrm>
            <a:prstGeom prst="rect">
              <a:avLst/>
            </a:prstGeom>
            <a:solidFill>
              <a:srgbClr val="FFCC00"/>
            </a:solidFill>
            <a:ln w="25400">
              <a:solidFill>
                <a:schemeClr val="tx1"/>
              </a:solidFill>
              <a:miter lim="800000"/>
              <a:headEnd/>
              <a:tailEnd/>
            </a:ln>
          </p:spPr>
          <p:txBody>
            <a:bodyPr wrap="none">
              <a:spAutoFit/>
            </a:bodyPr>
            <a:lstStyle/>
            <a:p>
              <a:r>
                <a:rPr lang="en-US" sz="2800">
                  <a:solidFill>
                    <a:srgbClr val="002086"/>
                  </a:solidFill>
                  <a:latin typeface="Helvetica"/>
                  <a:cs typeface="Helvetica"/>
                </a:rPr>
                <a:t>Space Weather</a:t>
              </a:r>
            </a:p>
            <a:p>
              <a:r>
                <a:rPr lang="en-US" sz="2000">
                  <a:solidFill>
                    <a:srgbClr val="002086"/>
                  </a:solidFill>
                  <a:latin typeface="Helvetica"/>
                  <a:cs typeface="Helvetica"/>
                </a:rPr>
                <a:t>Manage Residual Risk</a:t>
              </a:r>
            </a:p>
          </p:txBody>
        </p:sp>
        <p:sp>
          <p:nvSpPr>
            <p:cNvPr id="12296" name="Text Box 6"/>
            <p:cNvSpPr txBox="1">
              <a:spLocks noChangeArrowheads="1"/>
            </p:cNvSpPr>
            <p:nvPr/>
          </p:nvSpPr>
          <p:spPr bwMode="auto">
            <a:xfrm>
              <a:off x="4000" y="2976"/>
              <a:ext cx="582" cy="330"/>
            </a:xfrm>
            <a:prstGeom prst="rect">
              <a:avLst/>
            </a:prstGeom>
            <a:solidFill>
              <a:srgbClr val="C0C0C0"/>
            </a:solidFill>
            <a:ln w="25400">
              <a:solidFill>
                <a:schemeClr val="tx1"/>
              </a:solidFill>
              <a:miter lim="800000"/>
              <a:headEnd/>
              <a:tailEnd/>
            </a:ln>
          </p:spPr>
          <p:txBody>
            <a:bodyPr wrap="none">
              <a:spAutoFit/>
            </a:bodyPr>
            <a:lstStyle/>
            <a:p>
              <a:r>
                <a:rPr lang="en-US" sz="2800">
                  <a:solidFill>
                    <a:srgbClr val="002086"/>
                  </a:solidFill>
                  <a:latin typeface="Helvetica"/>
                  <a:cs typeface="Helvetica"/>
                </a:rPr>
                <a:t>Both</a:t>
              </a:r>
            </a:p>
          </p:txBody>
        </p:sp>
        <p:sp>
          <p:nvSpPr>
            <p:cNvPr id="12297" name="AutoShape 7"/>
            <p:cNvSpPr>
              <a:spLocks/>
            </p:cNvSpPr>
            <p:nvPr/>
          </p:nvSpPr>
          <p:spPr bwMode="auto">
            <a:xfrm>
              <a:off x="3024" y="1248"/>
              <a:ext cx="288" cy="960"/>
            </a:xfrm>
            <a:prstGeom prst="rightBrace">
              <a:avLst>
                <a:gd name="adj1" fmla="val 27778"/>
                <a:gd name="adj2" fmla="val 50000"/>
              </a:avLst>
            </a:prstGeom>
            <a:noFill/>
            <a:ln w="25400">
              <a:solidFill>
                <a:schemeClr val="tx2"/>
              </a:solidFill>
              <a:round/>
              <a:headEnd/>
              <a:tailEnd/>
            </a:ln>
          </p:spPr>
          <p:txBody>
            <a:bodyPr wrap="none" anchor="ctr"/>
            <a:lstStyle/>
            <a:p>
              <a:endParaRPr lang="en-US" sz="2000">
                <a:solidFill>
                  <a:schemeClr val="tx2"/>
                </a:solidFill>
                <a:latin typeface="Helvetica"/>
                <a:cs typeface="Helvetica"/>
              </a:endParaRPr>
            </a:p>
          </p:txBody>
        </p:sp>
        <p:sp>
          <p:nvSpPr>
            <p:cNvPr id="12298" name="AutoShape 8"/>
            <p:cNvSpPr>
              <a:spLocks/>
            </p:cNvSpPr>
            <p:nvPr/>
          </p:nvSpPr>
          <p:spPr bwMode="auto">
            <a:xfrm>
              <a:off x="3024" y="2256"/>
              <a:ext cx="288" cy="624"/>
            </a:xfrm>
            <a:prstGeom prst="rightBrace">
              <a:avLst>
                <a:gd name="adj1" fmla="val 18056"/>
                <a:gd name="adj2" fmla="val 50000"/>
              </a:avLst>
            </a:prstGeom>
            <a:noFill/>
            <a:ln w="25400">
              <a:solidFill>
                <a:schemeClr val="tx2"/>
              </a:solidFill>
              <a:round/>
              <a:headEnd/>
              <a:tailEnd/>
            </a:ln>
          </p:spPr>
          <p:txBody>
            <a:bodyPr wrap="none" anchor="ctr"/>
            <a:lstStyle/>
            <a:p>
              <a:endParaRPr lang="en-US">
                <a:latin typeface="Helvetica"/>
                <a:cs typeface="Helvetica"/>
              </a:endParaRPr>
            </a:p>
          </p:txBody>
        </p:sp>
        <p:sp>
          <p:nvSpPr>
            <p:cNvPr id="12299" name="Line 9"/>
            <p:cNvSpPr>
              <a:spLocks noChangeShapeType="1"/>
            </p:cNvSpPr>
            <p:nvPr/>
          </p:nvSpPr>
          <p:spPr bwMode="auto">
            <a:xfrm>
              <a:off x="3312" y="3120"/>
              <a:ext cx="336" cy="0"/>
            </a:xfrm>
            <a:prstGeom prst="line">
              <a:avLst/>
            </a:prstGeom>
            <a:noFill/>
            <a:ln w="25400">
              <a:solidFill>
                <a:schemeClr val="tx2"/>
              </a:solidFill>
              <a:round/>
              <a:headEnd/>
              <a:tailEnd type="triangle" w="med" len="med"/>
            </a:ln>
          </p:spPr>
          <p:txBody>
            <a:bodyPr/>
            <a:lstStyle/>
            <a:p>
              <a:endParaRPr lang="en-US">
                <a:latin typeface="Helvetica"/>
                <a:cs typeface="Helvetica"/>
              </a:endParaRPr>
            </a:p>
          </p:txBody>
        </p:sp>
        <p:sp>
          <p:nvSpPr>
            <p:cNvPr id="12300" name="AutoShape 10"/>
            <p:cNvSpPr>
              <a:spLocks noChangeArrowheads="1"/>
            </p:cNvSpPr>
            <p:nvPr/>
          </p:nvSpPr>
          <p:spPr bwMode="auto">
            <a:xfrm rot="5400000">
              <a:off x="-24" y="1992"/>
              <a:ext cx="1920" cy="432"/>
            </a:xfrm>
            <a:custGeom>
              <a:avLst/>
              <a:gdLst>
                <a:gd name="T0" fmla="*/ 147 w 21600"/>
                <a:gd name="T1" fmla="*/ 0 h 21600"/>
                <a:gd name="T2" fmla="*/ 0 w 21600"/>
                <a:gd name="T3" fmla="*/ 4 h 21600"/>
                <a:gd name="T4" fmla="*/ 147 w 21600"/>
                <a:gd name="T5" fmla="*/ 9 h 21600"/>
                <a:gd name="T6" fmla="*/ 171 w 21600"/>
                <a:gd name="T7" fmla="*/ 4 h 21600"/>
                <a:gd name="T8" fmla="*/ 17694720 60000 65536"/>
                <a:gd name="T9" fmla="*/ 11796480 60000 65536"/>
                <a:gd name="T10" fmla="*/ 5898240 60000 65536"/>
                <a:gd name="T11" fmla="*/ 0 60000 65536"/>
                <a:gd name="T12" fmla="*/ 3375 w 21600"/>
                <a:gd name="T13" fmla="*/ 6300 h 21600"/>
                <a:gd name="T14" fmla="*/ 20351 w 21600"/>
                <a:gd name="T15" fmla="*/ 15300 h 21600"/>
              </a:gdLst>
              <a:ahLst/>
              <a:cxnLst>
                <a:cxn ang="T8">
                  <a:pos x="T0" y="T1"/>
                </a:cxn>
                <a:cxn ang="T9">
                  <a:pos x="T2" y="T3"/>
                </a:cxn>
                <a:cxn ang="T10">
                  <a:pos x="T4" y="T5"/>
                </a:cxn>
                <a:cxn ang="T11">
                  <a:pos x="T6" y="T7"/>
                </a:cxn>
              </a:cxnLst>
              <a:rect l="T12" t="T13" r="T14" b="T15"/>
              <a:pathLst>
                <a:path w="21600" h="21600">
                  <a:moveTo>
                    <a:pt x="18608" y="0"/>
                  </a:moveTo>
                  <a:lnTo>
                    <a:pt x="18608" y="6300"/>
                  </a:lnTo>
                  <a:lnTo>
                    <a:pt x="3375" y="6300"/>
                  </a:lnTo>
                  <a:lnTo>
                    <a:pt x="3375" y="15300"/>
                  </a:lnTo>
                  <a:lnTo>
                    <a:pt x="18608" y="15300"/>
                  </a:lnTo>
                  <a:lnTo>
                    <a:pt x="18608" y="21600"/>
                  </a:lnTo>
                  <a:lnTo>
                    <a:pt x="21600" y="10800"/>
                  </a:lnTo>
                  <a:close/>
                </a:path>
                <a:path w="21600" h="21600">
                  <a:moveTo>
                    <a:pt x="1350" y="6300"/>
                  </a:moveTo>
                  <a:lnTo>
                    <a:pt x="1350" y="15300"/>
                  </a:lnTo>
                  <a:lnTo>
                    <a:pt x="2700" y="15300"/>
                  </a:lnTo>
                  <a:lnTo>
                    <a:pt x="2700" y="6300"/>
                  </a:lnTo>
                  <a:close/>
                </a:path>
                <a:path w="21600" h="21600">
                  <a:moveTo>
                    <a:pt x="0" y="6300"/>
                  </a:moveTo>
                  <a:lnTo>
                    <a:pt x="0" y="15300"/>
                  </a:lnTo>
                  <a:lnTo>
                    <a:pt x="675" y="15300"/>
                  </a:lnTo>
                  <a:lnTo>
                    <a:pt x="675" y="6300"/>
                  </a:lnTo>
                  <a:close/>
                </a:path>
              </a:pathLst>
            </a:custGeom>
            <a:gradFill rotWithShape="0">
              <a:gsLst>
                <a:gs pos="0">
                  <a:schemeClr val="tx1"/>
                </a:gs>
                <a:gs pos="100000">
                  <a:schemeClr val="tx2"/>
                </a:gs>
              </a:gsLst>
              <a:lin ang="5400000" scaled="1"/>
            </a:gradFill>
            <a:ln w="12700">
              <a:solidFill>
                <a:schemeClr val="tx1"/>
              </a:solidFill>
              <a:miter lim="800000"/>
              <a:headEnd/>
              <a:tailEnd/>
            </a:ln>
          </p:spPr>
          <p:txBody>
            <a:bodyPr wrap="none" anchor="ctr"/>
            <a:lstStyle/>
            <a:p>
              <a:endParaRPr lang="en-US">
                <a:latin typeface="Helvetica"/>
                <a:cs typeface="Helvetica"/>
              </a:endParaRPr>
            </a:p>
          </p:txBody>
        </p:sp>
        <p:sp>
          <p:nvSpPr>
            <p:cNvPr id="12301" name="Text Box 11"/>
            <p:cNvSpPr txBox="1">
              <a:spLocks noChangeArrowheads="1"/>
            </p:cNvSpPr>
            <p:nvPr/>
          </p:nvSpPr>
          <p:spPr bwMode="auto">
            <a:xfrm>
              <a:off x="3593" y="3264"/>
              <a:ext cx="1399" cy="698"/>
            </a:xfrm>
            <a:prstGeom prst="rect">
              <a:avLst/>
            </a:prstGeom>
            <a:noFill/>
            <a:ln w="12700">
              <a:noFill/>
              <a:miter lim="800000"/>
              <a:headEnd/>
              <a:tailEnd/>
            </a:ln>
          </p:spPr>
          <p:txBody>
            <a:bodyPr wrap="none">
              <a:spAutoFit/>
            </a:bodyPr>
            <a:lstStyle/>
            <a:p>
              <a:r>
                <a:rPr lang="en-US">
                  <a:solidFill>
                    <a:schemeClr val="tx2"/>
                  </a:solidFill>
                  <a:latin typeface="Helvetica"/>
                  <a:cs typeface="Helvetica"/>
                </a:rPr>
                <a:t>+</a:t>
              </a:r>
            </a:p>
            <a:p>
              <a:r>
                <a:rPr lang="en-US" sz="2400">
                  <a:solidFill>
                    <a:schemeClr val="tx2"/>
                  </a:solidFill>
                  <a:latin typeface="Helvetica"/>
                  <a:cs typeface="Helvetica"/>
                </a:rPr>
                <a:t>in situ</a:t>
              </a:r>
            </a:p>
            <a:p>
              <a:r>
                <a:rPr lang="en-US" sz="2400">
                  <a:solidFill>
                    <a:schemeClr val="tx2"/>
                  </a:solidFill>
                  <a:latin typeface="Helvetica"/>
                  <a:cs typeface="Helvetica"/>
                </a:rPr>
                <a:t>measurements</a:t>
              </a:r>
            </a:p>
          </p:txBody>
        </p:sp>
      </p:grpSp>
      <p:sp>
        <p:nvSpPr>
          <p:cNvPr id="14" name="Slide Number Placeholder 3"/>
          <p:cNvSpPr>
            <a:spLocks noGrp="1"/>
          </p:cNvSpPr>
          <p:nvPr>
            <p:ph type="sldNum" sz="quarter" idx="10"/>
          </p:nvPr>
        </p:nvSpPr>
        <p:spPr>
          <a:xfrm>
            <a:off x="7086600" y="6553200"/>
            <a:ext cx="1905000" cy="203200"/>
          </a:xfrm>
          <a:noFill/>
        </p:spPr>
        <p:txBody>
          <a:bodyPr/>
          <a:lstStyle/>
          <a:p>
            <a:fld id="{1390FF83-615A-432B-98F7-DC00D361E064}" type="slidenum">
              <a:rPr lang="en-US" smtClean="0">
                <a:latin typeface="Helvetica"/>
                <a:cs typeface="Helvetica"/>
              </a:rPr>
              <a:pPr/>
              <a:t>20</a:t>
            </a:fld>
            <a:endParaRPr lang="en-US" smtClean="0">
              <a:latin typeface="Helvetica"/>
              <a:cs typeface="Helvetica"/>
            </a:endParaRPr>
          </a:p>
        </p:txBody>
      </p:sp>
      <p:cxnSp>
        <p:nvCxnSpPr>
          <p:cNvPr id="16" name="Straight Arrow Connector 15"/>
          <p:cNvCxnSpPr/>
          <p:nvPr/>
        </p:nvCxnSpPr>
        <p:spPr>
          <a:xfrm rot="10800000" flipV="1">
            <a:off x="7627524" y="3798975"/>
            <a:ext cx="888545" cy="11340"/>
          </a:xfrm>
          <a:prstGeom prst="straightConnector1">
            <a:avLst/>
          </a:prstGeom>
          <a:ln w="69850">
            <a:solidFill>
              <a:srgbClr val="0E47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834033" y="2886985"/>
            <a:ext cx="1364076" cy="923330"/>
          </a:xfrm>
          <a:prstGeom prst="rect">
            <a:avLst/>
          </a:prstGeom>
          <a:noFill/>
        </p:spPr>
        <p:txBody>
          <a:bodyPr wrap="square" rtlCol="0">
            <a:spAutoFit/>
          </a:bodyPr>
          <a:lstStyle/>
          <a:p>
            <a:r>
              <a:rPr lang="en-US" b="1" dirty="0" smtClean="0">
                <a:latin typeface="Helvetica"/>
                <a:cs typeface="Helvetica"/>
              </a:rPr>
              <a:t>NASA </a:t>
            </a:r>
            <a:r>
              <a:rPr lang="en-US" b="1" dirty="0" err="1" smtClean="0">
                <a:latin typeface="Helvetica"/>
                <a:cs typeface="Helvetica"/>
              </a:rPr>
              <a:t>SWx</a:t>
            </a:r>
            <a:r>
              <a:rPr lang="en-US" b="1" dirty="0" smtClean="0">
                <a:latin typeface="Helvetica"/>
                <a:cs typeface="Helvetica"/>
              </a:rPr>
              <a:t> services</a:t>
            </a:r>
            <a:endParaRPr lang="en-US" b="1" dirty="0">
              <a:latin typeface="Helvetica"/>
              <a:cs typeface="Helvetica"/>
            </a:endParaRPr>
          </a:p>
        </p:txBody>
      </p:sp>
      <p:cxnSp>
        <p:nvCxnSpPr>
          <p:cNvPr id="18" name="Straight Arrow Connector 17"/>
          <p:cNvCxnSpPr/>
          <p:nvPr/>
        </p:nvCxnSpPr>
        <p:spPr>
          <a:xfrm rot="10800000" flipV="1">
            <a:off x="4355407" y="3810314"/>
            <a:ext cx="4160664" cy="1142686"/>
          </a:xfrm>
          <a:prstGeom prst="straightConnector1">
            <a:avLst/>
          </a:prstGeom>
          <a:ln w="69850">
            <a:solidFill>
              <a:srgbClr val="0E47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33400" y="5661879"/>
            <a:ext cx="3007404" cy="369332"/>
          </a:xfrm>
          <a:prstGeom prst="rect">
            <a:avLst/>
          </a:prstGeom>
          <a:noFill/>
        </p:spPr>
        <p:txBody>
          <a:bodyPr wrap="none" rtlCol="0">
            <a:spAutoFit/>
          </a:bodyPr>
          <a:lstStyle/>
          <a:p>
            <a:r>
              <a:rPr lang="en-US" dirty="0" smtClean="0">
                <a:latin typeface="Helvetica"/>
                <a:cs typeface="Helvetica"/>
              </a:rPr>
              <a:t>Acknowledge: Mike </a:t>
            </a:r>
            <a:r>
              <a:rPr lang="en-US" dirty="0" err="1" smtClean="0">
                <a:latin typeface="Helvetica"/>
                <a:cs typeface="Helvetica"/>
              </a:rPr>
              <a:t>Xapsos</a:t>
            </a:r>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294831" y="2290725"/>
            <a:ext cx="8229600" cy="1143000"/>
          </a:xfrm>
        </p:spPr>
        <p:txBody>
          <a:bodyPr>
            <a:normAutofit fontScale="90000"/>
          </a:bodyPr>
          <a:lstStyle/>
          <a:p>
            <a:r>
              <a:rPr lang="en-US" dirty="0" err="1" smtClean="0">
                <a:latin typeface="Helvetica"/>
                <a:cs typeface="Helvetica"/>
              </a:rPr>
              <a:t>SWx</a:t>
            </a:r>
            <a:r>
              <a:rPr lang="en-US" dirty="0" smtClean="0">
                <a:latin typeface="Helvetica"/>
                <a:cs typeface="Helvetica"/>
              </a:rPr>
              <a:t> Services provided by NASA/SWC </a:t>
            </a:r>
            <a:endParaRPr lang="en-US" dirty="0">
              <a:latin typeface="Helvetica"/>
              <a:cs typeface="Helvetica"/>
            </a:endParaRPr>
          </a:p>
        </p:txBody>
      </p:sp>
      <p:sp>
        <p:nvSpPr>
          <p:cNvPr id="9" name="Slide Number Placeholder 8"/>
          <p:cNvSpPr>
            <a:spLocks noGrp="1"/>
          </p:cNvSpPr>
          <p:nvPr>
            <p:ph type="sldNum" sz="quarter" idx="12"/>
          </p:nvPr>
        </p:nvSpPr>
        <p:spPr/>
        <p:txBody>
          <a:bodyPr/>
          <a:lstStyle/>
          <a:p>
            <a:fld id="{343FB90C-9476-0148-8693-AD9B84214A52}"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Vertical Text Placeholder 6"/>
          <p:cNvSpPr>
            <a:spLocks noGrp="1"/>
          </p:cNvSpPr>
          <p:nvPr>
            <p:ph idx="1"/>
          </p:nvPr>
        </p:nvSpPr>
        <p:spPr>
          <a:xfrm>
            <a:off x="304800" y="1270000"/>
            <a:ext cx="4114800" cy="5348809"/>
          </a:xfrm>
        </p:spPr>
        <p:txBody>
          <a:bodyPr>
            <a:normAutofit lnSpcReduction="10000"/>
          </a:bodyPr>
          <a:lstStyle/>
          <a:p>
            <a:pPr marL="514350" indent="-514350">
              <a:buAutoNum type="arabicPeriod"/>
            </a:pPr>
            <a:r>
              <a:rPr lang="en-US" sz="2595" dirty="0" smtClean="0">
                <a:latin typeface="Helvetica"/>
                <a:cs typeface="Helvetica"/>
              </a:rPr>
              <a:t>Providing assistance in spacecraft anomaly resolution by assessing whether space weather has any role in causing the observed anomaly/anomalies.</a:t>
            </a:r>
          </a:p>
          <a:p>
            <a:pPr marL="514350" indent="-514350">
              <a:buAutoNum type="arabicPeriod"/>
            </a:pPr>
            <a:r>
              <a:rPr lang="en-US" sz="2595" dirty="0" smtClean="0">
                <a:latin typeface="Helvetica"/>
                <a:cs typeface="Helvetica"/>
              </a:rPr>
              <a:t>Sending out weekly space weather reports/summaries to NASA mission operators, NASA officials and involved personnel. </a:t>
            </a:r>
          </a:p>
          <a:p>
            <a:pPr marL="514350" indent="-514350">
              <a:buNone/>
            </a:pPr>
            <a:endParaRPr lang="en-US" sz="3273" dirty="0" smtClean="0">
              <a:latin typeface="Helvetica"/>
              <a:cs typeface="Helvetica"/>
            </a:endParaRPr>
          </a:p>
          <a:p>
            <a:pPr marL="514350" indent="-514350">
              <a:buAutoNum type="arabicPeriod"/>
            </a:pPr>
            <a:endParaRPr lang="en-US" dirty="0" smtClean="0">
              <a:latin typeface="Helvetica"/>
              <a:cs typeface="Helvetica"/>
            </a:endParaRPr>
          </a:p>
          <a:p>
            <a:pPr marL="514350" indent="-514350">
              <a:buAutoNum type="arabicPeriod"/>
            </a:pPr>
            <a:endParaRPr lang="en-US" dirty="0" smtClean="0">
              <a:latin typeface="Helvetica"/>
              <a:cs typeface="Helvetica"/>
            </a:endParaRPr>
          </a:p>
          <a:p>
            <a:pPr>
              <a:buNone/>
            </a:pPr>
            <a:endParaRPr lang="en-US" dirty="0" smtClean="0">
              <a:latin typeface="Helvetica"/>
              <a:cs typeface="Helvetica"/>
            </a:endParaRPr>
          </a:p>
          <a:p>
            <a:pPr>
              <a:buNone/>
            </a:pPr>
            <a:endParaRPr lang="en-US" dirty="0" smtClean="0">
              <a:latin typeface="Helvetica"/>
              <a:cs typeface="Helvetica"/>
            </a:endParaRPr>
          </a:p>
          <a:p>
            <a:pPr>
              <a:buNone/>
            </a:pPr>
            <a:endParaRPr lang="en-US" dirty="0" smtClean="0">
              <a:latin typeface="Helvetica"/>
              <a:cs typeface="Helvetica"/>
            </a:endParaRPr>
          </a:p>
          <a:p>
            <a:pPr>
              <a:buNone/>
            </a:pPr>
            <a:endParaRPr lang="en-US" dirty="0" smtClean="0">
              <a:latin typeface="Helvetica"/>
              <a:cs typeface="Helvetica"/>
            </a:endParaRPr>
          </a:p>
          <a:p>
            <a:pPr>
              <a:buNone/>
            </a:pPr>
            <a:endParaRPr lang="en-US" dirty="0" smtClean="0">
              <a:latin typeface="Helvetica"/>
              <a:cs typeface="Helvetica"/>
            </a:endParaRPr>
          </a:p>
          <a:p>
            <a:pPr>
              <a:buNone/>
            </a:pPr>
            <a:endParaRPr lang="en-US" dirty="0" smtClean="0">
              <a:latin typeface="Helvetica"/>
              <a:cs typeface="Helvetica"/>
            </a:endParaRPr>
          </a:p>
          <a:p>
            <a:pPr>
              <a:buNone/>
            </a:pPr>
            <a:endParaRPr lang="en-US" dirty="0" smtClean="0">
              <a:latin typeface="Helvetica"/>
              <a:cs typeface="Helvetica"/>
            </a:endParaRPr>
          </a:p>
          <a:p>
            <a:pPr>
              <a:buNone/>
            </a:pPr>
            <a:endParaRPr lang="en-US" dirty="0" smtClean="0">
              <a:latin typeface="Helvetica"/>
              <a:cs typeface="Helvetica"/>
            </a:endParaRPr>
          </a:p>
        </p:txBody>
      </p:sp>
      <p:pic>
        <p:nvPicPr>
          <p:cNvPr id="12" name="Picture 11"/>
          <p:cNvPicPr>
            <a:picLocks noChangeAspect="1"/>
          </p:cNvPicPr>
          <p:nvPr/>
        </p:nvPicPr>
        <p:blipFill>
          <a:blip r:embed="rId2"/>
          <a:stretch>
            <a:fillRect/>
          </a:stretch>
        </p:blipFill>
        <p:spPr>
          <a:xfrm>
            <a:off x="4768615" y="1146385"/>
            <a:ext cx="3460985" cy="2468836"/>
          </a:xfrm>
          <a:prstGeom prst="rect">
            <a:avLst/>
          </a:prstGeom>
        </p:spPr>
      </p:pic>
      <p:pic>
        <p:nvPicPr>
          <p:cNvPr id="13" name="Picture 12" descr="composite20100330st.jpg"/>
          <p:cNvPicPr>
            <a:picLocks noChangeAspect="1"/>
          </p:cNvPicPr>
          <p:nvPr/>
        </p:nvPicPr>
        <p:blipFill>
          <a:blip r:embed="rId3"/>
          <a:srcRect l="2057"/>
          <a:stretch>
            <a:fillRect/>
          </a:stretch>
        </p:blipFill>
        <p:spPr>
          <a:xfrm>
            <a:off x="4900319" y="3615221"/>
            <a:ext cx="3115445" cy="3180880"/>
          </a:xfrm>
          <a:prstGeom prst="rect">
            <a:avLst/>
          </a:prstGeom>
        </p:spPr>
      </p:pic>
      <p:sp>
        <p:nvSpPr>
          <p:cNvPr id="14" name="TextBox 13"/>
          <p:cNvSpPr txBox="1"/>
          <p:nvPr/>
        </p:nvSpPr>
        <p:spPr>
          <a:xfrm>
            <a:off x="5791200" y="1980693"/>
            <a:ext cx="1947969" cy="400110"/>
          </a:xfrm>
          <a:prstGeom prst="rect">
            <a:avLst/>
          </a:prstGeom>
          <a:noFill/>
        </p:spPr>
        <p:txBody>
          <a:bodyPr wrap="none" rtlCol="0">
            <a:spAutoFit/>
          </a:bodyPr>
          <a:lstStyle/>
          <a:p>
            <a:r>
              <a:rPr lang="en-US" sz="2000" dirty="0" smtClean="0">
                <a:solidFill>
                  <a:srgbClr val="FF0000"/>
                </a:solidFill>
                <a:latin typeface="Helvetica"/>
                <a:cs typeface="Helvetica"/>
              </a:rPr>
              <a:t>Space Weather</a:t>
            </a:r>
            <a:endParaRPr lang="en-US" sz="2000" dirty="0">
              <a:solidFill>
                <a:srgbClr val="FF0000"/>
              </a:solidFill>
              <a:latin typeface="Helvetica"/>
              <a:cs typeface="Helvetica"/>
            </a:endParaRPr>
          </a:p>
        </p:txBody>
      </p:sp>
      <p:sp>
        <p:nvSpPr>
          <p:cNvPr id="6" name="TextBox 5"/>
          <p:cNvSpPr txBox="1"/>
          <p:nvPr/>
        </p:nvSpPr>
        <p:spPr>
          <a:xfrm>
            <a:off x="1082074" y="395111"/>
            <a:ext cx="5817556" cy="492443"/>
          </a:xfrm>
          <a:prstGeom prst="rect">
            <a:avLst/>
          </a:prstGeom>
          <a:noFill/>
        </p:spPr>
        <p:txBody>
          <a:bodyPr wrap="none" rtlCol="0">
            <a:spAutoFit/>
          </a:bodyPr>
          <a:lstStyle/>
          <a:p>
            <a:r>
              <a:rPr lang="en-US" sz="2600" b="1" dirty="0" smtClean="0">
                <a:latin typeface="Helvetica"/>
                <a:cs typeface="Helvetica"/>
              </a:rPr>
              <a:t>NASA SWC: Types of </a:t>
            </a:r>
            <a:r>
              <a:rPr lang="en-US" sz="2600" b="1" dirty="0" err="1" smtClean="0">
                <a:latin typeface="Helvetica"/>
                <a:cs typeface="Helvetica"/>
              </a:rPr>
              <a:t>SWx</a:t>
            </a:r>
            <a:r>
              <a:rPr lang="en-US" sz="2600" b="1" dirty="0" smtClean="0">
                <a:latin typeface="Helvetica"/>
                <a:cs typeface="Helvetica"/>
              </a:rPr>
              <a:t> Services</a:t>
            </a:r>
            <a:endParaRPr lang="en-US" sz="2600" b="1" dirty="0">
              <a:latin typeface="Helvetica"/>
              <a:cs typeface="Helvetica"/>
            </a:endParaRPr>
          </a:p>
        </p:txBody>
      </p:sp>
      <p:sp>
        <p:nvSpPr>
          <p:cNvPr id="9" name="Slide Number Placeholder 8"/>
          <p:cNvSpPr>
            <a:spLocks noGrp="1"/>
          </p:cNvSpPr>
          <p:nvPr>
            <p:ph type="sldNum" sz="quarter" idx="12"/>
          </p:nvPr>
        </p:nvSpPr>
        <p:spPr/>
        <p:txBody>
          <a:bodyPr/>
          <a:lstStyle/>
          <a:p>
            <a:fld id="{AD94CCFD-DF09-F04A-82E1-525E9CB1096B}"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Vertical Text Placeholder 6"/>
          <p:cNvSpPr txBox="1">
            <a:spLocks/>
          </p:cNvSpPr>
          <p:nvPr/>
        </p:nvSpPr>
        <p:spPr>
          <a:xfrm>
            <a:off x="304800" y="1219200"/>
            <a:ext cx="4114800" cy="5867400"/>
          </a:xfrm>
          <a:prstGeom prst="rect">
            <a:avLst/>
          </a:prstGeom>
        </p:spPr>
        <p:txBody>
          <a:bodyPr vert="horz" lIns="91440" tIns="45720" rIns="91440" bIns="45720" rtlCol="0">
            <a:normAutofit/>
          </a:bodyPr>
          <a:lstStyle/>
          <a:p>
            <a:pPr marL="514350" marR="0" lvl="0" indent="-514350" algn="l" defTabSz="457200" rtl="0" eaLnBrk="1" fontAlgn="auto" latinLnBrk="0" hangingPunct="1">
              <a:lnSpc>
                <a:spcPct val="100000"/>
              </a:lnSpc>
              <a:spcBef>
                <a:spcPct val="20000"/>
              </a:spcBef>
              <a:spcAft>
                <a:spcPts val="0"/>
              </a:spcAft>
              <a:buClrTx/>
              <a:buSzTx/>
              <a:tabLst/>
              <a:defRPr/>
            </a:pPr>
            <a:r>
              <a:rPr kumimoji="0" lang="en-US" sz="3273" b="0" i="0" u="none" strike="noStrike" kern="1200" cap="none" spc="0" normalizeH="0" baseline="0" noProof="0" dirty="0" smtClean="0">
                <a:ln>
                  <a:noFill/>
                </a:ln>
                <a:solidFill>
                  <a:schemeClr val="tx1"/>
                </a:solidFill>
                <a:effectLst/>
                <a:uLnTx/>
                <a:uFillTx/>
                <a:latin typeface="Helvetica"/>
                <a:ea typeface="+mn-ea"/>
                <a:cs typeface="Helvetica"/>
              </a:rPr>
              <a:t>3.	</a:t>
            </a:r>
            <a:r>
              <a:rPr lang="en-US" sz="2595" noProof="0" dirty="0" smtClean="0">
                <a:latin typeface="Helvetica"/>
                <a:cs typeface="Helvetica"/>
              </a:rPr>
              <a:t>S</a:t>
            </a:r>
            <a:r>
              <a:rPr lang="en-US" sz="2595" dirty="0" smtClean="0">
                <a:latin typeface="Helvetica"/>
                <a:cs typeface="Helvetica"/>
              </a:rPr>
              <a:t>ending out timely space weather alerts/forecasts regarding adverse conditions throughout the solar system, such as significant CME events, elevated radiation levels,  etc. </a:t>
            </a:r>
          </a:p>
          <a:p>
            <a:pPr marL="514350" marR="0" lvl="0" indent="-514350" algn="l" defTabSz="457200" rtl="0" eaLnBrk="1" fontAlgn="auto" latinLnBrk="0" hangingPunct="1">
              <a:lnSpc>
                <a:spcPct val="100000"/>
              </a:lnSpc>
              <a:spcBef>
                <a:spcPct val="20000"/>
              </a:spcBef>
              <a:spcAft>
                <a:spcPts val="0"/>
              </a:spcAft>
              <a:buClrTx/>
              <a:buSzTx/>
              <a:tabLst/>
              <a:defRPr/>
            </a:pPr>
            <a:r>
              <a:rPr lang="en-US" sz="2595" dirty="0" smtClean="0">
                <a:latin typeface="Helvetica"/>
                <a:cs typeface="Helvetica"/>
              </a:rPr>
              <a:t> </a:t>
            </a:r>
            <a:r>
              <a:rPr kumimoji="0" lang="en-US" sz="2595" b="0" i="0" u="none" strike="noStrike" kern="1200" cap="none" spc="0" normalizeH="0" baseline="0" noProof="0" dirty="0" smtClean="0">
                <a:ln>
                  <a:noFill/>
                </a:ln>
                <a:solidFill>
                  <a:schemeClr val="tx1"/>
                </a:solidFill>
                <a:effectLst/>
                <a:uLnTx/>
                <a:uFillTx/>
                <a:latin typeface="Helvetica"/>
                <a:ea typeface="+mn-ea"/>
                <a:cs typeface="Helvetica"/>
              </a:rPr>
              <a:t> </a:t>
            </a:r>
          </a:p>
          <a:p>
            <a:pPr marL="514350" marR="0" lvl="0" indent="-514350" algn="l" defTabSz="457200" rtl="0" eaLnBrk="1" fontAlgn="auto" latinLnBrk="0" hangingPunct="1">
              <a:lnSpc>
                <a:spcPct val="100000"/>
              </a:lnSpc>
              <a:spcBef>
                <a:spcPct val="20000"/>
              </a:spcBef>
              <a:spcAft>
                <a:spcPts val="0"/>
              </a:spcAft>
              <a:buClrTx/>
              <a:buSzTx/>
              <a:tabLst/>
              <a:defRPr/>
            </a:pPr>
            <a:r>
              <a:rPr kumimoji="0" lang="en-US" sz="2595" b="0" i="0" u="none" strike="noStrike" kern="1200" cap="none" spc="0" normalizeH="0" baseline="0" noProof="0" dirty="0" smtClean="0">
                <a:ln>
                  <a:noFill/>
                </a:ln>
                <a:solidFill>
                  <a:schemeClr val="tx1"/>
                </a:solidFill>
                <a:effectLst/>
                <a:uLnTx/>
                <a:uFillTx/>
                <a:latin typeface="Helvetica"/>
                <a:ea typeface="+mn-ea"/>
                <a:cs typeface="Helvetica"/>
              </a:rPr>
              <a:t>4. </a:t>
            </a:r>
            <a:r>
              <a:rPr lang="en-US" sz="2595" dirty="0" smtClean="0">
                <a:latin typeface="Helvetica"/>
                <a:cs typeface="Helvetica"/>
              </a:rPr>
              <a:t>  Providing</a:t>
            </a:r>
            <a:r>
              <a:rPr kumimoji="0" lang="en-US" sz="2595" b="0" i="0" u="none" strike="noStrike" kern="1200" cap="none" spc="0" normalizeH="0" noProof="0" dirty="0" smtClean="0">
                <a:ln>
                  <a:noFill/>
                </a:ln>
                <a:solidFill>
                  <a:schemeClr val="tx1"/>
                </a:solidFill>
                <a:effectLst/>
                <a:uLnTx/>
                <a:uFillTx/>
                <a:latin typeface="Helvetica"/>
                <a:ea typeface="+mn-ea"/>
                <a:cs typeface="Helvetica"/>
              </a:rPr>
              <a:t> </a:t>
            </a:r>
            <a:r>
              <a:rPr lang="en-US" sz="2595" noProof="0" dirty="0" smtClean="0">
                <a:latin typeface="Helvetica"/>
                <a:cs typeface="Helvetica"/>
              </a:rPr>
              <a:t>general space weather support for NASA customers. </a:t>
            </a:r>
            <a:endParaRPr kumimoji="0" lang="en-US" sz="2595" b="0" i="0" u="none" strike="noStrike" kern="1200" cap="none" spc="0" normalizeH="0" baseline="0" noProof="0" dirty="0" smtClean="0">
              <a:ln>
                <a:noFill/>
              </a:ln>
              <a:solidFill>
                <a:schemeClr val="tx1"/>
              </a:solidFill>
              <a:effectLst/>
              <a:uLnTx/>
              <a:uFillTx/>
              <a:latin typeface="Helvetica"/>
              <a:ea typeface="+mn-ea"/>
              <a:cs typeface="Helvetica"/>
            </a:endParaRPr>
          </a:p>
          <a:p>
            <a:pPr marL="514350" marR="0" lvl="0" indent="-514350" algn="l" defTabSz="457200" rtl="0" eaLnBrk="1" fontAlgn="auto" latinLnBrk="0" hangingPunct="1">
              <a:lnSpc>
                <a:spcPct val="100000"/>
              </a:lnSpc>
              <a:spcBef>
                <a:spcPct val="20000"/>
              </a:spcBef>
              <a:spcAft>
                <a:spcPts val="0"/>
              </a:spcAft>
              <a:buClrTx/>
              <a:buSzTx/>
              <a:buFont typeface="Arial"/>
              <a:buNone/>
              <a:tabLst/>
              <a:defRPr/>
            </a:pPr>
            <a:endParaRPr kumimoji="0" lang="en-US" sz="3273" b="0" i="0" u="none" strike="noStrike" kern="1200" cap="none" spc="0" normalizeH="0" baseline="0" noProof="0" dirty="0" smtClean="0">
              <a:ln>
                <a:noFill/>
              </a:ln>
              <a:solidFill>
                <a:schemeClr val="tx1"/>
              </a:solidFill>
              <a:effectLst/>
              <a:uLnTx/>
              <a:uFillTx/>
              <a:latin typeface="Helvetica"/>
              <a:ea typeface="+mn-ea"/>
              <a:cs typeface="Helvetica"/>
            </a:endParaRPr>
          </a:p>
          <a:p>
            <a:pPr marL="514350" marR="0" lvl="0" indent="-514350" algn="l" defTabSz="457200" rtl="0" eaLnBrk="1" fontAlgn="auto" latinLnBrk="0" hangingPunct="1">
              <a:lnSpc>
                <a:spcPct val="100000"/>
              </a:lnSpc>
              <a:spcBef>
                <a:spcPct val="20000"/>
              </a:spcBef>
              <a:spcAft>
                <a:spcPts val="0"/>
              </a:spcAft>
              <a:buClrTx/>
              <a:buSzTx/>
              <a:buFont typeface="Arial"/>
              <a:buAutoNum type="arabicPeriod"/>
              <a:tabLst/>
              <a:defRPr/>
            </a:pPr>
            <a:endParaRPr kumimoji="0" lang="en-US" sz="3200" b="0" i="0" u="none" strike="noStrike" kern="1200" cap="none" spc="0" normalizeH="0" baseline="0" noProof="0" dirty="0" smtClean="0">
              <a:ln>
                <a:noFill/>
              </a:ln>
              <a:solidFill>
                <a:schemeClr val="tx1"/>
              </a:solidFill>
              <a:effectLst/>
              <a:uLnTx/>
              <a:uFillTx/>
              <a:latin typeface="Helvetica"/>
              <a:ea typeface="+mn-ea"/>
              <a:cs typeface="Helvetica"/>
            </a:endParaRPr>
          </a:p>
          <a:p>
            <a:pPr marL="514350" marR="0" lvl="0" indent="-514350" algn="l" defTabSz="457200" rtl="0" eaLnBrk="1" fontAlgn="auto" latinLnBrk="0" hangingPunct="1">
              <a:lnSpc>
                <a:spcPct val="100000"/>
              </a:lnSpc>
              <a:spcBef>
                <a:spcPct val="20000"/>
              </a:spcBef>
              <a:spcAft>
                <a:spcPts val="0"/>
              </a:spcAft>
              <a:buClrTx/>
              <a:buSzTx/>
              <a:buFont typeface="Arial"/>
              <a:buAutoNum type="arabicPeriod"/>
              <a:tabLst/>
              <a:defRPr/>
            </a:pPr>
            <a:endParaRPr kumimoji="0" lang="en-US" sz="3200" b="0" i="0" u="none" strike="noStrike" kern="1200" cap="none" spc="0" normalizeH="0" baseline="0" noProof="0" dirty="0" smtClean="0">
              <a:ln>
                <a:noFill/>
              </a:ln>
              <a:solidFill>
                <a:schemeClr val="tx1"/>
              </a:solidFill>
              <a:effectLst/>
              <a:uLnTx/>
              <a:uFillTx/>
              <a:latin typeface="Helvetica"/>
              <a:ea typeface="+mn-ea"/>
              <a:cs typeface="Helvetica"/>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Helvetica"/>
              <a:ea typeface="+mn-ea"/>
              <a:cs typeface="Helvetica"/>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Helvetica"/>
              <a:ea typeface="+mn-ea"/>
              <a:cs typeface="Helvetica"/>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Helvetica"/>
              <a:ea typeface="+mn-ea"/>
              <a:cs typeface="Helvetica"/>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Helvetica"/>
              <a:ea typeface="+mn-ea"/>
              <a:cs typeface="Helvetica"/>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Helvetica"/>
              <a:ea typeface="+mn-ea"/>
              <a:cs typeface="Helvetica"/>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Helvetica"/>
              <a:ea typeface="+mn-ea"/>
              <a:cs typeface="Helvetica"/>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Helvetica"/>
              <a:ea typeface="+mn-ea"/>
              <a:cs typeface="Helvetica"/>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Helvetica"/>
              <a:ea typeface="+mn-ea"/>
              <a:cs typeface="Helvetica"/>
            </a:endParaRPr>
          </a:p>
        </p:txBody>
      </p:sp>
      <p:pic>
        <p:nvPicPr>
          <p:cNvPr id="10" name="Picture 9" descr="tricompswG.gif"/>
          <p:cNvPicPr>
            <a:picLocks noChangeAspect="1"/>
          </p:cNvPicPr>
          <p:nvPr/>
        </p:nvPicPr>
        <p:blipFill>
          <a:blip r:embed="rId2"/>
          <a:stretch>
            <a:fillRect/>
          </a:stretch>
        </p:blipFill>
        <p:spPr>
          <a:xfrm>
            <a:off x="4419600" y="1524000"/>
            <a:ext cx="4478160" cy="2895600"/>
          </a:xfrm>
          <a:prstGeom prst="rect">
            <a:avLst/>
          </a:prstGeom>
        </p:spPr>
      </p:pic>
      <p:pic>
        <p:nvPicPr>
          <p:cNvPr id="11" name="Picture 10" descr="safety-sign-radiation.jpg"/>
          <p:cNvPicPr>
            <a:picLocks noChangeAspect="1"/>
          </p:cNvPicPr>
          <p:nvPr/>
        </p:nvPicPr>
        <p:blipFill>
          <a:blip r:embed="rId3"/>
          <a:stretch>
            <a:fillRect/>
          </a:stretch>
        </p:blipFill>
        <p:spPr>
          <a:xfrm>
            <a:off x="7443869" y="1524000"/>
            <a:ext cx="585869" cy="685800"/>
          </a:xfrm>
          <a:prstGeom prst="rect">
            <a:avLst/>
          </a:prstGeom>
        </p:spPr>
      </p:pic>
      <p:pic>
        <p:nvPicPr>
          <p:cNvPr id="8" name="Picture 7" descr="swx_services_desk_pic5_1_call_center.jpg"/>
          <p:cNvPicPr>
            <a:picLocks noChangeAspect="1"/>
          </p:cNvPicPr>
          <p:nvPr/>
        </p:nvPicPr>
        <p:blipFill>
          <a:blip r:embed="rId4"/>
          <a:stretch>
            <a:fillRect/>
          </a:stretch>
        </p:blipFill>
        <p:spPr>
          <a:xfrm>
            <a:off x="5257800" y="5334000"/>
            <a:ext cx="990600" cy="1188720"/>
          </a:xfrm>
          <a:prstGeom prst="rect">
            <a:avLst/>
          </a:prstGeom>
        </p:spPr>
      </p:pic>
      <p:sp>
        <p:nvSpPr>
          <p:cNvPr id="7" name="Rectangle 6"/>
          <p:cNvSpPr/>
          <p:nvPr/>
        </p:nvSpPr>
        <p:spPr>
          <a:xfrm>
            <a:off x="1807745" y="192784"/>
            <a:ext cx="4647627" cy="861774"/>
          </a:xfrm>
          <a:prstGeom prst="rect">
            <a:avLst/>
          </a:prstGeom>
        </p:spPr>
        <p:txBody>
          <a:bodyPr wrap="none">
            <a:spAutoFit/>
          </a:bodyPr>
          <a:lstStyle/>
          <a:p>
            <a:r>
              <a:rPr lang="en-US" sz="3200" b="1" dirty="0" smtClean="0">
                <a:solidFill>
                  <a:srgbClr val="E900AE"/>
                </a:solidFill>
                <a:latin typeface="Helvetica"/>
                <a:cs typeface="Helvetica"/>
              </a:rPr>
              <a:t>Types of </a:t>
            </a:r>
            <a:r>
              <a:rPr lang="en-US" sz="3200" b="1" dirty="0" err="1" smtClean="0">
                <a:solidFill>
                  <a:srgbClr val="E900AE"/>
                </a:solidFill>
                <a:latin typeface="Helvetica"/>
                <a:cs typeface="Helvetica"/>
              </a:rPr>
              <a:t>SWx</a:t>
            </a:r>
            <a:r>
              <a:rPr lang="en-US" sz="3200" b="1" dirty="0" smtClean="0">
                <a:solidFill>
                  <a:srgbClr val="E900AE"/>
                </a:solidFill>
                <a:latin typeface="Helvetica"/>
                <a:cs typeface="Helvetica"/>
              </a:rPr>
              <a:t> Services</a:t>
            </a:r>
          </a:p>
          <a:p>
            <a:r>
              <a:rPr lang="en-US" b="1" dirty="0" smtClean="0">
                <a:solidFill>
                  <a:srgbClr val="E900AE"/>
                </a:solidFill>
                <a:latin typeface="Helvetica"/>
                <a:cs typeface="Helvetica"/>
              </a:rPr>
              <a:t>  - continued</a:t>
            </a:r>
            <a:endParaRPr lang="en-US" b="1" dirty="0">
              <a:solidFill>
                <a:srgbClr val="E900AE"/>
              </a:solidFill>
              <a:latin typeface="Helvetica"/>
              <a:cs typeface="Helvetica"/>
            </a:endParaRPr>
          </a:p>
        </p:txBody>
      </p:sp>
      <p:sp>
        <p:nvSpPr>
          <p:cNvPr id="12" name="Slide Number Placeholder 11"/>
          <p:cNvSpPr>
            <a:spLocks noGrp="1"/>
          </p:cNvSpPr>
          <p:nvPr>
            <p:ph type="sldNum" sz="quarter" idx="12"/>
          </p:nvPr>
        </p:nvSpPr>
        <p:spPr/>
        <p:txBody>
          <a:bodyPr/>
          <a:lstStyle/>
          <a:p>
            <a:fld id="{343FB90C-9476-0148-8693-AD9B84214A52}" type="slidenum">
              <a:rPr lang="en-US" smtClean="0"/>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00312" y="126035"/>
            <a:ext cx="6365725" cy="797413"/>
          </a:xfrm>
        </p:spPr>
        <p:txBody>
          <a:bodyPr>
            <a:normAutofit fontScale="90000"/>
          </a:bodyPr>
          <a:lstStyle/>
          <a:p>
            <a:r>
              <a:rPr lang="en-US" sz="2800" dirty="0" smtClean="0">
                <a:solidFill>
                  <a:srgbClr val="E900AE"/>
                </a:solidFill>
                <a:latin typeface="Helvetica"/>
                <a:cs typeface="Helvetica"/>
              </a:rPr>
              <a:t>Seven types </a:t>
            </a:r>
            <a:r>
              <a:rPr lang="en-US" sz="2800" dirty="0" err="1" smtClean="0">
                <a:solidFill>
                  <a:srgbClr val="E900AE"/>
                </a:solidFill>
                <a:latin typeface="Helvetica"/>
                <a:cs typeface="Helvetica"/>
              </a:rPr>
              <a:t>SWx</a:t>
            </a:r>
            <a:r>
              <a:rPr lang="en-US" sz="2800" dirty="0" smtClean="0">
                <a:solidFill>
                  <a:srgbClr val="E900AE"/>
                </a:solidFill>
                <a:latin typeface="Helvetica"/>
                <a:cs typeface="Helvetica"/>
              </a:rPr>
              <a:t> impacts for robotic missions </a:t>
            </a:r>
            <a:endParaRPr lang="en-US" sz="2800" dirty="0">
              <a:solidFill>
                <a:srgbClr val="E900AE"/>
              </a:solidFill>
              <a:latin typeface="Helvetica"/>
              <a:cs typeface="Helvetica"/>
            </a:endParaRPr>
          </a:p>
        </p:txBody>
      </p:sp>
      <p:sp>
        <p:nvSpPr>
          <p:cNvPr id="3" name="Content Placeholder 2"/>
          <p:cNvSpPr>
            <a:spLocks noGrp="1"/>
          </p:cNvSpPr>
          <p:nvPr>
            <p:ph idx="1"/>
          </p:nvPr>
        </p:nvSpPr>
        <p:spPr/>
        <p:txBody>
          <a:bodyPr>
            <a:normAutofit fontScale="55000" lnSpcReduction="20000"/>
          </a:bodyPr>
          <a:lstStyle/>
          <a:p>
            <a:pPr marL="514350" indent="-514350">
              <a:buFont typeface="+mj-lt"/>
              <a:buAutoNum type="arabicPeriod"/>
            </a:pPr>
            <a:r>
              <a:rPr lang="en-US" b="1" dirty="0" smtClean="0">
                <a:latin typeface="Helvetica"/>
                <a:cs typeface="Helvetica"/>
              </a:rPr>
              <a:t>Spacecraft surface charging caused by low-energy (&lt; 100 </a:t>
            </a:r>
            <a:r>
              <a:rPr lang="en-US" b="1" dirty="0" err="1" smtClean="0">
                <a:latin typeface="Helvetica"/>
                <a:cs typeface="Helvetica"/>
              </a:rPr>
              <a:t>keV</a:t>
            </a:r>
            <a:r>
              <a:rPr lang="en-US" b="1" dirty="0" smtClean="0">
                <a:latin typeface="Helvetica"/>
                <a:cs typeface="Helvetica"/>
              </a:rPr>
              <a:t>) </a:t>
            </a:r>
            <a:r>
              <a:rPr lang="en-US" dirty="0" smtClean="0">
                <a:latin typeface="Helvetica"/>
                <a:cs typeface="Helvetica"/>
              </a:rPr>
              <a:t>electrons, which are abundant, for example, in the inner magnetosphere during </a:t>
            </a:r>
            <a:r>
              <a:rPr lang="en-US" dirty="0" err="1" smtClean="0">
                <a:latin typeface="Helvetica"/>
                <a:cs typeface="Helvetica"/>
              </a:rPr>
              <a:t>magnetospheric</a:t>
            </a:r>
            <a:r>
              <a:rPr lang="en-US" dirty="0" smtClean="0">
                <a:latin typeface="Helvetica"/>
                <a:cs typeface="Helvetica"/>
              </a:rPr>
              <a:t> </a:t>
            </a:r>
            <a:r>
              <a:rPr lang="en-US" dirty="0" err="1" smtClean="0">
                <a:latin typeface="Helvetica"/>
                <a:cs typeface="Helvetica"/>
              </a:rPr>
              <a:t>substorms</a:t>
            </a:r>
            <a:r>
              <a:rPr lang="en-US" dirty="0" smtClean="0">
                <a:latin typeface="Helvetica"/>
                <a:cs typeface="Helvetica"/>
              </a:rPr>
              <a:t>.</a:t>
            </a:r>
          </a:p>
          <a:p>
            <a:pPr marL="514350" indent="-514350">
              <a:buFont typeface="+mj-lt"/>
              <a:buAutoNum type="arabicPeriod"/>
            </a:pPr>
            <a:r>
              <a:rPr lang="en-US" b="1" dirty="0" smtClean="0">
                <a:latin typeface="Helvetica"/>
                <a:cs typeface="Helvetica"/>
              </a:rPr>
              <a:t>Spacecraft internal electrostatic discharge caused by high-energy </a:t>
            </a:r>
            <a:r>
              <a:rPr lang="en-US" dirty="0" smtClean="0">
                <a:latin typeface="Helvetica"/>
                <a:cs typeface="Helvetica"/>
              </a:rPr>
              <a:t>electrons (&gt; 100 </a:t>
            </a:r>
            <a:r>
              <a:rPr lang="en-US" dirty="0" err="1" smtClean="0">
                <a:latin typeface="Helvetica"/>
                <a:cs typeface="Helvetica"/>
              </a:rPr>
              <a:t>keV</a:t>
            </a:r>
            <a:r>
              <a:rPr lang="en-US" dirty="0" smtClean="0">
                <a:latin typeface="Helvetica"/>
                <a:cs typeface="Helvetica"/>
              </a:rPr>
              <a:t>) that exist, for example, in the dynamic outer radiation belt of the Earth.</a:t>
            </a:r>
          </a:p>
          <a:p>
            <a:pPr marL="514350" indent="-514350">
              <a:buFont typeface="+mj-lt"/>
              <a:buAutoNum type="arabicPeriod"/>
            </a:pPr>
            <a:r>
              <a:rPr lang="en-US" b="1" dirty="0" smtClean="0">
                <a:latin typeface="Helvetica"/>
                <a:cs typeface="Helvetica"/>
              </a:rPr>
              <a:t>Single event effects due to high-energy (&gt; 10 </a:t>
            </a:r>
            <a:r>
              <a:rPr lang="en-US" b="1" dirty="0" err="1" smtClean="0">
                <a:latin typeface="Helvetica"/>
                <a:cs typeface="Helvetica"/>
              </a:rPr>
              <a:t>MeV</a:t>
            </a:r>
            <a:r>
              <a:rPr lang="en-US" b="1" dirty="0" smtClean="0">
                <a:latin typeface="Helvetica"/>
                <a:cs typeface="Helvetica"/>
              </a:rPr>
              <a:t>) protons and heavier </a:t>
            </a:r>
            <a:r>
              <a:rPr lang="en-US" dirty="0" smtClean="0">
                <a:latin typeface="Helvetica"/>
                <a:cs typeface="Helvetica"/>
              </a:rPr>
              <a:t>ions generated, for example, in solar flares and in coronal mass ejection (CME) shock fronts.</a:t>
            </a:r>
          </a:p>
          <a:p>
            <a:pPr marL="514350" indent="-514350">
              <a:buFont typeface="+mj-lt"/>
              <a:buAutoNum type="arabicPeriod"/>
            </a:pPr>
            <a:r>
              <a:rPr lang="en-US" b="1" dirty="0" smtClean="0">
                <a:latin typeface="Helvetica"/>
                <a:cs typeface="Helvetica"/>
              </a:rPr>
              <a:t>Total dosage effects caused by cumulative charged particle radiation </a:t>
            </a:r>
            <a:r>
              <a:rPr lang="en-US" dirty="0" smtClean="0">
                <a:latin typeface="Helvetica"/>
                <a:cs typeface="Helvetica"/>
              </a:rPr>
              <a:t>received by spacecraft.</a:t>
            </a:r>
          </a:p>
          <a:p>
            <a:pPr marL="514350" indent="-514350">
              <a:buFont typeface="+mj-lt"/>
              <a:buAutoNum type="arabicPeriod"/>
            </a:pPr>
            <a:r>
              <a:rPr lang="en-US" b="1" dirty="0" smtClean="0">
                <a:latin typeface="Helvetica"/>
                <a:cs typeface="Helvetica"/>
              </a:rPr>
              <a:t>Increased spacecraft drag caused by the thermal expansion of the </a:t>
            </a:r>
            <a:r>
              <a:rPr lang="en-US" dirty="0" smtClean="0">
                <a:latin typeface="Helvetica"/>
                <a:cs typeface="Helvetica"/>
              </a:rPr>
              <a:t>Earth’s upper atmosphere during space weather storms.</a:t>
            </a:r>
          </a:p>
          <a:p>
            <a:pPr marL="514350" indent="-514350">
              <a:buFont typeface="+mj-lt"/>
              <a:buAutoNum type="arabicPeriod"/>
            </a:pPr>
            <a:r>
              <a:rPr lang="en-US" b="1" dirty="0" smtClean="0">
                <a:latin typeface="Helvetica"/>
                <a:cs typeface="Helvetica"/>
              </a:rPr>
              <a:t>Communication disruptions between ground stations and spacecraft due </a:t>
            </a:r>
            <a:r>
              <a:rPr lang="en-US" dirty="0" smtClean="0">
                <a:latin typeface="Helvetica"/>
                <a:cs typeface="Helvetica"/>
              </a:rPr>
              <a:t>to </a:t>
            </a:r>
            <a:r>
              <a:rPr lang="en-US" dirty="0" err="1" smtClean="0">
                <a:latin typeface="Helvetica"/>
                <a:cs typeface="Helvetica"/>
              </a:rPr>
              <a:t>ionospheric</a:t>
            </a:r>
            <a:r>
              <a:rPr lang="en-US" dirty="0" smtClean="0">
                <a:latin typeface="Helvetica"/>
                <a:cs typeface="Helvetica"/>
              </a:rPr>
              <a:t> irregularities</a:t>
            </a:r>
          </a:p>
          <a:p>
            <a:pPr marL="514350" indent="-514350">
              <a:buFont typeface="+mj-lt"/>
              <a:buAutoNum type="arabicPeriod"/>
            </a:pPr>
            <a:r>
              <a:rPr lang="en-US" b="1" dirty="0" smtClean="0">
                <a:latin typeface="Helvetica"/>
                <a:cs typeface="Helvetica"/>
              </a:rPr>
              <a:t>Attitude control disruptions caused, for example, by large storm-time </a:t>
            </a:r>
            <a:r>
              <a:rPr lang="en-US" dirty="0" smtClean="0">
                <a:latin typeface="Helvetica"/>
                <a:cs typeface="Helvetica"/>
              </a:rPr>
              <a:t>magnetic field fluctuations in the geostationary orbit.</a:t>
            </a:r>
            <a:endParaRPr lang="en-US" dirty="0">
              <a:latin typeface="Helvetica"/>
              <a:cs typeface="Helvetica"/>
            </a:endParaRPr>
          </a:p>
        </p:txBody>
      </p:sp>
      <p:sp>
        <p:nvSpPr>
          <p:cNvPr id="6" name="Slide Number Placeholder 5"/>
          <p:cNvSpPr>
            <a:spLocks noGrp="1"/>
          </p:cNvSpPr>
          <p:nvPr>
            <p:ph type="sldNum" sz="quarter" idx="12"/>
          </p:nvPr>
        </p:nvSpPr>
        <p:spPr/>
        <p:txBody>
          <a:bodyPr/>
          <a:lstStyle/>
          <a:p>
            <a:fld id="{343FB90C-9476-0148-8693-AD9B84214A52}" type="slidenum">
              <a:rPr lang="en-US" smtClean="0">
                <a:latin typeface="Helvetica"/>
                <a:cs typeface="Helvetica"/>
              </a:rPr>
              <a:pPr/>
              <a:t>24</a:t>
            </a:fld>
            <a:endParaRPr lang="en-US" dirty="0">
              <a:latin typeface="Helvetica"/>
              <a:cs typeface="Helvetica"/>
            </a:endParaRPr>
          </a:p>
        </p:txBody>
      </p:sp>
      <p:sp>
        <p:nvSpPr>
          <p:cNvPr id="7" name="TextBox 6"/>
          <p:cNvSpPr txBox="1"/>
          <p:nvPr/>
        </p:nvSpPr>
        <p:spPr>
          <a:xfrm>
            <a:off x="2151650" y="5930157"/>
            <a:ext cx="6535150" cy="369332"/>
          </a:xfrm>
          <a:prstGeom prst="rect">
            <a:avLst/>
          </a:prstGeom>
          <a:noFill/>
        </p:spPr>
        <p:txBody>
          <a:bodyPr wrap="none" rtlCol="0">
            <a:spAutoFit/>
          </a:bodyPr>
          <a:lstStyle/>
          <a:p>
            <a:r>
              <a:rPr lang="en-US" dirty="0" smtClean="0">
                <a:latin typeface="Helvetica"/>
                <a:cs typeface="Helvetica"/>
              </a:rPr>
              <a:t>Feedback from our annual </a:t>
            </a:r>
            <a:r>
              <a:rPr lang="en-US" dirty="0" err="1" smtClean="0">
                <a:latin typeface="Helvetica"/>
                <a:cs typeface="Helvetica"/>
              </a:rPr>
              <a:t>SWx</a:t>
            </a:r>
            <a:r>
              <a:rPr lang="en-US" dirty="0" smtClean="0">
                <a:latin typeface="Helvetica"/>
                <a:cs typeface="Helvetica"/>
              </a:rPr>
              <a:t> workshop for robotic missions</a:t>
            </a:r>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0" y="158763"/>
            <a:ext cx="8229600" cy="1143000"/>
          </a:xfrm>
        </p:spPr>
        <p:txBody>
          <a:bodyPr>
            <a:normAutofit/>
          </a:bodyPr>
          <a:lstStyle/>
          <a:p>
            <a:r>
              <a:rPr lang="en-US" sz="3600" dirty="0" err="1" smtClean="0">
                <a:latin typeface="Helvetica"/>
                <a:cs typeface="Helvetica"/>
              </a:rPr>
              <a:t>SWx</a:t>
            </a:r>
            <a:r>
              <a:rPr lang="en-US" sz="3600" dirty="0" smtClean="0">
                <a:latin typeface="Helvetica"/>
                <a:cs typeface="Helvetica"/>
              </a:rPr>
              <a:t> impacts on sc (cont’d)</a:t>
            </a:r>
            <a:endParaRPr lang="en-US" sz="3600" dirty="0">
              <a:latin typeface="Helvetica"/>
              <a:cs typeface="Helvetica"/>
            </a:endParaRPr>
          </a:p>
        </p:txBody>
      </p:sp>
      <p:sp>
        <p:nvSpPr>
          <p:cNvPr id="8" name="Content Placeholder 7"/>
          <p:cNvSpPr>
            <a:spLocks noGrp="1"/>
          </p:cNvSpPr>
          <p:nvPr>
            <p:ph idx="1"/>
          </p:nvPr>
        </p:nvSpPr>
        <p:spPr/>
        <p:txBody>
          <a:bodyPr/>
          <a:lstStyle/>
          <a:p>
            <a:r>
              <a:rPr lang="en-US" dirty="0" smtClean="0">
                <a:latin typeface="Helvetica"/>
                <a:cs typeface="Helvetica"/>
              </a:rPr>
              <a:t>low-energy protons (&lt; 10 </a:t>
            </a:r>
            <a:r>
              <a:rPr lang="en-US" dirty="0" err="1" smtClean="0">
                <a:latin typeface="Helvetica"/>
                <a:cs typeface="Helvetica"/>
              </a:rPr>
              <a:t>MeV</a:t>
            </a:r>
            <a:r>
              <a:rPr lang="en-US" dirty="0" smtClean="0">
                <a:latin typeface="Helvetica"/>
                <a:cs typeface="Helvetica"/>
              </a:rPr>
              <a:t>) pose a problem due to trapping into charge-coupled device (CCD) substrates.</a:t>
            </a:r>
          </a:p>
          <a:p>
            <a:endParaRPr lang="en-US" dirty="0" smtClean="0">
              <a:latin typeface="Helvetica"/>
              <a:cs typeface="Helvetica"/>
            </a:endParaRPr>
          </a:p>
          <a:p>
            <a:pPr>
              <a:buNone/>
            </a:pPr>
            <a:r>
              <a:rPr lang="en-US" dirty="0" err="1" smtClean="0">
                <a:latin typeface="Helvetica"/>
                <a:cs typeface="Helvetica"/>
                <a:sym typeface="Wingdings"/>
              </a:rPr>
              <a:t></a:t>
            </a:r>
            <a:r>
              <a:rPr lang="en-US" dirty="0" smtClean="0">
                <a:latin typeface="Helvetica"/>
                <a:cs typeface="Helvetica"/>
                <a:sym typeface="Wingdings"/>
              </a:rPr>
              <a:t> </a:t>
            </a:r>
            <a:r>
              <a:rPr lang="en-US" dirty="0" smtClean="0">
                <a:latin typeface="Helvetica"/>
                <a:cs typeface="Helvetica"/>
              </a:rPr>
              <a:t>virtually any part of electron and ion spectra ranging from low to relativistic energies can impact spacecraft operations.</a:t>
            </a:r>
            <a:endParaRPr lang="en-US"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25</a:t>
            </a:fld>
            <a:endParaRPr lang="en-US">
              <a:latin typeface="Helvetica"/>
              <a:cs typeface="Helvetica"/>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0"/>
          </p:nvPr>
        </p:nvSpPr>
        <p:spPr>
          <a:noFill/>
        </p:spPr>
        <p:txBody>
          <a:bodyPr/>
          <a:lstStyle/>
          <a:p>
            <a:fld id="{8FCFB22A-DD8F-4954-88A1-CA7200D4796E}" type="slidenum">
              <a:rPr lang="en-US" smtClean="0">
                <a:latin typeface="Helvetica"/>
                <a:cs typeface="Helvetica"/>
              </a:rPr>
              <a:pPr/>
              <a:t>26</a:t>
            </a:fld>
            <a:endParaRPr lang="en-US" smtClean="0">
              <a:latin typeface="Helvetica"/>
              <a:cs typeface="Helvetica"/>
            </a:endParaRPr>
          </a:p>
        </p:txBody>
      </p:sp>
      <p:sp>
        <p:nvSpPr>
          <p:cNvPr id="13315" name="Rectangle 2"/>
          <p:cNvSpPr>
            <a:spLocks noGrp="1" noChangeArrowheads="1"/>
          </p:cNvSpPr>
          <p:nvPr>
            <p:ph type="title"/>
          </p:nvPr>
        </p:nvSpPr>
        <p:spPr>
          <a:xfrm>
            <a:off x="-104775" y="0"/>
            <a:ext cx="8229600" cy="1143000"/>
          </a:xfrm>
        </p:spPr>
        <p:txBody>
          <a:bodyPr>
            <a:normAutofit/>
          </a:bodyPr>
          <a:lstStyle/>
          <a:p>
            <a:r>
              <a:rPr lang="en-US" sz="3200" dirty="0" smtClean="0">
                <a:latin typeface="Helvetica"/>
                <a:cs typeface="Helvetica"/>
              </a:rPr>
              <a:t>Space Environment Anomalies</a:t>
            </a:r>
          </a:p>
        </p:txBody>
      </p:sp>
      <p:sp>
        <p:nvSpPr>
          <p:cNvPr id="13316" name="Rectangle 3"/>
          <p:cNvSpPr>
            <a:spLocks noGrp="1" noChangeArrowheads="1"/>
          </p:cNvSpPr>
          <p:nvPr>
            <p:ph type="body" idx="1"/>
          </p:nvPr>
        </p:nvSpPr>
        <p:spPr>
          <a:xfrm>
            <a:off x="352425" y="1428750"/>
            <a:ext cx="7772400" cy="4581525"/>
          </a:xfrm>
        </p:spPr>
        <p:txBody>
          <a:bodyPr/>
          <a:lstStyle/>
          <a:p>
            <a:pPr>
              <a:lnSpc>
                <a:spcPct val="90000"/>
              </a:lnSpc>
            </a:pPr>
            <a:r>
              <a:rPr lang="en-US" sz="2000" dirty="0" smtClean="0">
                <a:latin typeface="Helvetica"/>
                <a:cs typeface="Helvetica"/>
              </a:rPr>
              <a:t>According to a study by the Aerospace Corporation the </a:t>
            </a:r>
            <a:r>
              <a:rPr lang="en-US" sz="2000" dirty="0" smtClean="0">
                <a:solidFill>
                  <a:srgbClr val="E900AE"/>
                </a:solidFill>
                <a:latin typeface="Helvetica"/>
                <a:cs typeface="Helvetica"/>
              </a:rPr>
              <a:t>2 most common types of spacecraft anomalies by far are due to electrostatic discharge (ESD) and single event effects (SEE)</a:t>
            </a:r>
          </a:p>
          <a:p>
            <a:pPr>
              <a:lnSpc>
                <a:spcPct val="90000"/>
              </a:lnSpc>
            </a:pPr>
            <a:r>
              <a:rPr lang="en-US" sz="2000" dirty="0" smtClean="0">
                <a:latin typeface="Helvetica"/>
                <a:cs typeface="Helvetica"/>
              </a:rPr>
              <a:t>Reported results*:</a:t>
            </a:r>
            <a:endParaRPr lang="en-US" sz="1400" dirty="0" smtClean="0">
              <a:latin typeface="Helvetica"/>
              <a:cs typeface="Helvetica"/>
            </a:endParaRPr>
          </a:p>
        </p:txBody>
      </p:sp>
      <p:graphicFrame>
        <p:nvGraphicFramePr>
          <p:cNvPr id="7" name="Table 6"/>
          <p:cNvGraphicFramePr>
            <a:graphicFrameLocks noGrp="1"/>
          </p:cNvGraphicFramePr>
          <p:nvPr/>
        </p:nvGraphicFramePr>
        <p:xfrm>
          <a:off x="1476375" y="3244850"/>
          <a:ext cx="6096000" cy="1854200"/>
        </p:xfrm>
        <a:graphic>
          <a:graphicData uri="http://schemas.openxmlformats.org/drawingml/2006/table">
            <a:tbl>
              <a:tblPr firstRow="1" bandRow="1">
                <a:tableStyleId>{21E4AEA4-8DFA-4A89-87EB-49C32662AFE0}</a:tableStyleId>
              </a:tblPr>
              <a:tblGrid>
                <a:gridCol w="3048000"/>
                <a:gridCol w="3048000"/>
              </a:tblGrid>
              <a:tr h="370840">
                <a:tc>
                  <a:txBody>
                    <a:bodyPr/>
                    <a:lstStyle/>
                    <a:p>
                      <a:r>
                        <a:rPr lang="en-US" dirty="0" smtClean="0"/>
                        <a:t>Anomaly Type:</a:t>
                      </a:r>
                      <a:endParaRPr lang="en-US" dirty="0"/>
                    </a:p>
                  </a:txBody>
                  <a:tcPr/>
                </a:tc>
                <a:tc>
                  <a:txBody>
                    <a:bodyPr/>
                    <a:lstStyle/>
                    <a:p>
                      <a:r>
                        <a:rPr lang="en-US" dirty="0" smtClean="0"/>
                        <a:t>Number of Occurrences:</a:t>
                      </a:r>
                      <a:endParaRPr lang="en-US" dirty="0"/>
                    </a:p>
                  </a:txBody>
                  <a:tcPr/>
                </a:tc>
              </a:tr>
              <a:tr h="370840">
                <a:tc>
                  <a:txBody>
                    <a:bodyPr/>
                    <a:lstStyle/>
                    <a:p>
                      <a:r>
                        <a:rPr lang="en-US" b="1" dirty="0" smtClean="0"/>
                        <a:t>ESD</a:t>
                      </a:r>
                      <a:endParaRPr lang="en-US" b="1" dirty="0"/>
                    </a:p>
                  </a:txBody>
                  <a:tcPr/>
                </a:tc>
                <a:tc>
                  <a:txBody>
                    <a:bodyPr/>
                    <a:lstStyle/>
                    <a:p>
                      <a:r>
                        <a:rPr lang="en-US" b="1" dirty="0" smtClean="0"/>
                        <a:t>162</a:t>
                      </a:r>
                      <a:endParaRPr lang="en-US" b="1" dirty="0"/>
                    </a:p>
                  </a:txBody>
                  <a:tcPr/>
                </a:tc>
              </a:tr>
              <a:tr h="370840">
                <a:tc>
                  <a:txBody>
                    <a:bodyPr/>
                    <a:lstStyle/>
                    <a:p>
                      <a:r>
                        <a:rPr lang="en-US" b="1" dirty="0" smtClean="0"/>
                        <a:t>SEE</a:t>
                      </a:r>
                      <a:endParaRPr lang="en-US" b="1" dirty="0"/>
                    </a:p>
                  </a:txBody>
                  <a:tcPr/>
                </a:tc>
                <a:tc>
                  <a:txBody>
                    <a:bodyPr/>
                    <a:lstStyle/>
                    <a:p>
                      <a:r>
                        <a:rPr lang="en-US" b="1" dirty="0" smtClean="0"/>
                        <a:t>85</a:t>
                      </a:r>
                      <a:endParaRPr lang="en-US" b="1" dirty="0"/>
                    </a:p>
                  </a:txBody>
                  <a:tcPr/>
                </a:tc>
              </a:tr>
              <a:tr h="370840">
                <a:tc>
                  <a:txBody>
                    <a:bodyPr/>
                    <a:lstStyle/>
                    <a:p>
                      <a:r>
                        <a:rPr lang="en-US" b="1" dirty="0" smtClean="0"/>
                        <a:t>Total Dose and Damage</a:t>
                      </a:r>
                      <a:endParaRPr lang="en-US" b="1" dirty="0"/>
                    </a:p>
                  </a:txBody>
                  <a:tcPr/>
                </a:tc>
                <a:tc>
                  <a:txBody>
                    <a:bodyPr/>
                    <a:lstStyle/>
                    <a:p>
                      <a:r>
                        <a:rPr lang="en-US" b="1" dirty="0" smtClean="0"/>
                        <a:t>16</a:t>
                      </a:r>
                      <a:endParaRPr lang="en-US" b="1" dirty="0"/>
                    </a:p>
                  </a:txBody>
                  <a:tcPr/>
                </a:tc>
              </a:tr>
              <a:tr h="370840">
                <a:tc>
                  <a:txBody>
                    <a:bodyPr/>
                    <a:lstStyle/>
                    <a:p>
                      <a:r>
                        <a:rPr lang="en-US" b="1" dirty="0" smtClean="0"/>
                        <a:t>Miscellaneous</a:t>
                      </a:r>
                      <a:endParaRPr lang="en-US" b="1" dirty="0"/>
                    </a:p>
                  </a:txBody>
                  <a:tcPr/>
                </a:tc>
                <a:tc>
                  <a:txBody>
                    <a:bodyPr/>
                    <a:lstStyle/>
                    <a:p>
                      <a:r>
                        <a:rPr lang="en-US" b="1" dirty="0" smtClean="0"/>
                        <a:t>36</a:t>
                      </a:r>
                      <a:endParaRPr lang="en-US" b="1" dirty="0"/>
                    </a:p>
                  </a:txBody>
                  <a:tcPr/>
                </a:tc>
              </a:tr>
            </a:tbl>
          </a:graphicData>
        </a:graphic>
      </p:graphicFrame>
      <p:sp>
        <p:nvSpPr>
          <p:cNvPr id="13337" name="TextBox 7"/>
          <p:cNvSpPr txBox="1">
            <a:spLocks noChangeArrowheads="1"/>
          </p:cNvSpPr>
          <p:nvPr/>
        </p:nvSpPr>
        <p:spPr bwMode="auto">
          <a:xfrm>
            <a:off x="190500" y="5600700"/>
            <a:ext cx="8810625" cy="307975"/>
          </a:xfrm>
          <a:prstGeom prst="rect">
            <a:avLst/>
          </a:prstGeom>
          <a:noFill/>
          <a:ln w="9525">
            <a:noFill/>
            <a:miter lim="800000"/>
            <a:headEnd/>
            <a:tailEnd/>
          </a:ln>
        </p:spPr>
        <p:txBody>
          <a:bodyPr>
            <a:spAutoFit/>
          </a:bodyPr>
          <a:lstStyle/>
          <a:p>
            <a:r>
              <a:rPr lang="en-US" sz="1400">
                <a:solidFill>
                  <a:schemeClr val="tx1"/>
                </a:solidFill>
                <a:latin typeface="Helvetica"/>
                <a:cs typeface="Helvetica"/>
              </a:rPr>
              <a:t>* H.C. Koons et al., 6</a:t>
            </a:r>
            <a:r>
              <a:rPr lang="en-US" sz="1400" baseline="30000">
                <a:solidFill>
                  <a:schemeClr val="tx1"/>
                </a:solidFill>
                <a:latin typeface="Helvetica"/>
                <a:cs typeface="Helvetica"/>
              </a:rPr>
              <a:t>th</a:t>
            </a:r>
            <a:r>
              <a:rPr lang="en-US" sz="1400">
                <a:solidFill>
                  <a:schemeClr val="tx1"/>
                </a:solidFill>
                <a:latin typeface="Helvetica"/>
                <a:cs typeface="Helvetica"/>
              </a:rPr>
              <a:t> Spacecraft Technology Conference, AFRL-VS-TR-20001578, Sept. 2000 </a:t>
            </a:r>
          </a:p>
        </p:txBody>
      </p:sp>
      <p:cxnSp>
        <p:nvCxnSpPr>
          <p:cNvPr id="13338" name="Straight Arrow Connector 8"/>
          <p:cNvCxnSpPr>
            <a:cxnSpLocks noChangeShapeType="1"/>
          </p:cNvCxnSpPr>
          <p:nvPr/>
        </p:nvCxnSpPr>
        <p:spPr bwMode="auto">
          <a:xfrm rot="16200000" flipH="1">
            <a:off x="852488" y="4262437"/>
            <a:ext cx="876300" cy="752475"/>
          </a:xfrm>
          <a:prstGeom prst="straightConnector1">
            <a:avLst/>
          </a:prstGeom>
          <a:noFill/>
          <a:ln w="9525" algn="ctr">
            <a:noFill/>
            <a:round/>
            <a:headEnd/>
            <a:tailEnd type="arrow" w="med" len="med"/>
          </a:ln>
        </p:spPr>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705394" y="2165982"/>
            <a:ext cx="7125668" cy="2116421"/>
          </a:xfrm>
        </p:spPr>
        <p:txBody>
          <a:bodyPr>
            <a:noAutofit/>
          </a:bodyPr>
          <a:lstStyle/>
          <a:p>
            <a:pPr algn="just"/>
            <a:r>
              <a:rPr lang="en-US" sz="2000" dirty="0" smtClean="0">
                <a:latin typeface="Helvetica"/>
                <a:cs typeface="Helvetica"/>
              </a:rPr>
              <a:t>surface charging: which can lead to electrostatic discharges (ESD),</a:t>
            </a:r>
            <a:br>
              <a:rPr lang="en-US" sz="2000" dirty="0" smtClean="0">
                <a:latin typeface="Helvetica"/>
                <a:cs typeface="Helvetica"/>
              </a:rPr>
            </a:br>
            <a:r>
              <a:rPr lang="en-US" sz="2000" dirty="0" smtClean="0">
                <a:latin typeface="Helvetica"/>
                <a:cs typeface="Helvetica"/>
              </a:rPr>
              <a:t/>
            </a:r>
            <a:br>
              <a:rPr lang="en-US" sz="2000" dirty="0" smtClean="0">
                <a:latin typeface="Helvetica"/>
                <a:cs typeface="Helvetica"/>
              </a:rPr>
            </a:br>
            <a:r>
              <a:rPr lang="en-US" sz="2000" dirty="0" smtClean="0">
                <a:latin typeface="Helvetica"/>
                <a:cs typeface="Helvetica"/>
              </a:rPr>
              <a:t>ESD:  can lead to a variety of problems,</a:t>
            </a:r>
            <a:br>
              <a:rPr lang="en-US" sz="2000" dirty="0" smtClean="0">
                <a:latin typeface="Helvetica"/>
                <a:cs typeface="Helvetica"/>
              </a:rPr>
            </a:br>
            <a:r>
              <a:rPr lang="en-US" sz="2000" dirty="0" smtClean="0">
                <a:latin typeface="Helvetica"/>
                <a:cs typeface="Helvetica"/>
              </a:rPr>
              <a:t>including component failure and phantom commands in</a:t>
            </a:r>
            <a:br>
              <a:rPr lang="en-US" sz="2000" dirty="0" smtClean="0">
                <a:latin typeface="Helvetica"/>
                <a:cs typeface="Helvetica"/>
              </a:rPr>
            </a:br>
            <a:r>
              <a:rPr lang="en-US" sz="2000" dirty="0" smtClean="0">
                <a:latin typeface="Helvetica"/>
                <a:cs typeface="Helvetica"/>
              </a:rPr>
              <a:t>spacecraft electronics [Purvis et al., 1984].</a:t>
            </a:r>
            <a:endParaRPr lang="en-US" sz="2000" b="1" dirty="0">
              <a:latin typeface="Helvetica"/>
              <a:cs typeface="Helvetica"/>
            </a:endParaRPr>
          </a:p>
        </p:txBody>
      </p:sp>
      <p:sp>
        <p:nvSpPr>
          <p:cNvPr id="7" name="Slide Number Placeholder 6"/>
          <p:cNvSpPr>
            <a:spLocks noGrp="1"/>
          </p:cNvSpPr>
          <p:nvPr>
            <p:ph type="sldNum" sz="quarter" idx="12"/>
          </p:nvPr>
        </p:nvSpPr>
        <p:spPr/>
        <p:txBody>
          <a:bodyPr/>
          <a:lstStyle/>
          <a:p>
            <a:fld id="{343FB90C-9476-0148-8693-AD9B84214A52}" type="slidenum">
              <a:rPr lang="en-US" smtClean="0">
                <a:latin typeface="Helvetica"/>
                <a:cs typeface="Helvetica"/>
              </a:rPr>
              <a:pPr/>
              <a:t>27</a:t>
            </a:fld>
            <a:endParaRPr lang="en-US">
              <a:latin typeface="Helvetica"/>
              <a:cs typeface="Helvetica"/>
            </a:endParaRPr>
          </a:p>
        </p:txBody>
      </p:sp>
      <p:sp>
        <p:nvSpPr>
          <p:cNvPr id="8" name="TextBox 7"/>
          <p:cNvSpPr txBox="1"/>
          <p:nvPr/>
        </p:nvSpPr>
        <p:spPr>
          <a:xfrm>
            <a:off x="1959253" y="5059771"/>
            <a:ext cx="7248949" cy="1477328"/>
          </a:xfrm>
          <a:prstGeom prst="rect">
            <a:avLst/>
          </a:prstGeom>
          <a:noFill/>
        </p:spPr>
        <p:txBody>
          <a:bodyPr wrap="none" rtlCol="0">
            <a:spAutoFit/>
          </a:bodyPr>
          <a:lstStyle/>
          <a:p>
            <a:r>
              <a:rPr lang="en-US" dirty="0" smtClean="0">
                <a:latin typeface="Helvetica"/>
                <a:cs typeface="Helvetica"/>
              </a:rPr>
              <a:t>Purvis, C. K., H. B. Garrett, A. C. </a:t>
            </a:r>
            <a:r>
              <a:rPr lang="en-US" dirty="0" err="1" smtClean="0">
                <a:latin typeface="Helvetica"/>
                <a:cs typeface="Helvetica"/>
              </a:rPr>
              <a:t>Wittlesey</a:t>
            </a:r>
            <a:r>
              <a:rPr lang="en-US" dirty="0" smtClean="0">
                <a:latin typeface="Helvetica"/>
                <a:cs typeface="Helvetica"/>
              </a:rPr>
              <a:t>, and N. J. Stevens (1984),</a:t>
            </a:r>
          </a:p>
          <a:p>
            <a:r>
              <a:rPr lang="en-US" dirty="0" smtClean="0">
                <a:latin typeface="Helvetica"/>
                <a:cs typeface="Helvetica"/>
              </a:rPr>
              <a:t>Design guidelines for assessing and controlling spacecraft charging</a:t>
            </a:r>
          </a:p>
          <a:p>
            <a:r>
              <a:rPr lang="en-US" dirty="0" smtClean="0">
                <a:latin typeface="Helvetica"/>
                <a:cs typeface="Helvetica"/>
              </a:rPr>
              <a:t>effects, NASA Tech. Pap. 2361</a:t>
            </a:r>
          </a:p>
          <a:p>
            <a:endParaRPr lang="en-US" dirty="0" smtClean="0">
              <a:latin typeface="Helvetica"/>
              <a:cs typeface="Helvetica"/>
            </a:endParaRPr>
          </a:p>
          <a:p>
            <a:r>
              <a:rPr lang="en-US" dirty="0" smtClean="0">
                <a:latin typeface="Helvetica"/>
                <a:cs typeface="Helvetica"/>
              </a:rPr>
              <a:t>https://standards.nasa.gov/documents/detail/3314877</a:t>
            </a:r>
            <a:endParaRPr lang="en-US" dirty="0">
              <a:latin typeface="Helvetica"/>
              <a:cs typeface="Helvetica"/>
            </a:endParaRPr>
          </a:p>
        </p:txBody>
      </p:sp>
      <p:sp>
        <p:nvSpPr>
          <p:cNvPr id="10" name="TextBox 9"/>
          <p:cNvSpPr txBox="1"/>
          <p:nvPr/>
        </p:nvSpPr>
        <p:spPr>
          <a:xfrm>
            <a:off x="2358645" y="350762"/>
            <a:ext cx="3177522" cy="523220"/>
          </a:xfrm>
          <a:prstGeom prst="rect">
            <a:avLst/>
          </a:prstGeom>
          <a:noFill/>
        </p:spPr>
        <p:txBody>
          <a:bodyPr wrap="none" rtlCol="0">
            <a:spAutoFit/>
          </a:bodyPr>
          <a:lstStyle/>
          <a:p>
            <a:r>
              <a:rPr lang="en-US" sz="2800" b="1" dirty="0" smtClean="0">
                <a:solidFill>
                  <a:srgbClr val="E900AE"/>
                </a:solidFill>
                <a:latin typeface="Helvetica"/>
                <a:cs typeface="Helvetica"/>
              </a:rPr>
              <a:t>Surface Charging</a:t>
            </a:r>
            <a:endParaRPr lang="en-US" sz="2800" b="1" dirty="0">
              <a:solidFill>
                <a:srgbClr val="E900AE"/>
              </a:solidFill>
              <a:latin typeface="Helvetica"/>
              <a:cs typeface="Helvetica"/>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extBox 2"/>
          <p:cNvSpPr txBox="1">
            <a:spLocks noChangeArrowheads="1"/>
          </p:cNvSpPr>
          <p:nvPr/>
        </p:nvSpPr>
        <p:spPr bwMode="auto">
          <a:xfrm>
            <a:off x="304800" y="1219200"/>
            <a:ext cx="8305800" cy="4278094"/>
          </a:xfrm>
          <a:prstGeom prst="rect">
            <a:avLst/>
          </a:prstGeom>
          <a:noFill/>
          <a:ln w="9525">
            <a:noFill/>
            <a:miter lim="800000"/>
            <a:headEnd/>
            <a:tailEnd/>
          </a:ln>
        </p:spPr>
        <p:txBody>
          <a:bodyPr>
            <a:prstTxWarp prst="textNoShape">
              <a:avLst/>
            </a:prstTxWarp>
            <a:spAutoFit/>
          </a:bodyPr>
          <a:lstStyle/>
          <a:p>
            <a:pPr marL="282575" indent="-282575"/>
            <a:r>
              <a:rPr lang="en-US" sz="2000" dirty="0" smtClean="0">
                <a:solidFill>
                  <a:srgbClr val="0000FF"/>
                </a:solidFill>
                <a:latin typeface="Helvetica"/>
                <a:ea typeface="Helvetica" pitchFamily="1" charset="0"/>
                <a:cs typeface="Helvetica"/>
              </a:rPr>
              <a:t>Commercial satellite anomaly</a:t>
            </a:r>
          </a:p>
          <a:p>
            <a:r>
              <a:rPr lang="en-US" sz="2400" dirty="0" smtClean="0">
                <a:latin typeface="Helvetica"/>
                <a:cs typeface="Helvetica"/>
              </a:rPr>
              <a:t>More often in the midnight to morning sector</a:t>
            </a:r>
          </a:p>
          <a:p>
            <a:r>
              <a:rPr lang="en-US" sz="2800" b="1" dirty="0" smtClean="0">
                <a:solidFill>
                  <a:srgbClr val="0000FF"/>
                </a:solidFill>
                <a:latin typeface="Helvetica"/>
                <a:cs typeface="Helvetica"/>
              </a:rPr>
              <a:t>&lt;100 </a:t>
            </a:r>
            <a:r>
              <a:rPr lang="en-US" sz="2800" b="1" dirty="0" err="1" smtClean="0">
                <a:solidFill>
                  <a:srgbClr val="0000FF"/>
                </a:solidFill>
                <a:latin typeface="Helvetica"/>
                <a:cs typeface="Helvetica"/>
              </a:rPr>
              <a:t>keV</a:t>
            </a:r>
            <a:r>
              <a:rPr lang="en-US" sz="2800" b="1" dirty="0" smtClean="0">
                <a:solidFill>
                  <a:srgbClr val="0000FF"/>
                </a:solidFill>
                <a:latin typeface="Helvetica"/>
                <a:cs typeface="Helvetica"/>
              </a:rPr>
              <a:t> </a:t>
            </a:r>
            <a:r>
              <a:rPr lang="en-US" sz="2800" b="1" dirty="0" err="1" smtClean="0">
                <a:solidFill>
                  <a:srgbClr val="0000FF"/>
                </a:solidFill>
                <a:latin typeface="Helvetica"/>
                <a:cs typeface="Helvetica"/>
              </a:rPr>
              <a:t>e</a:t>
            </a:r>
            <a:r>
              <a:rPr lang="en-US" sz="2800" b="1" dirty="0" smtClean="0">
                <a:solidFill>
                  <a:srgbClr val="0000FF"/>
                </a:solidFill>
                <a:latin typeface="Helvetica"/>
                <a:cs typeface="Helvetica"/>
              </a:rPr>
              <a:t>- distribution</a:t>
            </a:r>
            <a:r>
              <a:rPr lang="en-US" sz="2400" dirty="0" smtClean="0">
                <a:latin typeface="Helvetica"/>
                <a:cs typeface="Helvetica"/>
              </a:rPr>
              <a:t>: similar behavior as </a:t>
            </a:r>
            <a:r>
              <a:rPr lang="en-US" sz="2400" dirty="0" smtClean="0">
                <a:solidFill>
                  <a:srgbClr val="0000FF"/>
                </a:solidFill>
                <a:latin typeface="Helvetica"/>
                <a:cs typeface="Helvetica"/>
              </a:rPr>
              <a:t>SC anomalies</a:t>
            </a:r>
          </a:p>
          <a:p>
            <a:r>
              <a:rPr lang="en-US" sz="2400" dirty="0" smtClean="0">
                <a:latin typeface="Helvetica"/>
                <a:cs typeface="Helvetica"/>
              </a:rPr>
              <a:t>=&gt; Surface charging might be the main cause of the anomalies. </a:t>
            </a:r>
          </a:p>
          <a:p>
            <a:endParaRPr lang="en-US" sz="2400" dirty="0" smtClean="0">
              <a:latin typeface="Helvetica"/>
              <a:cs typeface="Helvetica"/>
            </a:endParaRPr>
          </a:p>
          <a:p>
            <a:endParaRPr lang="en-US" sz="2400" dirty="0" smtClean="0">
              <a:latin typeface="Helvetica"/>
              <a:cs typeface="Helvetica"/>
            </a:endParaRPr>
          </a:p>
          <a:p>
            <a:r>
              <a:rPr lang="en-US" sz="2000" dirty="0" err="1" smtClean="0">
                <a:latin typeface="Helvetica"/>
                <a:cs typeface="Helvetica"/>
              </a:rPr>
              <a:t>Choi</a:t>
            </a:r>
            <a:r>
              <a:rPr lang="en-US" sz="2000" dirty="0" smtClean="0">
                <a:latin typeface="Helvetica"/>
                <a:cs typeface="Helvetica"/>
              </a:rPr>
              <a:t>, H.‐S., J. Lee, K.‐S. Cho, Y.‐S. </a:t>
            </a:r>
            <a:r>
              <a:rPr lang="en-US" sz="2000" dirty="0" err="1" smtClean="0">
                <a:latin typeface="Helvetica"/>
                <a:cs typeface="Helvetica"/>
              </a:rPr>
              <a:t>Kwak</a:t>
            </a:r>
            <a:r>
              <a:rPr lang="en-US" sz="2000" dirty="0" smtClean="0">
                <a:latin typeface="Helvetica"/>
                <a:cs typeface="Helvetica"/>
              </a:rPr>
              <a:t>, I.‐H. Cho, Y.‐D. Park, Y.‐H. Kim, D. N. Baker, G. D. Reeves, and D.‐K. Lee (2011), Analysis of GEO spacecraft anomalies: Space weather relationships, Space Weather, 9, S06001,doi:10.1029/2010SW000597.</a:t>
            </a:r>
            <a:endParaRPr lang="en-US" sz="2000" dirty="0">
              <a:latin typeface="Helvetica"/>
              <a:ea typeface="Helvetica" pitchFamily="1" charset="0"/>
              <a:cs typeface="Helvetica"/>
            </a:endParaRPr>
          </a:p>
        </p:txBody>
      </p:sp>
      <p:sp>
        <p:nvSpPr>
          <p:cNvPr id="10" name="Slide Number Placeholder 9"/>
          <p:cNvSpPr>
            <a:spLocks noGrp="1"/>
          </p:cNvSpPr>
          <p:nvPr>
            <p:ph type="sldNum" sz="quarter" idx="12"/>
          </p:nvPr>
        </p:nvSpPr>
        <p:spPr/>
        <p:txBody>
          <a:bodyPr/>
          <a:lstStyle/>
          <a:p>
            <a:fld id="{AD94CCFD-DF09-F04A-82E1-525E9CB1096B}" type="slidenum">
              <a:rPr lang="en-US" smtClean="0">
                <a:latin typeface="Helvetica"/>
                <a:cs typeface="Helvetica"/>
              </a:rPr>
              <a:pPr/>
              <a:t>28</a:t>
            </a:fld>
            <a:endParaRPr lang="en-US">
              <a:latin typeface="Helvetica"/>
              <a:cs typeface="Helvetica"/>
            </a:endParaRPr>
          </a:p>
        </p:txBody>
      </p:sp>
      <p:sp>
        <p:nvSpPr>
          <p:cNvPr id="11" name="Title 10"/>
          <p:cNvSpPr>
            <a:spLocks noGrp="1"/>
          </p:cNvSpPr>
          <p:nvPr>
            <p:ph type="title"/>
          </p:nvPr>
        </p:nvSpPr>
        <p:spPr>
          <a:xfrm>
            <a:off x="457200" y="76200"/>
            <a:ext cx="8229600" cy="1143000"/>
          </a:xfrm>
        </p:spPr>
        <p:txBody>
          <a:bodyPr/>
          <a:lstStyle/>
          <a:p>
            <a:r>
              <a:rPr lang="en-US" dirty="0" smtClean="0">
                <a:solidFill>
                  <a:srgbClr val="E900AE"/>
                </a:solidFill>
                <a:latin typeface="Helvetica"/>
                <a:cs typeface="Helvetica"/>
              </a:rPr>
              <a:t>Surface Charging (SC)</a:t>
            </a:r>
            <a:endParaRPr lang="en-US" dirty="0">
              <a:solidFill>
                <a:srgbClr val="E900AE"/>
              </a:solidFill>
              <a:latin typeface="Helvetica"/>
              <a:cs typeface="Helvetica"/>
            </a:endParaRPr>
          </a:p>
        </p:txBody>
      </p:sp>
      <p:sp>
        <p:nvSpPr>
          <p:cNvPr id="12" name="TextBox 11"/>
          <p:cNvSpPr txBox="1"/>
          <p:nvPr/>
        </p:nvSpPr>
        <p:spPr>
          <a:xfrm>
            <a:off x="5516427" y="1219200"/>
            <a:ext cx="3433790" cy="369332"/>
          </a:xfrm>
          <a:prstGeom prst="rect">
            <a:avLst/>
          </a:prstGeom>
          <a:noFill/>
        </p:spPr>
        <p:txBody>
          <a:bodyPr wrap="none" rtlCol="0">
            <a:spAutoFit/>
          </a:bodyPr>
          <a:lstStyle/>
          <a:p>
            <a:r>
              <a:rPr lang="en-US" b="1" dirty="0" err="1" smtClean="0">
                <a:solidFill>
                  <a:srgbClr val="FF0000"/>
                </a:solidFill>
                <a:latin typeface="Helvetica"/>
                <a:cs typeface="Helvetica"/>
              </a:rPr>
              <a:t>Substorm</a:t>
            </a:r>
            <a:r>
              <a:rPr lang="en-US" b="1" dirty="0" smtClean="0">
                <a:solidFill>
                  <a:srgbClr val="FF0000"/>
                </a:solidFill>
                <a:latin typeface="Helvetica"/>
                <a:cs typeface="Helvetica"/>
              </a:rPr>
              <a:t> injections ( Aurora)</a:t>
            </a:r>
            <a:endParaRPr lang="en-US" b="1" dirty="0">
              <a:solidFill>
                <a:srgbClr val="FF0000"/>
              </a:solidFill>
              <a:latin typeface="Helvetica"/>
              <a:cs typeface="Helvetica"/>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D94CCFD-DF09-F04A-82E1-525E9CB1096B}" type="slidenum">
              <a:rPr lang="en-US" smtClean="0"/>
              <a:pPr/>
              <a:t>29</a:t>
            </a:fld>
            <a:endParaRPr lang="en-US"/>
          </a:p>
        </p:txBody>
      </p:sp>
      <p:pic>
        <p:nvPicPr>
          <p:cNvPr id="6" name="Picture 5" descr="surface_charging_risks.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457200" y="1587513"/>
            <a:ext cx="7332133" cy="4502187"/>
          </a:xfrm>
          <a:prstGeom prst="rect">
            <a:avLst/>
          </a:prstGeom>
        </p:spPr>
      </p:pic>
      <p:sp>
        <p:nvSpPr>
          <p:cNvPr id="7" name="TextBox 6"/>
          <p:cNvSpPr txBox="1"/>
          <p:nvPr/>
        </p:nvSpPr>
        <p:spPr>
          <a:xfrm>
            <a:off x="1163942" y="261610"/>
            <a:ext cx="7212646" cy="523220"/>
          </a:xfrm>
          <a:prstGeom prst="rect">
            <a:avLst/>
          </a:prstGeom>
          <a:noFill/>
        </p:spPr>
        <p:txBody>
          <a:bodyPr wrap="square" rtlCol="0">
            <a:spAutoFit/>
          </a:bodyPr>
          <a:lstStyle/>
          <a:p>
            <a:r>
              <a:rPr lang="en-US" sz="2800" dirty="0" smtClean="0">
                <a:solidFill>
                  <a:srgbClr val="000090"/>
                </a:solidFill>
                <a:latin typeface="Helvetica"/>
                <a:cs typeface="Helvetica"/>
              </a:rPr>
              <a:t>Surface Charging Hazards distribution</a:t>
            </a:r>
            <a:endParaRPr lang="en-US" sz="2800" dirty="0">
              <a:solidFill>
                <a:srgbClr val="000090"/>
              </a:solidFill>
              <a:latin typeface="Helvetica"/>
              <a:cs typeface="Helvetica"/>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Space dog - </a:t>
            </a:r>
            <a:r>
              <a:rPr lang="en-US" dirty="0" err="1" smtClean="0">
                <a:latin typeface="Helvetica"/>
                <a:cs typeface="Helvetica"/>
              </a:rPr>
              <a:t>Laika</a:t>
            </a:r>
            <a:endParaRPr lang="en-US"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3</a:t>
            </a:fld>
            <a:endParaRPr lang="en-US">
              <a:latin typeface="Helvetica"/>
              <a:cs typeface="Helvetica"/>
            </a:endParaRPr>
          </a:p>
        </p:txBody>
      </p:sp>
      <p:sp>
        <p:nvSpPr>
          <p:cNvPr id="6" name="TextBox 5"/>
          <p:cNvSpPr txBox="1"/>
          <p:nvPr/>
        </p:nvSpPr>
        <p:spPr>
          <a:xfrm>
            <a:off x="3213" y="4297945"/>
            <a:ext cx="3742079" cy="1200329"/>
          </a:xfrm>
          <a:prstGeom prst="rect">
            <a:avLst/>
          </a:prstGeom>
          <a:noFill/>
        </p:spPr>
        <p:txBody>
          <a:bodyPr wrap="square" rtlCol="0">
            <a:spAutoFit/>
          </a:bodyPr>
          <a:lstStyle/>
          <a:p>
            <a:r>
              <a:rPr lang="en-US" dirty="0" smtClean="0">
                <a:latin typeface="Helvetica"/>
                <a:cs typeface="Helvetica"/>
              </a:rPr>
              <a:t>the occupant of the Soviet spacecraft </a:t>
            </a:r>
            <a:r>
              <a:rPr lang="en-US" dirty="0" smtClean="0">
                <a:latin typeface="Helvetica"/>
                <a:cs typeface="Helvetica"/>
                <a:hlinkClick r:id="rId2" tooltip="Sputnik 2"/>
              </a:rPr>
              <a:t>Sputnik 2</a:t>
            </a:r>
            <a:r>
              <a:rPr lang="en-US" dirty="0" smtClean="0">
                <a:latin typeface="Helvetica"/>
                <a:cs typeface="Helvetica"/>
              </a:rPr>
              <a:t> that was launched into outer space on </a:t>
            </a:r>
            <a:r>
              <a:rPr lang="en-US" dirty="0" smtClean="0">
                <a:solidFill>
                  <a:srgbClr val="FF0000"/>
                </a:solidFill>
                <a:latin typeface="Helvetica"/>
                <a:cs typeface="Helvetica"/>
              </a:rPr>
              <a:t>November 3, 1957</a:t>
            </a:r>
            <a:endParaRPr lang="en-US" dirty="0">
              <a:solidFill>
                <a:srgbClr val="FF0000"/>
              </a:solidFill>
              <a:latin typeface="Helvetica"/>
              <a:cs typeface="Helvetica"/>
            </a:endParaRPr>
          </a:p>
        </p:txBody>
      </p:sp>
      <p:pic>
        <p:nvPicPr>
          <p:cNvPr id="7" name="Picture 6" descr="Laika.jpg"/>
          <p:cNvPicPr>
            <a:picLocks noChangeAspect="1"/>
          </p:cNvPicPr>
          <p:nvPr/>
        </p:nvPicPr>
        <p:blipFill>
          <a:blip r:embed="rId3"/>
          <a:stretch>
            <a:fillRect/>
          </a:stretch>
        </p:blipFill>
        <p:spPr>
          <a:xfrm>
            <a:off x="0" y="1152453"/>
            <a:ext cx="3810000" cy="2806700"/>
          </a:xfrm>
          <a:prstGeom prst="rect">
            <a:avLst/>
          </a:prstGeom>
        </p:spPr>
      </p:pic>
      <p:pic>
        <p:nvPicPr>
          <p:cNvPr id="8" name="Picture 7" descr="Posta_Romana_-_1959_-_Laika_120_B.jpg"/>
          <p:cNvPicPr>
            <a:picLocks noChangeAspect="1"/>
          </p:cNvPicPr>
          <p:nvPr/>
        </p:nvPicPr>
        <p:blipFill>
          <a:blip r:embed="rId4"/>
          <a:stretch>
            <a:fillRect/>
          </a:stretch>
        </p:blipFill>
        <p:spPr>
          <a:xfrm>
            <a:off x="3745292" y="2369664"/>
            <a:ext cx="5398708" cy="3340355"/>
          </a:xfrm>
          <a:prstGeom prst="rect">
            <a:avLst/>
          </a:prstGeom>
        </p:spPr>
      </p:pic>
      <p:sp>
        <p:nvSpPr>
          <p:cNvPr id="9" name="TextBox 8"/>
          <p:cNvSpPr txBox="1"/>
          <p:nvPr/>
        </p:nvSpPr>
        <p:spPr>
          <a:xfrm>
            <a:off x="1723625" y="6356350"/>
            <a:ext cx="3815543" cy="369332"/>
          </a:xfrm>
          <a:prstGeom prst="rect">
            <a:avLst/>
          </a:prstGeom>
          <a:noFill/>
        </p:spPr>
        <p:txBody>
          <a:bodyPr wrap="none" rtlCol="0">
            <a:spAutoFit/>
          </a:bodyPr>
          <a:lstStyle/>
          <a:p>
            <a:r>
              <a:rPr lang="en-US" dirty="0" smtClean="0">
                <a:latin typeface="Helvetica"/>
                <a:cs typeface="Helvetica"/>
              </a:rPr>
              <a:t>Paving the way for human missions</a:t>
            </a:r>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Helvetica"/>
                <a:cs typeface="Helvetica"/>
              </a:rPr>
              <a:t>NASA Doc on Mitigating charging effects</a:t>
            </a:r>
            <a:endParaRPr lang="en-US" sz="2800" dirty="0">
              <a:latin typeface="Helvetica"/>
              <a:cs typeface="Helvetica"/>
            </a:endParaRPr>
          </a:p>
        </p:txBody>
      </p:sp>
      <p:sp>
        <p:nvSpPr>
          <p:cNvPr id="3" name="Content Placeholder 2"/>
          <p:cNvSpPr>
            <a:spLocks noGrp="1"/>
          </p:cNvSpPr>
          <p:nvPr>
            <p:ph idx="1"/>
          </p:nvPr>
        </p:nvSpPr>
        <p:spPr/>
        <p:txBody>
          <a:bodyPr/>
          <a:lstStyle/>
          <a:p>
            <a:pPr>
              <a:buNone/>
            </a:pPr>
            <a:r>
              <a:rPr lang="en-US" i="1" dirty="0" smtClean="0">
                <a:latin typeface="Helvetica"/>
                <a:cs typeface="Helvetica"/>
              </a:rPr>
              <a:t>Title: </a:t>
            </a:r>
            <a:r>
              <a:rPr lang="en-US" dirty="0" smtClean="0">
                <a:latin typeface="Helvetica"/>
                <a:cs typeface="Helvetica"/>
              </a:rPr>
              <a:t>Mitigating In-Space Charging Effects-A Guideline </a:t>
            </a:r>
          </a:p>
          <a:p>
            <a:pPr>
              <a:buNone/>
            </a:pPr>
            <a:r>
              <a:rPr lang="en-US" i="1" dirty="0" smtClean="0">
                <a:latin typeface="Helvetica"/>
                <a:cs typeface="Helvetica"/>
              </a:rPr>
              <a:t>Document Date: </a:t>
            </a:r>
            <a:r>
              <a:rPr lang="en-US" dirty="0" smtClean="0">
                <a:latin typeface="Helvetica"/>
                <a:cs typeface="Helvetica"/>
              </a:rPr>
              <a:t>2011-03-03 </a:t>
            </a:r>
          </a:p>
          <a:p>
            <a:pPr>
              <a:buNone/>
            </a:pPr>
            <a:r>
              <a:rPr lang="en-US" i="1" dirty="0" err="1" smtClean="0">
                <a:latin typeface="Helvetica"/>
                <a:cs typeface="Helvetica"/>
              </a:rPr>
              <a:t>Revalid</a:t>
            </a:r>
            <a:r>
              <a:rPr lang="en-US" i="1" dirty="0" smtClean="0">
                <a:latin typeface="Helvetica"/>
                <a:cs typeface="Helvetica"/>
              </a:rPr>
              <a:t> and Reaffirmed Date: </a:t>
            </a:r>
            <a:r>
              <a:rPr lang="en-US" dirty="0" smtClean="0">
                <a:latin typeface="Helvetica"/>
                <a:cs typeface="Helvetica"/>
              </a:rPr>
              <a:t>2016-03-03</a:t>
            </a:r>
          </a:p>
          <a:p>
            <a:pPr>
              <a:buNone/>
            </a:pPr>
            <a:r>
              <a:rPr lang="en-US" i="1" dirty="0" smtClean="0">
                <a:latin typeface="Helvetica"/>
                <a:cs typeface="Helvetica"/>
              </a:rPr>
              <a:t>Revision:</a:t>
            </a:r>
            <a:r>
              <a:rPr lang="en-US" dirty="0" smtClean="0">
                <a:latin typeface="Helvetica"/>
                <a:cs typeface="Helvetica"/>
              </a:rPr>
              <a:t> A </a:t>
            </a:r>
          </a:p>
          <a:p>
            <a:pPr>
              <a:buNone/>
            </a:pPr>
            <a:r>
              <a:rPr lang="en-US" i="1" dirty="0" smtClean="0">
                <a:latin typeface="Helvetica"/>
                <a:cs typeface="Helvetica"/>
              </a:rPr>
              <a:t>Organization:</a:t>
            </a:r>
            <a:r>
              <a:rPr lang="en-US" dirty="0" smtClean="0">
                <a:latin typeface="Helvetica"/>
                <a:cs typeface="Helvetica"/>
              </a:rPr>
              <a:t> NASA </a:t>
            </a:r>
            <a:endParaRPr lang="en-US" dirty="0">
              <a:latin typeface="Helvetica"/>
              <a:cs typeface="Helvetica"/>
            </a:endParaRPr>
          </a:p>
        </p:txBody>
      </p:sp>
      <p:sp>
        <p:nvSpPr>
          <p:cNvPr id="5" name="Slide Number Placeholder 4"/>
          <p:cNvSpPr>
            <a:spLocks noGrp="1"/>
          </p:cNvSpPr>
          <p:nvPr>
            <p:ph type="sldNum" sz="quarter" idx="12"/>
          </p:nvPr>
        </p:nvSpPr>
        <p:spPr/>
        <p:txBody>
          <a:bodyPr/>
          <a:lstStyle/>
          <a:p>
            <a:fld id="{AD94CCFD-DF09-F04A-82E1-525E9CB1096B}" type="slidenum">
              <a:rPr lang="en-US" smtClean="0">
                <a:latin typeface="Helvetica"/>
                <a:cs typeface="Helvetica"/>
              </a:rPr>
              <a:pPr/>
              <a:t>30</a:t>
            </a:fld>
            <a:endParaRPr lang="en-US">
              <a:latin typeface="Helvetica"/>
              <a:cs typeface="Helvetica"/>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 name="Rectangle 18"/>
          <p:cNvSpPr/>
          <p:nvPr/>
        </p:nvSpPr>
        <p:spPr>
          <a:xfrm>
            <a:off x="4191000" y="4876800"/>
            <a:ext cx="1828800" cy="914400"/>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en-US" sz="2000">
                <a:solidFill>
                  <a:srgbClr val="FFFFFF"/>
                </a:solidFill>
              </a:rPr>
              <a:t>Ring current model  data show same</a:t>
            </a:r>
          </a:p>
        </p:txBody>
      </p:sp>
      <p:sp>
        <p:nvSpPr>
          <p:cNvPr id="35846" name="Text Box 2"/>
          <p:cNvSpPr txBox="1">
            <a:spLocks noChangeArrowheads="1"/>
          </p:cNvSpPr>
          <p:nvPr/>
        </p:nvSpPr>
        <p:spPr bwMode="auto">
          <a:xfrm>
            <a:off x="571500" y="0"/>
            <a:ext cx="7239000" cy="954107"/>
          </a:xfrm>
          <a:prstGeom prst="rect">
            <a:avLst/>
          </a:prstGeom>
          <a:noFill/>
          <a:ln w="9525">
            <a:noFill/>
            <a:miter lim="800000"/>
            <a:headEnd/>
            <a:tailEnd/>
          </a:ln>
        </p:spPr>
        <p:txBody>
          <a:bodyPr wrap="square">
            <a:prstTxWarp prst="textNoShape">
              <a:avLst/>
            </a:prstTxWarp>
            <a:spAutoFit/>
          </a:bodyPr>
          <a:lstStyle/>
          <a:p>
            <a:pPr algn="ctr"/>
            <a:r>
              <a:rPr lang="en-US" sz="2800" dirty="0" smtClean="0">
                <a:latin typeface="Helvetica"/>
                <a:cs typeface="Helvetica"/>
              </a:rPr>
              <a:t>Galaxy 15 failure on April 5, 2010</a:t>
            </a:r>
          </a:p>
          <a:p>
            <a:pPr algn="ctr"/>
            <a:r>
              <a:rPr lang="en-US" sz="2800" dirty="0" smtClean="0">
                <a:latin typeface="Helvetica"/>
                <a:cs typeface="Helvetica"/>
              </a:rPr>
              <a:t>- surface charging might play a role</a:t>
            </a:r>
            <a:endParaRPr lang="en-US" sz="2800" dirty="0">
              <a:latin typeface="Helvetica"/>
              <a:cs typeface="Helvetica"/>
            </a:endParaRPr>
          </a:p>
        </p:txBody>
      </p:sp>
      <p:grpSp>
        <p:nvGrpSpPr>
          <p:cNvPr id="2" name="Group 23"/>
          <p:cNvGrpSpPr>
            <a:grpSpLocks/>
          </p:cNvGrpSpPr>
          <p:nvPr/>
        </p:nvGrpSpPr>
        <p:grpSpPr bwMode="auto">
          <a:xfrm>
            <a:off x="152400" y="4038600"/>
            <a:ext cx="8764588" cy="2743200"/>
            <a:chOff x="152400" y="4038600"/>
            <a:chExt cx="8764037" cy="2743200"/>
          </a:xfrm>
        </p:grpSpPr>
        <p:grpSp>
          <p:nvGrpSpPr>
            <p:cNvPr id="3" name="Group 21"/>
            <p:cNvGrpSpPr>
              <a:grpSpLocks/>
            </p:cNvGrpSpPr>
            <p:nvPr/>
          </p:nvGrpSpPr>
          <p:grpSpPr bwMode="auto">
            <a:xfrm>
              <a:off x="152400" y="4495800"/>
              <a:ext cx="8764037" cy="2286000"/>
              <a:chOff x="0" y="4572000"/>
              <a:chExt cx="8764037" cy="2286000"/>
            </a:xfrm>
          </p:grpSpPr>
          <p:pic>
            <p:nvPicPr>
              <p:cNvPr id="35854" name="Picture 13"/>
              <p:cNvPicPr>
                <a:picLocks noChangeAspect="1"/>
              </p:cNvPicPr>
              <p:nvPr/>
            </p:nvPicPr>
            <p:blipFill>
              <a:blip r:embed="rId2"/>
              <a:srcRect/>
              <a:stretch>
                <a:fillRect/>
              </a:stretch>
            </p:blipFill>
            <p:spPr bwMode="auto">
              <a:xfrm>
                <a:off x="0" y="4572000"/>
                <a:ext cx="2588713" cy="2286000"/>
              </a:xfrm>
              <a:prstGeom prst="rect">
                <a:avLst/>
              </a:prstGeom>
              <a:noFill/>
              <a:ln w="9525">
                <a:noFill/>
                <a:miter lim="800000"/>
                <a:headEnd/>
                <a:tailEnd/>
              </a:ln>
            </p:spPr>
          </p:pic>
          <p:pic>
            <p:nvPicPr>
              <p:cNvPr id="35855" name="Picture 14"/>
              <p:cNvPicPr>
                <a:picLocks noChangeAspect="1"/>
              </p:cNvPicPr>
              <p:nvPr/>
            </p:nvPicPr>
            <p:blipFill>
              <a:blip r:embed="rId3"/>
              <a:srcRect/>
              <a:stretch>
                <a:fillRect/>
              </a:stretch>
            </p:blipFill>
            <p:spPr bwMode="auto">
              <a:xfrm>
                <a:off x="2057400" y="4572000"/>
                <a:ext cx="2575629" cy="2286000"/>
              </a:xfrm>
              <a:prstGeom prst="rect">
                <a:avLst/>
              </a:prstGeom>
              <a:noFill/>
              <a:ln w="9525">
                <a:noFill/>
                <a:miter lim="800000"/>
                <a:headEnd/>
                <a:tailEnd/>
              </a:ln>
            </p:spPr>
          </p:pic>
          <p:pic>
            <p:nvPicPr>
              <p:cNvPr id="35856" name="Picture 19"/>
              <p:cNvPicPr>
                <a:picLocks noChangeAspect="1"/>
              </p:cNvPicPr>
              <p:nvPr/>
            </p:nvPicPr>
            <p:blipFill>
              <a:blip r:embed="rId4"/>
              <a:srcRect/>
              <a:stretch>
                <a:fillRect/>
              </a:stretch>
            </p:blipFill>
            <p:spPr bwMode="auto">
              <a:xfrm>
                <a:off x="4114800" y="4572000"/>
                <a:ext cx="2571750" cy="2286000"/>
              </a:xfrm>
              <a:prstGeom prst="rect">
                <a:avLst/>
              </a:prstGeom>
              <a:noFill/>
              <a:ln w="9525">
                <a:noFill/>
                <a:miter lim="800000"/>
                <a:headEnd/>
                <a:tailEnd/>
              </a:ln>
            </p:spPr>
          </p:pic>
          <p:pic>
            <p:nvPicPr>
              <p:cNvPr id="35857" name="Picture 20"/>
              <p:cNvPicPr>
                <a:picLocks noChangeAspect="1"/>
              </p:cNvPicPr>
              <p:nvPr/>
            </p:nvPicPr>
            <p:blipFill>
              <a:blip r:embed="rId5"/>
              <a:srcRect/>
              <a:stretch>
                <a:fillRect/>
              </a:stretch>
            </p:blipFill>
            <p:spPr bwMode="auto">
              <a:xfrm>
                <a:off x="6172200" y="4572000"/>
                <a:ext cx="2591837" cy="2286000"/>
              </a:xfrm>
              <a:prstGeom prst="rect">
                <a:avLst/>
              </a:prstGeom>
              <a:noFill/>
              <a:ln w="9525">
                <a:noFill/>
                <a:miter lim="800000"/>
                <a:headEnd/>
                <a:tailEnd/>
              </a:ln>
            </p:spPr>
          </p:pic>
        </p:grpSp>
        <p:sp>
          <p:nvSpPr>
            <p:cNvPr id="35853" name="TextBox 22"/>
            <p:cNvSpPr txBox="1">
              <a:spLocks noChangeArrowheads="1"/>
            </p:cNvSpPr>
            <p:nvPr/>
          </p:nvSpPr>
          <p:spPr bwMode="auto">
            <a:xfrm>
              <a:off x="2438400" y="4038600"/>
              <a:ext cx="4196581" cy="461665"/>
            </a:xfrm>
            <a:prstGeom prst="rect">
              <a:avLst/>
            </a:prstGeom>
            <a:solidFill>
              <a:schemeClr val="bg1">
                <a:alpha val="45097"/>
              </a:schemeClr>
            </a:solidFill>
            <a:ln w="9525">
              <a:noFill/>
              <a:miter lim="800000"/>
              <a:headEnd/>
              <a:tailEnd/>
            </a:ln>
          </p:spPr>
          <p:txBody>
            <a:bodyPr wrap="none">
              <a:prstTxWarp prst="textNoShape">
                <a:avLst/>
              </a:prstTxWarp>
              <a:spAutoFit/>
            </a:bodyPr>
            <a:lstStyle/>
            <a:p>
              <a:r>
                <a:rPr lang="en-US"/>
                <a:t>22keV electrons 4/5, 8:16-9:32Z</a:t>
              </a:r>
            </a:p>
          </p:txBody>
        </p:sp>
      </p:grpSp>
      <p:sp>
        <p:nvSpPr>
          <p:cNvPr id="25" name="TextBox 24"/>
          <p:cNvSpPr txBox="1">
            <a:spLocks noChangeArrowheads="1"/>
          </p:cNvSpPr>
          <p:nvPr/>
        </p:nvSpPr>
        <p:spPr bwMode="auto">
          <a:xfrm>
            <a:off x="1981200" y="4495800"/>
            <a:ext cx="3979863" cy="461963"/>
          </a:xfrm>
          <a:prstGeom prst="rect">
            <a:avLst/>
          </a:prstGeom>
          <a:solidFill>
            <a:schemeClr val="bg1"/>
          </a:solidFill>
          <a:ln w="9525">
            <a:noFill/>
            <a:miter lim="800000"/>
            <a:headEnd/>
            <a:tailEnd/>
          </a:ln>
        </p:spPr>
        <p:txBody>
          <a:bodyPr wrap="none">
            <a:prstTxWarp prst="textNoShape">
              <a:avLst/>
            </a:prstTxWarp>
            <a:spAutoFit/>
          </a:bodyPr>
          <a:lstStyle/>
          <a:p>
            <a:r>
              <a:rPr lang="en-US" dirty="0">
                <a:solidFill>
                  <a:srgbClr val="FF0000"/>
                </a:solidFill>
              </a:rPr>
              <a:t>Galaxy 15 failed approx 9:48Z</a:t>
            </a:r>
          </a:p>
        </p:txBody>
      </p:sp>
      <p:pic>
        <p:nvPicPr>
          <p:cNvPr id="20" name="Picture 19" descr="rtae_20100405.png"/>
          <p:cNvPicPr>
            <a:picLocks noChangeAspect="1"/>
          </p:cNvPicPr>
          <p:nvPr/>
        </p:nvPicPr>
        <p:blipFill>
          <a:blip r:embed="rId6"/>
          <a:stretch>
            <a:fillRect/>
          </a:stretch>
        </p:blipFill>
        <p:spPr>
          <a:xfrm>
            <a:off x="1670799" y="954107"/>
            <a:ext cx="4654189" cy="2991979"/>
          </a:xfrm>
          <a:prstGeom prst="rect">
            <a:avLst/>
          </a:prstGeom>
        </p:spPr>
      </p:pic>
      <p:sp>
        <p:nvSpPr>
          <p:cNvPr id="13" name="Slide Number Placeholder 12"/>
          <p:cNvSpPr>
            <a:spLocks noGrp="1"/>
          </p:cNvSpPr>
          <p:nvPr>
            <p:ph type="sldNum" sz="quarter" idx="12"/>
          </p:nvPr>
        </p:nvSpPr>
        <p:spPr/>
        <p:txBody>
          <a:bodyPr/>
          <a:lstStyle/>
          <a:p>
            <a:fld id="{343FB90C-9476-0148-8693-AD9B84214A52}" type="slidenum">
              <a:rPr lang="en-US" smtClean="0"/>
              <a:pPr/>
              <a:t>31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animBg="1"/>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72654" y="0"/>
            <a:ext cx="6709451" cy="1143000"/>
          </a:xfrm>
        </p:spPr>
        <p:txBody>
          <a:bodyPr>
            <a:normAutofit/>
          </a:bodyPr>
          <a:lstStyle/>
          <a:p>
            <a:r>
              <a:rPr lang="en-US" sz="2800" dirty="0" smtClean="0">
                <a:latin typeface="Helvetica"/>
                <a:cs typeface="Helvetica"/>
              </a:rPr>
              <a:t>Environmental Source of </a:t>
            </a:r>
            <a:r>
              <a:rPr lang="en-US" sz="2800" dirty="0" err="1" smtClean="0">
                <a:latin typeface="Helvetica"/>
                <a:cs typeface="Helvetica"/>
              </a:rPr>
              <a:t>SEEs</a:t>
            </a:r>
            <a:endParaRPr lang="en-US" sz="2800" dirty="0">
              <a:latin typeface="Helvetica"/>
              <a:cs typeface="Helvetica"/>
            </a:endParaRPr>
          </a:p>
        </p:txBody>
      </p:sp>
      <p:sp>
        <p:nvSpPr>
          <p:cNvPr id="3" name="Content Placeholder 2"/>
          <p:cNvSpPr>
            <a:spLocks noGrp="1"/>
          </p:cNvSpPr>
          <p:nvPr>
            <p:ph idx="1"/>
          </p:nvPr>
        </p:nvSpPr>
        <p:spPr/>
        <p:txBody>
          <a:bodyPr>
            <a:normAutofit/>
          </a:bodyPr>
          <a:lstStyle/>
          <a:p>
            <a:r>
              <a:rPr lang="en-US" dirty="0" smtClean="0">
                <a:latin typeface="Helvetica"/>
                <a:cs typeface="Helvetica"/>
              </a:rPr>
              <a:t>Single Event Environments in Space</a:t>
            </a:r>
          </a:p>
          <a:p>
            <a:pPr lvl="1"/>
            <a:r>
              <a:rPr lang="en-US" dirty="0" smtClean="0">
                <a:latin typeface="Helvetica"/>
                <a:cs typeface="Helvetica"/>
              </a:rPr>
              <a:t>Galactic Cosmic Rays</a:t>
            </a:r>
          </a:p>
          <a:p>
            <a:pPr lvl="1"/>
            <a:r>
              <a:rPr lang="en-US" dirty="0" smtClean="0">
                <a:latin typeface="Helvetica"/>
                <a:cs typeface="Helvetica"/>
              </a:rPr>
              <a:t>Solar Particle Events (flare/CME)</a:t>
            </a:r>
          </a:p>
          <a:p>
            <a:pPr lvl="1"/>
            <a:r>
              <a:rPr lang="en-US" dirty="0" smtClean="0">
                <a:latin typeface="Helvetica"/>
                <a:cs typeface="Helvetica"/>
              </a:rPr>
              <a:t>Trapped Protons in the inner belt (1 – 3 RE)</a:t>
            </a:r>
          </a:p>
        </p:txBody>
      </p:sp>
      <p:sp>
        <p:nvSpPr>
          <p:cNvPr id="5" name="Slide Number Placeholder 4"/>
          <p:cNvSpPr>
            <a:spLocks noGrp="1"/>
          </p:cNvSpPr>
          <p:nvPr>
            <p:ph type="sldNum" sz="quarter" idx="12"/>
          </p:nvPr>
        </p:nvSpPr>
        <p:spPr/>
        <p:txBody>
          <a:bodyPr/>
          <a:lstStyle/>
          <a:p>
            <a:fld id="{AD94CCFD-DF09-F04A-82E1-525E9CB1096B}" type="slidenum">
              <a:rPr lang="en-US" smtClean="0">
                <a:latin typeface="Helvetica"/>
                <a:cs typeface="Helvetica"/>
              </a:rPr>
              <a:pPr/>
              <a:t>32</a:t>
            </a:fld>
            <a:endParaRPr lang="en-US">
              <a:latin typeface="Helvetica"/>
              <a:cs typeface="Helvetica"/>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0"/>
          </p:nvPr>
        </p:nvSpPr>
        <p:spPr>
          <a:noFill/>
        </p:spPr>
        <p:txBody>
          <a:bodyPr/>
          <a:lstStyle/>
          <a:p>
            <a:fld id="{21F81933-E00F-4139-9552-2002065BB59D}" type="slidenum">
              <a:rPr lang="en-US" smtClean="0">
                <a:latin typeface="Helvetica"/>
                <a:cs typeface="Helvetica"/>
              </a:rPr>
              <a:pPr/>
              <a:t>33</a:t>
            </a:fld>
            <a:endParaRPr lang="en-US" smtClean="0">
              <a:latin typeface="Helvetica"/>
              <a:cs typeface="Helvetica"/>
            </a:endParaRPr>
          </a:p>
        </p:txBody>
      </p:sp>
      <p:sp>
        <p:nvSpPr>
          <p:cNvPr id="15363" name="Rectangle 2050"/>
          <p:cNvSpPr>
            <a:spLocks noGrp="1" noChangeArrowheads="1"/>
          </p:cNvSpPr>
          <p:nvPr>
            <p:ph type="title"/>
          </p:nvPr>
        </p:nvSpPr>
        <p:spPr>
          <a:xfrm>
            <a:off x="762000" y="147423"/>
            <a:ext cx="7086600" cy="838200"/>
          </a:xfrm>
        </p:spPr>
        <p:txBody>
          <a:bodyPr/>
          <a:lstStyle/>
          <a:p>
            <a:r>
              <a:rPr lang="en-US" sz="2800" dirty="0" smtClean="0">
                <a:latin typeface="Helvetica"/>
                <a:cs typeface="Helvetica"/>
              </a:rPr>
              <a:t>SEE source in Space</a:t>
            </a:r>
            <a:endParaRPr lang="en-US" sz="2400" dirty="0" smtClean="0">
              <a:latin typeface="Helvetica"/>
              <a:cs typeface="Helvetica"/>
            </a:endParaRPr>
          </a:p>
        </p:txBody>
      </p:sp>
      <p:sp>
        <p:nvSpPr>
          <p:cNvPr id="15364" name="Line 2051"/>
          <p:cNvSpPr>
            <a:spLocks noChangeShapeType="1"/>
          </p:cNvSpPr>
          <p:nvPr/>
        </p:nvSpPr>
        <p:spPr bwMode="auto">
          <a:xfrm flipH="1">
            <a:off x="2590800" y="2286000"/>
            <a:ext cx="1752600" cy="838200"/>
          </a:xfrm>
          <a:prstGeom prst="line">
            <a:avLst/>
          </a:prstGeom>
          <a:noFill/>
          <a:ln w="38100">
            <a:solidFill>
              <a:schemeClr val="accent2"/>
            </a:solidFill>
            <a:round/>
            <a:headEnd/>
            <a:tailEnd type="triangle" w="med" len="med"/>
          </a:ln>
        </p:spPr>
        <p:txBody>
          <a:bodyPr/>
          <a:lstStyle/>
          <a:p>
            <a:endParaRPr lang="en-US">
              <a:latin typeface="Helvetica"/>
              <a:cs typeface="Helvetica"/>
            </a:endParaRPr>
          </a:p>
        </p:txBody>
      </p:sp>
      <p:sp>
        <p:nvSpPr>
          <p:cNvPr id="15365" name="Line 2052"/>
          <p:cNvSpPr>
            <a:spLocks noChangeShapeType="1"/>
          </p:cNvSpPr>
          <p:nvPr/>
        </p:nvSpPr>
        <p:spPr bwMode="auto">
          <a:xfrm>
            <a:off x="5181600" y="2286000"/>
            <a:ext cx="1600200" cy="838200"/>
          </a:xfrm>
          <a:prstGeom prst="line">
            <a:avLst/>
          </a:prstGeom>
          <a:noFill/>
          <a:ln w="38100">
            <a:solidFill>
              <a:schemeClr val="accent2"/>
            </a:solidFill>
            <a:round/>
            <a:headEnd/>
            <a:tailEnd type="triangle" w="med" len="med"/>
          </a:ln>
        </p:spPr>
        <p:txBody>
          <a:bodyPr/>
          <a:lstStyle/>
          <a:p>
            <a:endParaRPr lang="en-US">
              <a:latin typeface="Helvetica"/>
              <a:cs typeface="Helvetica"/>
            </a:endParaRPr>
          </a:p>
        </p:txBody>
      </p:sp>
      <p:sp>
        <p:nvSpPr>
          <p:cNvPr id="15366" name="Text Box 2056"/>
          <p:cNvSpPr txBox="1">
            <a:spLocks noChangeArrowheads="1"/>
          </p:cNvSpPr>
          <p:nvPr/>
        </p:nvSpPr>
        <p:spPr bwMode="auto">
          <a:xfrm>
            <a:off x="3924300" y="3165475"/>
            <a:ext cx="1917713" cy="584776"/>
          </a:xfrm>
          <a:prstGeom prst="rect">
            <a:avLst/>
          </a:prstGeom>
          <a:solidFill>
            <a:srgbClr val="CCFFFF"/>
          </a:solidFill>
          <a:ln w="12700">
            <a:solidFill>
              <a:schemeClr val="tx2"/>
            </a:solidFill>
            <a:miter lim="800000"/>
            <a:headEnd/>
            <a:tailEnd/>
          </a:ln>
        </p:spPr>
        <p:txBody>
          <a:bodyPr wrap="none">
            <a:spAutoFit/>
          </a:bodyPr>
          <a:lstStyle/>
          <a:p>
            <a:r>
              <a:rPr lang="en-US" sz="1600" dirty="0">
                <a:solidFill>
                  <a:srgbClr val="000066"/>
                </a:solidFill>
                <a:latin typeface="Helvetica"/>
                <a:cs typeface="Helvetica"/>
              </a:rPr>
              <a:t>Solar Particle</a:t>
            </a:r>
          </a:p>
          <a:p>
            <a:r>
              <a:rPr lang="en-US" sz="1600" dirty="0" smtClean="0">
                <a:solidFill>
                  <a:srgbClr val="000066"/>
                </a:solidFill>
                <a:latin typeface="Helvetica"/>
                <a:cs typeface="Helvetica"/>
              </a:rPr>
              <a:t>Events (flare/CME)</a:t>
            </a:r>
            <a:endParaRPr lang="en-US" sz="1600" dirty="0">
              <a:solidFill>
                <a:srgbClr val="000066"/>
              </a:solidFill>
              <a:latin typeface="Helvetica"/>
              <a:cs typeface="Helvetica"/>
            </a:endParaRPr>
          </a:p>
        </p:txBody>
      </p:sp>
      <p:sp>
        <p:nvSpPr>
          <p:cNvPr id="15367" name="Text Box 2058"/>
          <p:cNvSpPr txBox="1">
            <a:spLocks noChangeArrowheads="1"/>
          </p:cNvSpPr>
          <p:nvPr/>
        </p:nvSpPr>
        <p:spPr bwMode="auto">
          <a:xfrm>
            <a:off x="6351588" y="3165475"/>
            <a:ext cx="1497012" cy="593725"/>
          </a:xfrm>
          <a:prstGeom prst="rect">
            <a:avLst/>
          </a:prstGeom>
          <a:solidFill>
            <a:srgbClr val="CCFFFF"/>
          </a:solidFill>
          <a:ln w="12700">
            <a:solidFill>
              <a:schemeClr val="tx2"/>
            </a:solidFill>
            <a:miter lim="800000"/>
            <a:headEnd/>
            <a:tailEnd/>
          </a:ln>
        </p:spPr>
        <p:txBody>
          <a:bodyPr wrap="none"/>
          <a:lstStyle/>
          <a:p>
            <a:r>
              <a:rPr lang="en-US" sz="1600" dirty="0">
                <a:solidFill>
                  <a:srgbClr val="000066"/>
                </a:solidFill>
                <a:latin typeface="Helvetica"/>
                <a:cs typeface="Helvetica"/>
              </a:rPr>
              <a:t>Trapped</a:t>
            </a:r>
          </a:p>
          <a:p>
            <a:r>
              <a:rPr lang="en-US" sz="1600" dirty="0" smtClean="0">
                <a:solidFill>
                  <a:srgbClr val="000066"/>
                </a:solidFill>
                <a:latin typeface="Helvetica"/>
                <a:cs typeface="Helvetica"/>
              </a:rPr>
              <a:t>Particles (SAA)</a:t>
            </a:r>
            <a:endParaRPr lang="en-US" sz="1600" dirty="0">
              <a:solidFill>
                <a:srgbClr val="000066"/>
              </a:solidFill>
              <a:latin typeface="Helvetica"/>
              <a:cs typeface="Helvetica"/>
            </a:endParaRPr>
          </a:p>
        </p:txBody>
      </p:sp>
      <p:sp>
        <p:nvSpPr>
          <p:cNvPr id="15368" name="Text Box 2059"/>
          <p:cNvSpPr txBox="1">
            <a:spLocks noChangeArrowheads="1"/>
          </p:cNvSpPr>
          <p:nvPr/>
        </p:nvSpPr>
        <p:spPr bwMode="auto">
          <a:xfrm>
            <a:off x="1600200" y="3165475"/>
            <a:ext cx="1497013" cy="593725"/>
          </a:xfrm>
          <a:prstGeom prst="rect">
            <a:avLst/>
          </a:prstGeom>
          <a:solidFill>
            <a:srgbClr val="CCFFFF"/>
          </a:solidFill>
          <a:ln w="12700">
            <a:solidFill>
              <a:schemeClr val="tx2"/>
            </a:solidFill>
            <a:miter lim="800000"/>
            <a:headEnd/>
            <a:tailEnd/>
          </a:ln>
        </p:spPr>
        <p:txBody>
          <a:bodyPr wrap="none"/>
          <a:lstStyle/>
          <a:p>
            <a:r>
              <a:rPr lang="en-US" sz="1600">
                <a:solidFill>
                  <a:srgbClr val="000066"/>
                </a:solidFill>
                <a:latin typeface="Helvetica"/>
                <a:cs typeface="Helvetica"/>
              </a:rPr>
              <a:t>Galactic</a:t>
            </a:r>
          </a:p>
          <a:p>
            <a:r>
              <a:rPr lang="en-US" sz="1600">
                <a:solidFill>
                  <a:srgbClr val="000066"/>
                </a:solidFill>
                <a:latin typeface="Helvetica"/>
                <a:cs typeface="Helvetica"/>
              </a:rPr>
              <a:t>Cosmic Rays</a:t>
            </a:r>
          </a:p>
        </p:txBody>
      </p:sp>
      <p:sp>
        <p:nvSpPr>
          <p:cNvPr id="15369" name="Line 2060"/>
          <p:cNvSpPr>
            <a:spLocks noChangeShapeType="1"/>
          </p:cNvSpPr>
          <p:nvPr/>
        </p:nvSpPr>
        <p:spPr bwMode="auto">
          <a:xfrm>
            <a:off x="4724400" y="2209800"/>
            <a:ext cx="0" cy="914400"/>
          </a:xfrm>
          <a:prstGeom prst="line">
            <a:avLst/>
          </a:prstGeom>
          <a:noFill/>
          <a:ln w="38100">
            <a:solidFill>
              <a:schemeClr val="accent2"/>
            </a:solidFill>
            <a:round/>
            <a:headEnd/>
            <a:tailEnd type="triangle" w="med" len="med"/>
          </a:ln>
        </p:spPr>
        <p:txBody>
          <a:bodyPr/>
          <a:lstStyle/>
          <a:p>
            <a:endParaRPr lang="en-US">
              <a:latin typeface="Helvetica"/>
              <a:cs typeface="Helvetica"/>
            </a:endParaRPr>
          </a:p>
        </p:txBody>
      </p:sp>
      <p:sp>
        <p:nvSpPr>
          <p:cNvPr id="15370" name="Rectangle 2061"/>
          <p:cNvSpPr>
            <a:spLocks noChangeArrowheads="1"/>
          </p:cNvSpPr>
          <p:nvPr/>
        </p:nvSpPr>
        <p:spPr bwMode="auto">
          <a:xfrm>
            <a:off x="3962400" y="1485900"/>
            <a:ext cx="1447800" cy="838200"/>
          </a:xfrm>
          <a:prstGeom prst="rect">
            <a:avLst/>
          </a:prstGeom>
          <a:solidFill>
            <a:srgbClr val="CCFFFF"/>
          </a:solidFill>
          <a:ln w="12700">
            <a:solidFill>
              <a:schemeClr val="tx1"/>
            </a:solidFill>
            <a:miter lim="800000"/>
            <a:headEnd/>
            <a:tailEnd/>
          </a:ln>
        </p:spPr>
        <p:txBody>
          <a:bodyPr>
            <a:spAutoFit/>
          </a:bodyPr>
          <a:lstStyle/>
          <a:p>
            <a:pPr>
              <a:buClr>
                <a:schemeClr val="tx2"/>
              </a:buClr>
              <a:buSzPct val="75000"/>
              <a:buFont typeface="Monotype Sorts" pitchFamily="2" charset="2"/>
              <a:buNone/>
            </a:pPr>
            <a:r>
              <a:rPr lang="en-US" sz="1600">
                <a:solidFill>
                  <a:schemeClr val="tx1"/>
                </a:solidFill>
                <a:latin typeface="Helvetica"/>
                <a:cs typeface="Helvetica"/>
              </a:rPr>
              <a:t>High Energy</a:t>
            </a:r>
          </a:p>
          <a:p>
            <a:pPr>
              <a:buClr>
                <a:schemeClr val="tx2"/>
              </a:buClr>
              <a:buSzPct val="75000"/>
              <a:buFont typeface="Monotype Sorts" pitchFamily="2" charset="2"/>
              <a:buNone/>
            </a:pPr>
            <a:r>
              <a:rPr lang="en-US" sz="1600">
                <a:solidFill>
                  <a:schemeClr val="tx1"/>
                </a:solidFill>
                <a:latin typeface="Helvetica"/>
                <a:cs typeface="Helvetica"/>
              </a:rPr>
              <a:t>Particle</a:t>
            </a:r>
          </a:p>
          <a:p>
            <a:pPr>
              <a:buClr>
                <a:schemeClr val="tx2"/>
              </a:buClr>
              <a:buSzPct val="75000"/>
              <a:buFont typeface="Monotype Sorts" pitchFamily="2" charset="2"/>
              <a:buNone/>
            </a:pPr>
            <a:r>
              <a:rPr lang="en-US" sz="1600">
                <a:solidFill>
                  <a:schemeClr val="tx1"/>
                </a:solidFill>
                <a:latin typeface="Helvetica"/>
                <a:cs typeface="Helvetica"/>
              </a:rPr>
              <a:t>Radiation</a:t>
            </a:r>
          </a:p>
        </p:txBody>
      </p:sp>
      <p:pic>
        <p:nvPicPr>
          <p:cNvPr id="15372" name="Picture 2063" descr="crab_nebula_supernova_color"/>
          <p:cNvPicPr>
            <a:picLocks noChangeAspect="1" noChangeArrowheads="1"/>
          </p:cNvPicPr>
          <p:nvPr/>
        </p:nvPicPr>
        <p:blipFill>
          <a:blip r:embed="rId3" cstate="print"/>
          <a:srcRect t="3226" b="12903"/>
          <a:stretch>
            <a:fillRect/>
          </a:stretch>
        </p:blipFill>
        <p:spPr bwMode="auto">
          <a:xfrm>
            <a:off x="1295400" y="3927475"/>
            <a:ext cx="1981200" cy="1711325"/>
          </a:xfrm>
          <a:prstGeom prst="rect">
            <a:avLst/>
          </a:prstGeom>
          <a:noFill/>
          <a:ln w="9525">
            <a:noFill/>
            <a:miter lim="800000"/>
            <a:headEnd/>
            <a:tailEnd/>
          </a:ln>
        </p:spPr>
      </p:pic>
      <p:pic>
        <p:nvPicPr>
          <p:cNvPr id="15373" name="Picture 2064"/>
          <p:cNvPicPr>
            <a:picLocks noChangeArrowheads="1"/>
          </p:cNvPicPr>
          <p:nvPr/>
        </p:nvPicPr>
        <p:blipFill>
          <a:blip r:embed="rId4" cstate="print"/>
          <a:srcRect/>
          <a:stretch>
            <a:fillRect/>
          </a:stretch>
        </p:blipFill>
        <p:spPr bwMode="auto">
          <a:xfrm>
            <a:off x="3657600" y="3962400"/>
            <a:ext cx="2057400" cy="1644650"/>
          </a:xfrm>
          <a:prstGeom prst="rect">
            <a:avLst/>
          </a:prstGeom>
          <a:noFill/>
          <a:ln w="12700">
            <a:noFill/>
            <a:miter lim="800000"/>
            <a:headEnd/>
            <a:tailEnd/>
          </a:ln>
        </p:spPr>
      </p:pic>
      <p:pic>
        <p:nvPicPr>
          <p:cNvPr id="14" name="Picture 7" descr="D:\nsrec06\Xapsos SC\Figs\Trapped p and e_Fig3_color_070306.tif"/>
          <p:cNvPicPr>
            <a:picLocks noChangeAspect="1" noChangeArrowheads="1"/>
          </p:cNvPicPr>
          <p:nvPr/>
        </p:nvPicPr>
        <p:blipFill>
          <a:blip r:embed="rId5" cstate="print"/>
          <a:srcRect/>
          <a:stretch>
            <a:fillRect/>
          </a:stretch>
        </p:blipFill>
        <p:spPr bwMode="auto">
          <a:xfrm>
            <a:off x="6591184" y="3927475"/>
            <a:ext cx="1257416" cy="2601708"/>
          </a:xfrm>
          <a:prstGeom prst="rect">
            <a:avLst/>
          </a:prstGeom>
          <a:noFill/>
          <a:ln w="9525">
            <a:noFill/>
            <a:miter lim="800000"/>
            <a:headEnd/>
            <a:tailEnd/>
          </a:ln>
        </p:spPr>
      </p:pic>
      <p:sp>
        <p:nvSpPr>
          <p:cNvPr id="15" name="TextBox 14"/>
          <p:cNvSpPr txBox="1"/>
          <p:nvPr/>
        </p:nvSpPr>
        <p:spPr>
          <a:xfrm>
            <a:off x="3657600" y="5825652"/>
            <a:ext cx="2300818" cy="369332"/>
          </a:xfrm>
          <a:prstGeom prst="rect">
            <a:avLst/>
          </a:prstGeom>
          <a:noFill/>
        </p:spPr>
        <p:txBody>
          <a:bodyPr wrap="none" rtlCol="0">
            <a:spAutoFit/>
          </a:bodyPr>
          <a:lstStyle/>
          <a:p>
            <a:r>
              <a:rPr lang="en-US" b="1" dirty="0" smtClean="0">
                <a:solidFill>
                  <a:srgbClr val="FF0000"/>
                </a:solidFill>
                <a:latin typeface="Helvetica"/>
                <a:cs typeface="Helvetica"/>
              </a:rPr>
              <a:t>Most unpredictable</a:t>
            </a:r>
            <a:endParaRPr lang="en-US" b="1" dirty="0">
              <a:solidFill>
                <a:srgbClr val="FF0000"/>
              </a:solidFill>
              <a:latin typeface="Helvetica"/>
              <a:cs typeface="Helvetica"/>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7" name="Slide Number Placeholder 4"/>
          <p:cNvSpPr>
            <a:spLocks noGrp="1"/>
          </p:cNvSpPr>
          <p:nvPr>
            <p:ph type="sldNum" sz="quarter" idx="10"/>
          </p:nvPr>
        </p:nvSpPr>
        <p:spPr>
          <a:noFill/>
        </p:spPr>
        <p:txBody>
          <a:bodyPr/>
          <a:lstStyle/>
          <a:p>
            <a:fld id="{9848F0C4-DE72-44A1-A66B-D2C1DAA47188}" type="slidenum">
              <a:rPr lang="en-US" smtClean="0">
                <a:latin typeface="Helvetica"/>
                <a:cs typeface="Helvetica"/>
              </a:rPr>
              <a:pPr/>
              <a:t>34</a:t>
            </a:fld>
            <a:endParaRPr lang="en-US" smtClean="0">
              <a:latin typeface="Helvetica"/>
              <a:cs typeface="Helvetica"/>
            </a:endParaRPr>
          </a:p>
        </p:txBody>
      </p:sp>
      <p:sp>
        <p:nvSpPr>
          <p:cNvPr id="1028" name="Rectangle 2"/>
          <p:cNvSpPr>
            <a:spLocks noGrp="1" noChangeArrowheads="1"/>
          </p:cNvSpPr>
          <p:nvPr>
            <p:ph type="title"/>
          </p:nvPr>
        </p:nvSpPr>
        <p:spPr/>
        <p:txBody>
          <a:bodyPr/>
          <a:lstStyle/>
          <a:p>
            <a:r>
              <a:rPr lang="en-US" smtClean="0">
                <a:latin typeface="Helvetica"/>
                <a:cs typeface="Helvetica"/>
              </a:rPr>
              <a:t>Galactic Cosmic Rays</a:t>
            </a:r>
          </a:p>
        </p:txBody>
      </p:sp>
      <p:sp>
        <p:nvSpPr>
          <p:cNvPr id="1029" name="Rectangle 3"/>
          <p:cNvSpPr>
            <a:spLocks noGrp="1" noChangeArrowheads="1"/>
          </p:cNvSpPr>
          <p:nvPr>
            <p:ph type="body" sz="half" idx="1"/>
          </p:nvPr>
        </p:nvSpPr>
        <p:spPr/>
        <p:txBody>
          <a:bodyPr/>
          <a:lstStyle/>
          <a:p>
            <a:r>
              <a:rPr lang="en-US" sz="2000" smtClean="0">
                <a:latin typeface="Helvetica"/>
                <a:cs typeface="Helvetica"/>
              </a:rPr>
              <a:t>Galactic cosmic rays (GCR) are high-energy charged particles that originate outside our solar system.</a:t>
            </a:r>
          </a:p>
          <a:p>
            <a:r>
              <a:rPr lang="en-US" sz="2000" smtClean="0">
                <a:latin typeface="Helvetica"/>
                <a:cs typeface="Helvetica"/>
              </a:rPr>
              <a:t>Supernova explosions are a significant source</a:t>
            </a:r>
          </a:p>
        </p:txBody>
      </p:sp>
      <p:graphicFrame>
        <p:nvGraphicFramePr>
          <p:cNvPr id="1026" name="Object 0"/>
          <p:cNvGraphicFramePr>
            <a:graphicFrameLocks noChangeAspect="1"/>
          </p:cNvGraphicFramePr>
          <p:nvPr>
            <p:ph type="chart" sz="half" idx="2"/>
          </p:nvPr>
        </p:nvGraphicFramePr>
        <p:xfrm>
          <a:off x="4572000" y="1447800"/>
          <a:ext cx="3810000" cy="4114800"/>
        </p:xfrm>
        <a:graphic>
          <a:graphicData uri="http://schemas.openxmlformats.org/presentationml/2006/ole">
            <p:oleObj spid="_x0000_s78850" name="Chart" r:id="rId4" imgW="3810000" imgH="4114800" progId="MSGraph.Chart.8">
              <p:embed followColorScheme="full"/>
            </p:oleObj>
          </a:graphicData>
        </a:graphic>
      </p:graphicFrame>
      <p:pic>
        <p:nvPicPr>
          <p:cNvPr id="1030" name="Picture 6" descr="D:\nsrec06\Xapsos SC\Figs_032806\crab_nebula_supernova_color.jpg"/>
          <p:cNvPicPr>
            <a:picLocks noChangeAspect="1" noChangeArrowheads="1"/>
          </p:cNvPicPr>
          <p:nvPr/>
        </p:nvPicPr>
        <p:blipFill>
          <a:blip r:embed="rId5" cstate="print"/>
          <a:srcRect t="3226" b="12903"/>
          <a:stretch>
            <a:fillRect/>
          </a:stretch>
        </p:blipFill>
        <p:spPr bwMode="auto">
          <a:xfrm>
            <a:off x="4495800" y="1371600"/>
            <a:ext cx="4348163" cy="3754438"/>
          </a:xfrm>
          <a:prstGeom prst="rect">
            <a:avLst/>
          </a:prstGeom>
          <a:noFill/>
          <a:ln w="9525">
            <a:noFill/>
            <a:miter lim="800000"/>
            <a:headEnd/>
            <a:tailEnd/>
          </a:ln>
        </p:spPr>
      </p:pic>
      <p:sp>
        <p:nvSpPr>
          <p:cNvPr id="7" name="TextBox 6"/>
          <p:cNvSpPr txBox="1"/>
          <p:nvPr/>
        </p:nvSpPr>
        <p:spPr>
          <a:xfrm>
            <a:off x="609600" y="4161862"/>
            <a:ext cx="2644876" cy="1477328"/>
          </a:xfrm>
          <a:prstGeom prst="rect">
            <a:avLst/>
          </a:prstGeom>
          <a:noFill/>
        </p:spPr>
        <p:txBody>
          <a:bodyPr wrap="square" rtlCol="0">
            <a:spAutoFit/>
          </a:bodyPr>
          <a:lstStyle/>
          <a:p>
            <a:r>
              <a:rPr lang="en-US" dirty="0" err="1" smtClean="0">
                <a:latin typeface="Helvetica"/>
                <a:cs typeface="Helvetica"/>
              </a:rPr>
              <a:t>Anticorrelation</a:t>
            </a:r>
            <a:r>
              <a:rPr lang="en-US" dirty="0" smtClean="0">
                <a:latin typeface="Helvetica"/>
                <a:cs typeface="Helvetica"/>
              </a:rPr>
              <a:t> with solar activity</a:t>
            </a:r>
          </a:p>
          <a:p>
            <a:r>
              <a:rPr lang="en-US" dirty="0" smtClean="0">
                <a:latin typeface="Helvetica"/>
                <a:cs typeface="Helvetica"/>
              </a:rPr>
              <a:t>More pronounced/intense during solar minimum</a:t>
            </a:r>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3" name="Slide Number Placeholder 4"/>
          <p:cNvSpPr>
            <a:spLocks noGrp="1"/>
          </p:cNvSpPr>
          <p:nvPr>
            <p:ph type="sldNum" sz="quarter" idx="10"/>
          </p:nvPr>
        </p:nvSpPr>
        <p:spPr>
          <a:noFill/>
        </p:spPr>
        <p:txBody>
          <a:bodyPr/>
          <a:lstStyle/>
          <a:p>
            <a:fld id="{DF1F0DC8-B11F-4BAA-8048-92264AC028B3}" type="slidenum">
              <a:rPr lang="en-US" smtClean="0">
                <a:latin typeface="Helvetica"/>
                <a:cs typeface="Helvetica"/>
              </a:rPr>
              <a:pPr/>
              <a:t>35</a:t>
            </a:fld>
            <a:endParaRPr lang="en-US" smtClean="0">
              <a:latin typeface="Helvetica"/>
              <a:cs typeface="Helvetica"/>
            </a:endParaRPr>
          </a:p>
        </p:txBody>
      </p:sp>
      <p:sp>
        <p:nvSpPr>
          <p:cNvPr id="5124" name="Rectangle 2"/>
          <p:cNvSpPr>
            <a:spLocks noGrp="1" noChangeArrowheads="1"/>
          </p:cNvSpPr>
          <p:nvPr>
            <p:ph type="title"/>
          </p:nvPr>
        </p:nvSpPr>
        <p:spPr/>
        <p:txBody>
          <a:bodyPr/>
          <a:lstStyle/>
          <a:p>
            <a:r>
              <a:rPr lang="en-US" smtClean="0">
                <a:latin typeface="Helvetica"/>
                <a:cs typeface="Helvetica"/>
              </a:rPr>
              <a:t>South Atlantic Anomaly</a:t>
            </a:r>
          </a:p>
        </p:txBody>
      </p:sp>
      <p:sp>
        <p:nvSpPr>
          <p:cNvPr id="5125" name="Rectangle 3"/>
          <p:cNvSpPr>
            <a:spLocks noGrp="1" noChangeArrowheads="1"/>
          </p:cNvSpPr>
          <p:nvPr>
            <p:ph type="body" sz="half" idx="1"/>
          </p:nvPr>
        </p:nvSpPr>
        <p:spPr/>
        <p:txBody>
          <a:bodyPr/>
          <a:lstStyle/>
          <a:p>
            <a:r>
              <a:rPr lang="en-US" sz="2000" smtClean="0">
                <a:latin typeface="Helvetica"/>
                <a:cs typeface="Helvetica"/>
              </a:rPr>
              <a:t>Dominates the radiation environment for altitudes less than about 1000 km.</a:t>
            </a:r>
          </a:p>
          <a:p>
            <a:r>
              <a:rPr lang="en-US" sz="2000" smtClean="0">
                <a:latin typeface="Helvetica"/>
                <a:cs typeface="Helvetica"/>
              </a:rPr>
              <a:t>Caused by tilt and shift of geomagnetic axis relative to rotational axis.</a:t>
            </a:r>
          </a:p>
          <a:p>
            <a:r>
              <a:rPr lang="en-US" sz="2000" smtClean="0">
                <a:latin typeface="Helvetica"/>
                <a:cs typeface="Helvetica"/>
              </a:rPr>
              <a:t>Inner edge of proton belt is at lower altitudes south and east of Brazil.</a:t>
            </a:r>
          </a:p>
        </p:txBody>
      </p:sp>
      <p:graphicFrame>
        <p:nvGraphicFramePr>
          <p:cNvPr id="5122" name="Object 4"/>
          <p:cNvGraphicFramePr>
            <a:graphicFrameLocks noChangeAspect="1"/>
          </p:cNvGraphicFramePr>
          <p:nvPr>
            <p:ph type="chart" sz="half" idx="2"/>
          </p:nvPr>
        </p:nvGraphicFramePr>
        <p:xfrm>
          <a:off x="4572000" y="1447800"/>
          <a:ext cx="3810000" cy="4114800"/>
        </p:xfrm>
        <a:graphic>
          <a:graphicData uri="http://schemas.openxmlformats.org/presentationml/2006/ole">
            <p:oleObj spid="_x0000_s80898" name="Chart" r:id="rId4" imgW="3810000" imgH="4114800" progId="MSGraph.Chart.8">
              <p:embed followColorScheme="full"/>
            </p:oleObj>
          </a:graphicData>
        </a:graphic>
      </p:graphicFrame>
      <p:pic>
        <p:nvPicPr>
          <p:cNvPr id="5126" name="Picture 7" descr="D:\nsrec06\Xapsos SC\Figs\Trapped p and e_Fig3_color_070306.tif"/>
          <p:cNvPicPr>
            <a:picLocks noChangeAspect="1" noChangeArrowheads="1"/>
          </p:cNvPicPr>
          <p:nvPr/>
        </p:nvPicPr>
        <p:blipFill>
          <a:blip r:embed="rId5" cstate="print"/>
          <a:srcRect/>
          <a:stretch>
            <a:fillRect/>
          </a:stretch>
        </p:blipFill>
        <p:spPr bwMode="auto">
          <a:xfrm>
            <a:off x="5213350" y="941160"/>
            <a:ext cx="2619375" cy="5419725"/>
          </a:xfrm>
          <a:prstGeom prst="rect">
            <a:avLst/>
          </a:prstGeom>
          <a:noFill/>
          <a:ln w="9525">
            <a:noFill/>
            <a:miter lim="800000"/>
            <a:headEnd/>
            <a:tailEnd/>
          </a:ln>
        </p:spPr>
      </p:pic>
      <p:sp>
        <p:nvSpPr>
          <p:cNvPr id="5127" name="Text Box 8"/>
          <p:cNvSpPr txBox="1">
            <a:spLocks noChangeArrowheads="1"/>
          </p:cNvSpPr>
          <p:nvPr/>
        </p:nvSpPr>
        <p:spPr bwMode="auto">
          <a:xfrm>
            <a:off x="5511800" y="6405563"/>
            <a:ext cx="2082800" cy="228600"/>
          </a:xfrm>
          <a:prstGeom prst="rect">
            <a:avLst/>
          </a:prstGeom>
          <a:noFill/>
          <a:ln w="9525">
            <a:noFill/>
            <a:miter lim="800000"/>
            <a:headEnd/>
            <a:tailEnd/>
          </a:ln>
        </p:spPr>
        <p:txBody>
          <a:bodyPr wrap="none">
            <a:spAutoFit/>
          </a:bodyPr>
          <a:lstStyle/>
          <a:p>
            <a:r>
              <a:rPr lang="en-US" sz="900" b="0">
                <a:solidFill>
                  <a:schemeClr val="tx1"/>
                </a:solidFill>
                <a:latin typeface="Helvetica"/>
                <a:cs typeface="Helvetica"/>
              </a:rPr>
              <a:t>E.J. Daly et al., IEEE TNS, April 1996</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Slide Number Placeholder 2"/>
          <p:cNvSpPr>
            <a:spLocks noGrp="1"/>
          </p:cNvSpPr>
          <p:nvPr>
            <p:ph type="sldNum" sz="quarter" idx="10"/>
          </p:nvPr>
        </p:nvSpPr>
        <p:spPr>
          <a:noFill/>
        </p:spPr>
        <p:txBody>
          <a:bodyPr/>
          <a:lstStyle/>
          <a:p>
            <a:fld id="{7E9B04E8-1066-4378-975E-2BACBFCC447B}" type="slidenum">
              <a:rPr lang="en-US" smtClean="0">
                <a:latin typeface="Helvetica"/>
                <a:cs typeface="Helvetica"/>
              </a:rPr>
              <a:pPr/>
              <a:t>36</a:t>
            </a:fld>
            <a:endParaRPr lang="en-US" smtClean="0">
              <a:latin typeface="Helvetica"/>
              <a:cs typeface="Helvetica"/>
            </a:endParaRPr>
          </a:p>
        </p:txBody>
      </p:sp>
      <p:sp>
        <p:nvSpPr>
          <p:cNvPr id="24579" name="Rectangle 2"/>
          <p:cNvSpPr>
            <a:spLocks noGrp="1" noChangeArrowheads="1"/>
          </p:cNvSpPr>
          <p:nvPr>
            <p:ph type="title"/>
          </p:nvPr>
        </p:nvSpPr>
        <p:spPr>
          <a:xfrm>
            <a:off x="457200" y="180975"/>
            <a:ext cx="8229600" cy="1143000"/>
          </a:xfrm>
        </p:spPr>
        <p:txBody>
          <a:bodyPr/>
          <a:lstStyle/>
          <a:p>
            <a:r>
              <a:rPr lang="en-US" dirty="0" smtClean="0">
                <a:latin typeface="Helvetica"/>
                <a:cs typeface="Helvetica"/>
              </a:rPr>
              <a:t>South Atlantic Anomaly</a:t>
            </a:r>
          </a:p>
        </p:txBody>
      </p:sp>
      <p:pic>
        <p:nvPicPr>
          <p:cNvPr id="24580" name="Picture 5" descr="D:\nsrec06\Xapsos SC\Figs\Trapped p and e_Fig4_color.tif"/>
          <p:cNvPicPr>
            <a:picLocks noChangeAspect="1" noChangeArrowheads="1"/>
          </p:cNvPicPr>
          <p:nvPr/>
        </p:nvPicPr>
        <p:blipFill>
          <a:blip r:embed="rId3" cstate="print"/>
          <a:srcRect/>
          <a:stretch>
            <a:fillRect/>
          </a:stretch>
        </p:blipFill>
        <p:spPr bwMode="auto">
          <a:xfrm>
            <a:off x="771525" y="1152525"/>
            <a:ext cx="7848600" cy="5040313"/>
          </a:xfrm>
          <a:prstGeom prst="rect">
            <a:avLst/>
          </a:prstGeom>
          <a:noFill/>
          <a:ln w="9525">
            <a:noFill/>
            <a:miter lim="800000"/>
            <a:headEnd/>
            <a:tailEnd/>
          </a:ln>
        </p:spPr>
      </p:pic>
      <p:sp>
        <p:nvSpPr>
          <p:cNvPr id="24581" name="Rectangle 6"/>
          <p:cNvSpPr>
            <a:spLocks noChangeArrowheads="1"/>
          </p:cNvSpPr>
          <p:nvPr/>
        </p:nvSpPr>
        <p:spPr bwMode="auto">
          <a:xfrm>
            <a:off x="3419475" y="6267450"/>
            <a:ext cx="2480166" cy="230832"/>
          </a:xfrm>
          <a:prstGeom prst="rect">
            <a:avLst/>
          </a:prstGeom>
          <a:noFill/>
          <a:ln w="9525">
            <a:noFill/>
            <a:miter lim="800000"/>
            <a:headEnd/>
            <a:tailEnd/>
          </a:ln>
        </p:spPr>
        <p:txBody>
          <a:bodyPr wrap="none">
            <a:spAutoFit/>
          </a:bodyPr>
          <a:lstStyle/>
          <a:p>
            <a:r>
              <a:rPr lang="en-US" sz="900" b="0">
                <a:solidFill>
                  <a:schemeClr val="tx1"/>
                </a:solidFill>
                <a:latin typeface="Helvetica"/>
                <a:cs typeface="Helvetica"/>
              </a:rPr>
              <a:t>From SPENVIS, http://www.spenvis.oma.be/</a:t>
            </a:r>
          </a:p>
        </p:txBody>
      </p:sp>
      <p:sp>
        <p:nvSpPr>
          <p:cNvPr id="24582" name="Rectangle 7"/>
          <p:cNvSpPr>
            <a:spLocks noChangeArrowheads="1"/>
          </p:cNvSpPr>
          <p:nvPr/>
        </p:nvSpPr>
        <p:spPr bwMode="auto">
          <a:xfrm>
            <a:off x="6146800" y="1323975"/>
            <a:ext cx="1253543" cy="276999"/>
          </a:xfrm>
          <a:prstGeom prst="rect">
            <a:avLst/>
          </a:prstGeom>
          <a:noFill/>
          <a:ln w="9525">
            <a:noFill/>
            <a:miter lim="800000"/>
            <a:headEnd/>
            <a:tailEnd/>
          </a:ln>
        </p:spPr>
        <p:txBody>
          <a:bodyPr wrap="none">
            <a:spAutoFit/>
          </a:bodyPr>
          <a:lstStyle/>
          <a:p>
            <a:r>
              <a:rPr lang="en-US" sz="1200">
                <a:solidFill>
                  <a:schemeClr val="tx1"/>
                </a:solidFill>
                <a:latin typeface="Helvetica"/>
                <a:cs typeface="Helvetica"/>
              </a:rPr>
              <a:t>Solar Maximum</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Solar Particle Events</a:t>
            </a:r>
            <a:endParaRPr lang="en-US" dirty="0">
              <a:latin typeface="Helvetica"/>
              <a:cs typeface="Helvetica"/>
            </a:endParaRPr>
          </a:p>
        </p:txBody>
      </p:sp>
      <p:sp>
        <p:nvSpPr>
          <p:cNvPr id="3" name="Content Placeholder 2"/>
          <p:cNvSpPr>
            <a:spLocks noGrp="1"/>
          </p:cNvSpPr>
          <p:nvPr>
            <p:ph sz="half" idx="1"/>
          </p:nvPr>
        </p:nvSpPr>
        <p:spPr/>
        <p:txBody>
          <a:bodyPr/>
          <a:lstStyle/>
          <a:p>
            <a:r>
              <a:rPr lang="en-US" sz="2400" dirty="0" smtClean="0">
                <a:latin typeface="Helvetica"/>
                <a:cs typeface="Helvetica"/>
              </a:rPr>
              <a:t>Caused by flare/CME</a:t>
            </a:r>
          </a:p>
        </p:txBody>
      </p:sp>
      <p:sp>
        <p:nvSpPr>
          <p:cNvPr id="5" name="Slide Number Placeholder 4"/>
          <p:cNvSpPr>
            <a:spLocks noGrp="1"/>
          </p:cNvSpPr>
          <p:nvPr>
            <p:ph type="sldNum" sz="quarter" idx="10"/>
          </p:nvPr>
        </p:nvSpPr>
        <p:spPr/>
        <p:txBody>
          <a:bodyPr/>
          <a:lstStyle/>
          <a:p>
            <a:pPr>
              <a:defRPr/>
            </a:pPr>
            <a:fld id="{E477434F-B241-4D2E-B1BB-0EA6C56A7415}" type="slidenum">
              <a:rPr lang="en-US" smtClean="0">
                <a:latin typeface="Helvetica"/>
                <a:cs typeface="Helvetica"/>
              </a:rPr>
              <a:pPr>
                <a:defRPr/>
              </a:pPr>
              <a:t>37</a:t>
            </a:fld>
            <a:endParaRPr lang="en-US">
              <a:latin typeface="Helvetica"/>
              <a:cs typeface="Helvetica"/>
            </a:endParaRPr>
          </a:p>
        </p:txBody>
      </p:sp>
      <p:pic>
        <p:nvPicPr>
          <p:cNvPr id="6" name="Picture 9" descr="C:\cap\sun_earth.gif"/>
          <p:cNvPicPr>
            <a:picLocks noGrp="1" noChangeAspect="1" noChangeArrowheads="1"/>
          </p:cNvPicPr>
          <p:nvPr>
            <p:ph sz="half" idx="2"/>
          </p:nvPr>
        </p:nvPicPr>
        <p:blipFill>
          <a:blip r:embed="rId3" cstate="print"/>
          <a:srcRect/>
          <a:stretch>
            <a:fillRect/>
          </a:stretch>
        </p:blipFill>
        <p:spPr bwMode="auto">
          <a:xfrm>
            <a:off x="4425561" y="1543051"/>
            <a:ext cx="4251714" cy="3179034"/>
          </a:xfrm>
          <a:prstGeom prst="rect">
            <a:avLst/>
          </a:prstGeom>
          <a:noFill/>
          <a:ln w="63500">
            <a:solidFill>
              <a:schemeClr val="accent2"/>
            </a:solid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a:noFill/>
        </p:spPr>
        <p:txBody>
          <a:bodyPr/>
          <a:lstStyle/>
          <a:p>
            <a:fld id="{F479A805-5700-42D6-84A2-52602CFB7821}" type="slidenum">
              <a:rPr lang="en-US" smtClean="0">
                <a:latin typeface="Helvetica"/>
                <a:cs typeface="Helvetica"/>
              </a:rPr>
              <a:pPr/>
              <a:t>38</a:t>
            </a:fld>
            <a:endParaRPr lang="en-US" smtClean="0">
              <a:latin typeface="Helvetica"/>
              <a:cs typeface="Helvetica"/>
            </a:endParaRPr>
          </a:p>
        </p:txBody>
      </p:sp>
      <p:sp>
        <p:nvSpPr>
          <p:cNvPr id="18435" name="Rectangle 2"/>
          <p:cNvSpPr>
            <a:spLocks noGrp="1" noChangeArrowheads="1"/>
          </p:cNvSpPr>
          <p:nvPr>
            <p:ph type="title"/>
          </p:nvPr>
        </p:nvSpPr>
        <p:spPr>
          <a:xfrm>
            <a:off x="133350" y="0"/>
            <a:ext cx="8229600" cy="1143000"/>
          </a:xfrm>
        </p:spPr>
        <p:txBody>
          <a:bodyPr/>
          <a:lstStyle/>
          <a:p>
            <a:r>
              <a:rPr lang="en-US" dirty="0" smtClean="0">
                <a:latin typeface="Helvetica"/>
                <a:cs typeface="Helvetica"/>
              </a:rPr>
              <a:t>Characteristics of </a:t>
            </a:r>
            <a:r>
              <a:rPr lang="en-US" dirty="0" err="1" smtClean="0">
                <a:latin typeface="Helvetica"/>
                <a:cs typeface="Helvetica"/>
              </a:rPr>
              <a:t>SEPs</a:t>
            </a:r>
            <a:endParaRPr lang="en-US" dirty="0" smtClean="0">
              <a:latin typeface="Helvetica"/>
              <a:cs typeface="Helvetica"/>
            </a:endParaRPr>
          </a:p>
        </p:txBody>
      </p:sp>
      <p:sp>
        <p:nvSpPr>
          <p:cNvPr id="18436" name="Rectangle 3"/>
          <p:cNvSpPr>
            <a:spLocks noGrp="1" noChangeArrowheads="1"/>
          </p:cNvSpPr>
          <p:nvPr>
            <p:ph type="body" idx="1"/>
          </p:nvPr>
        </p:nvSpPr>
        <p:spPr>
          <a:xfrm>
            <a:off x="590550" y="1143000"/>
            <a:ext cx="7696200" cy="3120924"/>
          </a:xfrm>
        </p:spPr>
        <p:txBody>
          <a:bodyPr>
            <a:normAutofit fontScale="92500" lnSpcReduction="20000"/>
          </a:bodyPr>
          <a:lstStyle/>
          <a:p>
            <a:r>
              <a:rPr lang="en-US" sz="2400" dirty="0" smtClean="0">
                <a:latin typeface="Helvetica"/>
                <a:cs typeface="Helvetica"/>
              </a:rPr>
              <a:t>Elemental composition* (may vary event by event)</a:t>
            </a:r>
          </a:p>
          <a:p>
            <a:pPr lvl="1"/>
            <a:r>
              <a:rPr lang="en-US" sz="2400" dirty="0" smtClean="0">
                <a:latin typeface="Helvetica"/>
                <a:cs typeface="Helvetica"/>
              </a:rPr>
              <a:t>96.4% protons</a:t>
            </a:r>
          </a:p>
          <a:p>
            <a:pPr lvl="1"/>
            <a:r>
              <a:rPr lang="en-US" sz="2400" dirty="0" smtClean="0">
                <a:latin typeface="Helvetica"/>
                <a:cs typeface="Helvetica"/>
              </a:rPr>
              <a:t>3.5% alpha particles</a:t>
            </a:r>
          </a:p>
          <a:p>
            <a:pPr lvl="1"/>
            <a:r>
              <a:rPr lang="en-US" sz="2400" dirty="0" smtClean="0">
                <a:latin typeface="Helvetica"/>
                <a:cs typeface="Helvetica"/>
              </a:rPr>
              <a:t>0.1% heavier ions (not to be neglected!)</a:t>
            </a:r>
          </a:p>
          <a:p>
            <a:r>
              <a:rPr lang="en-US" sz="2400" dirty="0" smtClean="0">
                <a:latin typeface="Helvetica"/>
                <a:cs typeface="Helvetica"/>
              </a:rPr>
              <a:t>Energies: up to ~ </a:t>
            </a:r>
            <a:r>
              <a:rPr lang="en-US" sz="2400" dirty="0" err="1" smtClean="0">
                <a:latin typeface="Helvetica"/>
                <a:cs typeface="Helvetica"/>
              </a:rPr>
              <a:t>GeV</a:t>
            </a:r>
            <a:r>
              <a:rPr lang="en-US" sz="2400" dirty="0" smtClean="0">
                <a:latin typeface="Helvetica"/>
                <a:cs typeface="Helvetica"/>
              </a:rPr>
              <a:t>/nucleon</a:t>
            </a:r>
          </a:p>
          <a:p>
            <a:r>
              <a:rPr lang="en-US" sz="2400" dirty="0" smtClean="0">
                <a:latin typeface="Helvetica"/>
                <a:cs typeface="Helvetica"/>
              </a:rPr>
              <a:t>Event magnitudes:</a:t>
            </a:r>
          </a:p>
          <a:p>
            <a:pPr lvl="1"/>
            <a:r>
              <a:rPr lang="en-US" sz="2400" dirty="0" smtClean="0">
                <a:latin typeface="Helvetica"/>
                <a:cs typeface="Helvetica"/>
              </a:rPr>
              <a:t>&gt; 10 </a:t>
            </a:r>
            <a:r>
              <a:rPr lang="en-US" sz="2400" dirty="0" err="1" smtClean="0">
                <a:latin typeface="Helvetica"/>
                <a:cs typeface="Helvetica"/>
              </a:rPr>
              <a:t>MeV</a:t>
            </a:r>
            <a:r>
              <a:rPr lang="en-US" sz="2400" dirty="0" smtClean="0">
                <a:latin typeface="Helvetica"/>
                <a:cs typeface="Helvetica"/>
              </a:rPr>
              <a:t>/nucleon integral </a:t>
            </a:r>
            <a:r>
              <a:rPr lang="en-US" sz="2400" dirty="0" err="1" smtClean="0">
                <a:latin typeface="Helvetica"/>
                <a:cs typeface="Helvetica"/>
              </a:rPr>
              <a:t>fluence</a:t>
            </a:r>
            <a:r>
              <a:rPr lang="en-US" sz="2400" dirty="0" smtClean="0">
                <a:latin typeface="Helvetica"/>
                <a:cs typeface="Helvetica"/>
              </a:rPr>
              <a:t>: can exceed 10</a:t>
            </a:r>
            <a:r>
              <a:rPr lang="en-US" sz="2400" baseline="30000" dirty="0" smtClean="0">
                <a:latin typeface="Helvetica"/>
                <a:cs typeface="Helvetica"/>
              </a:rPr>
              <a:t>9</a:t>
            </a:r>
            <a:r>
              <a:rPr lang="en-US" sz="2400" dirty="0" smtClean="0">
                <a:latin typeface="Helvetica"/>
                <a:cs typeface="Helvetica"/>
              </a:rPr>
              <a:t> cm</a:t>
            </a:r>
            <a:r>
              <a:rPr lang="en-US" sz="2400" baseline="30000" dirty="0" smtClean="0">
                <a:latin typeface="Helvetica"/>
                <a:cs typeface="Helvetica"/>
              </a:rPr>
              <a:t>-2</a:t>
            </a:r>
            <a:endParaRPr lang="en-US" sz="2400" dirty="0" smtClean="0">
              <a:latin typeface="Helvetica"/>
              <a:cs typeface="Helvetica"/>
            </a:endParaRPr>
          </a:p>
          <a:p>
            <a:pPr lvl="1"/>
            <a:r>
              <a:rPr lang="en-US" sz="2400" dirty="0" smtClean="0">
                <a:latin typeface="Helvetica"/>
                <a:cs typeface="Helvetica"/>
              </a:rPr>
              <a:t>&gt; 10 </a:t>
            </a:r>
            <a:r>
              <a:rPr lang="en-US" sz="2400" dirty="0" err="1" smtClean="0">
                <a:latin typeface="Helvetica"/>
                <a:cs typeface="Helvetica"/>
              </a:rPr>
              <a:t>MeV</a:t>
            </a:r>
            <a:r>
              <a:rPr lang="en-US" sz="2400" dirty="0" smtClean="0">
                <a:latin typeface="Helvetica"/>
                <a:cs typeface="Helvetica"/>
              </a:rPr>
              <a:t>/nucleon peak flux: can exceed 10</a:t>
            </a:r>
            <a:r>
              <a:rPr lang="en-US" sz="2400" baseline="30000" dirty="0" smtClean="0">
                <a:latin typeface="Helvetica"/>
                <a:cs typeface="Helvetica"/>
              </a:rPr>
              <a:t>5</a:t>
            </a:r>
            <a:r>
              <a:rPr lang="en-US" sz="2400" dirty="0" smtClean="0">
                <a:latin typeface="Helvetica"/>
                <a:cs typeface="Helvetica"/>
              </a:rPr>
              <a:t> cm</a:t>
            </a:r>
            <a:r>
              <a:rPr lang="en-US" sz="2400" baseline="30000" dirty="0" smtClean="0">
                <a:latin typeface="Helvetica"/>
                <a:cs typeface="Helvetica"/>
              </a:rPr>
              <a:t>-2</a:t>
            </a:r>
            <a:r>
              <a:rPr lang="en-US" sz="2400" dirty="0" smtClean="0">
                <a:latin typeface="Helvetica"/>
                <a:cs typeface="Helvetica"/>
              </a:rPr>
              <a:t>s</a:t>
            </a:r>
            <a:r>
              <a:rPr lang="en-US" sz="2400" baseline="30000" dirty="0" smtClean="0">
                <a:latin typeface="Helvetica"/>
                <a:cs typeface="Helvetica"/>
              </a:rPr>
              <a:t>-1</a:t>
            </a:r>
          </a:p>
        </p:txBody>
      </p:sp>
      <p:pic>
        <p:nvPicPr>
          <p:cNvPr id="18437" name="Picture 4"/>
          <p:cNvPicPr>
            <a:picLocks noChangeArrowheads="1"/>
          </p:cNvPicPr>
          <p:nvPr/>
        </p:nvPicPr>
        <p:blipFill>
          <a:blip r:embed="rId3" cstate="print"/>
          <a:srcRect/>
          <a:stretch>
            <a:fillRect/>
          </a:stretch>
        </p:blipFill>
        <p:spPr bwMode="auto">
          <a:xfrm>
            <a:off x="838200" y="4638675"/>
            <a:ext cx="2476500" cy="1981200"/>
          </a:xfrm>
          <a:prstGeom prst="rect">
            <a:avLst/>
          </a:prstGeom>
          <a:noFill/>
          <a:ln w="12700">
            <a:noFill/>
            <a:miter lim="800000"/>
            <a:headEnd/>
            <a:tailEnd/>
          </a:ln>
        </p:spPr>
      </p:pic>
      <p:pic>
        <p:nvPicPr>
          <p:cNvPr id="18438" name="Picture 6" descr="C:\images\CME2.jpg"/>
          <p:cNvPicPr>
            <a:picLocks noChangeAspect="1" noChangeArrowheads="1"/>
          </p:cNvPicPr>
          <p:nvPr/>
        </p:nvPicPr>
        <p:blipFill>
          <a:blip r:embed="rId4" cstate="print"/>
          <a:srcRect/>
          <a:stretch>
            <a:fillRect/>
          </a:stretch>
        </p:blipFill>
        <p:spPr bwMode="auto">
          <a:xfrm>
            <a:off x="6019800" y="4638675"/>
            <a:ext cx="2266950" cy="1968500"/>
          </a:xfrm>
          <a:prstGeom prst="rect">
            <a:avLst/>
          </a:prstGeom>
          <a:noFill/>
          <a:ln w="9525">
            <a:noFill/>
            <a:miter lim="800000"/>
            <a:headEnd/>
            <a:tailEnd/>
          </a:ln>
        </p:spPr>
      </p:pic>
      <p:pic>
        <p:nvPicPr>
          <p:cNvPr id="18439" name="Picture 8" descr="C:\images\CME4.gif"/>
          <p:cNvPicPr>
            <a:picLocks noChangeAspect="1" noChangeArrowheads="1"/>
          </p:cNvPicPr>
          <p:nvPr/>
        </p:nvPicPr>
        <p:blipFill>
          <a:blip r:embed="rId5" cstate="print"/>
          <a:srcRect/>
          <a:stretch>
            <a:fillRect/>
          </a:stretch>
        </p:blipFill>
        <p:spPr bwMode="auto">
          <a:xfrm>
            <a:off x="3733800" y="4676775"/>
            <a:ext cx="1905000"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Slide Number Placeholder 2"/>
          <p:cNvSpPr>
            <a:spLocks noGrp="1"/>
          </p:cNvSpPr>
          <p:nvPr>
            <p:ph type="sldNum" sz="quarter" idx="10"/>
          </p:nvPr>
        </p:nvSpPr>
        <p:spPr>
          <a:noFill/>
        </p:spPr>
        <p:txBody>
          <a:bodyPr/>
          <a:lstStyle/>
          <a:p>
            <a:fld id="{62A9BF58-AA76-4BDF-8A15-156E9BCF3B67}" type="slidenum">
              <a:rPr lang="en-US" smtClean="0">
                <a:latin typeface="Helvetica"/>
                <a:cs typeface="Helvetica"/>
              </a:rPr>
              <a:pPr/>
              <a:t>39</a:t>
            </a:fld>
            <a:endParaRPr lang="en-US" smtClean="0">
              <a:latin typeface="Helvetica"/>
              <a:cs typeface="Helvetica"/>
            </a:endParaRPr>
          </a:p>
        </p:txBody>
      </p:sp>
      <p:sp>
        <p:nvSpPr>
          <p:cNvPr id="19459" name="Rectangle 2"/>
          <p:cNvSpPr>
            <a:spLocks noGrp="1" noChangeArrowheads="1"/>
          </p:cNvSpPr>
          <p:nvPr>
            <p:ph type="title"/>
          </p:nvPr>
        </p:nvSpPr>
        <p:spPr>
          <a:xfrm>
            <a:off x="457200" y="220663"/>
            <a:ext cx="8229600" cy="1143000"/>
          </a:xfrm>
        </p:spPr>
        <p:txBody>
          <a:bodyPr/>
          <a:lstStyle/>
          <a:p>
            <a:r>
              <a:rPr lang="en-US" dirty="0" smtClean="0">
                <a:latin typeface="Helvetica"/>
                <a:cs typeface="Helvetica"/>
              </a:rPr>
              <a:t>Solar Cycle Dependence</a:t>
            </a:r>
          </a:p>
        </p:txBody>
      </p:sp>
      <p:pic>
        <p:nvPicPr>
          <p:cNvPr id="19460" name="Picture 4" descr="D:\nsrec06\Xapsos SC\Figs_032806\SPE_Chan23_color.tif"/>
          <p:cNvPicPr>
            <a:picLocks noChangeAspect="1" noChangeArrowheads="1"/>
          </p:cNvPicPr>
          <p:nvPr/>
        </p:nvPicPr>
        <p:blipFill>
          <a:blip r:embed="rId3" cstate="print"/>
          <a:srcRect/>
          <a:stretch>
            <a:fillRect/>
          </a:stretch>
        </p:blipFill>
        <p:spPr bwMode="auto">
          <a:xfrm>
            <a:off x="1219200" y="1363663"/>
            <a:ext cx="6724650" cy="4703762"/>
          </a:xfrm>
          <a:prstGeom prst="rect">
            <a:avLst/>
          </a:prstGeom>
          <a:noFill/>
          <a:ln w="9525">
            <a:noFill/>
            <a:miter lim="800000"/>
            <a:headEnd/>
            <a:tailEnd/>
          </a:ln>
        </p:spPr>
      </p:pic>
      <p:sp>
        <p:nvSpPr>
          <p:cNvPr id="5" name="TextBox 4"/>
          <p:cNvSpPr txBox="1"/>
          <p:nvPr/>
        </p:nvSpPr>
        <p:spPr>
          <a:xfrm>
            <a:off x="3628684" y="6356350"/>
            <a:ext cx="2135020" cy="369332"/>
          </a:xfrm>
          <a:prstGeom prst="rect">
            <a:avLst/>
          </a:prstGeom>
          <a:noFill/>
        </p:spPr>
        <p:txBody>
          <a:bodyPr wrap="none" rtlCol="0">
            <a:spAutoFit/>
          </a:bodyPr>
          <a:lstStyle/>
          <a:p>
            <a:r>
              <a:rPr lang="en-US" dirty="0" smtClean="0">
                <a:latin typeface="Helvetica"/>
                <a:cs typeface="Helvetica"/>
              </a:rPr>
              <a:t>Most unpredictable</a:t>
            </a:r>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Helvetica"/>
                <a:cs typeface="Helvetica"/>
              </a:rPr>
              <a:t>Explorer I – 1</a:t>
            </a:r>
            <a:r>
              <a:rPr lang="en-US" sz="3600" baseline="30000" dirty="0" smtClean="0">
                <a:latin typeface="Helvetica"/>
                <a:cs typeface="Helvetica"/>
              </a:rPr>
              <a:t>st</a:t>
            </a:r>
            <a:r>
              <a:rPr lang="en-US" sz="3600" dirty="0" smtClean="0">
                <a:latin typeface="Helvetica"/>
                <a:cs typeface="Helvetica"/>
              </a:rPr>
              <a:t> U.S. Satellite</a:t>
            </a:r>
            <a:endParaRPr lang="en-US" sz="3600" dirty="0">
              <a:latin typeface="Helvetica"/>
              <a:cs typeface="Helvetica"/>
            </a:endParaRPr>
          </a:p>
        </p:txBody>
      </p:sp>
      <p:sp>
        <p:nvSpPr>
          <p:cNvPr id="3" name="Content Placeholder 2"/>
          <p:cNvSpPr>
            <a:spLocks noGrp="1"/>
          </p:cNvSpPr>
          <p:nvPr>
            <p:ph idx="1"/>
          </p:nvPr>
        </p:nvSpPr>
        <p:spPr>
          <a:xfrm>
            <a:off x="457200" y="1043301"/>
            <a:ext cx="7877433" cy="1803096"/>
          </a:xfrm>
        </p:spPr>
        <p:txBody>
          <a:bodyPr/>
          <a:lstStyle/>
          <a:p>
            <a:r>
              <a:rPr lang="en-US" dirty="0" smtClean="0">
                <a:latin typeface="Helvetica"/>
                <a:cs typeface="Helvetica"/>
              </a:rPr>
              <a:t>Explorer 1, was launched into Earth's orbit on a Jupiter C missile from Cape Canaveral, Florida, on January 31, 1958  - Inner belt</a:t>
            </a:r>
            <a:endParaRPr lang="en-US"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4</a:t>
            </a:fld>
            <a:endParaRPr lang="en-US">
              <a:latin typeface="Helvetica"/>
              <a:cs typeface="Helvetica"/>
            </a:endParaRPr>
          </a:p>
        </p:txBody>
      </p:sp>
      <p:pic>
        <p:nvPicPr>
          <p:cNvPr id="6" name="Picture 5" descr="Explorer1.jpg"/>
          <p:cNvPicPr>
            <a:picLocks noChangeAspect="1"/>
          </p:cNvPicPr>
          <p:nvPr/>
        </p:nvPicPr>
        <p:blipFill>
          <a:blip r:embed="rId2"/>
          <a:stretch>
            <a:fillRect/>
          </a:stretch>
        </p:blipFill>
        <p:spPr>
          <a:xfrm>
            <a:off x="764024" y="2616058"/>
            <a:ext cx="7775833" cy="4981393"/>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z="2800" dirty="0" smtClean="0">
                <a:latin typeface="Helvetica"/>
                <a:cs typeface="Helvetica"/>
              </a:rPr>
              <a:t>What is a Single Event Effect</a:t>
            </a:r>
            <a:r>
              <a:rPr lang="en-US" dirty="0" smtClean="0">
                <a:latin typeface="Helvetica"/>
                <a:cs typeface="Helvetica"/>
              </a:rPr>
              <a:t>?</a:t>
            </a:r>
          </a:p>
        </p:txBody>
      </p:sp>
      <p:sp>
        <p:nvSpPr>
          <p:cNvPr id="14339" name="Content Placeholder 2"/>
          <p:cNvSpPr>
            <a:spLocks noGrp="1"/>
          </p:cNvSpPr>
          <p:nvPr>
            <p:ph idx="1"/>
          </p:nvPr>
        </p:nvSpPr>
        <p:spPr/>
        <p:txBody>
          <a:bodyPr/>
          <a:lstStyle/>
          <a:p>
            <a:pPr>
              <a:lnSpc>
                <a:spcPct val="90000"/>
              </a:lnSpc>
            </a:pPr>
            <a:r>
              <a:rPr lang="en-US" sz="2000" dirty="0" smtClean="0">
                <a:latin typeface="Helvetica"/>
                <a:cs typeface="Helvetica"/>
              </a:rPr>
              <a:t>Single Event Effect (SEE) – any measureable effect in a circuit caused by single incident ion</a:t>
            </a:r>
          </a:p>
          <a:p>
            <a:pPr lvl="1"/>
            <a:r>
              <a:rPr lang="en-US" sz="1800" dirty="0" smtClean="0">
                <a:latin typeface="Helvetica"/>
                <a:cs typeface="Helvetica"/>
              </a:rPr>
              <a:t>Non-destructive – SEU (Single Event Upset), SET (single event transients), MBU (Multiple Bit Upsets), SHE (single-event hard error)</a:t>
            </a:r>
          </a:p>
          <a:p>
            <a:pPr lvl="1"/>
            <a:r>
              <a:rPr lang="en-US" sz="1800" dirty="0" smtClean="0">
                <a:latin typeface="Helvetica"/>
                <a:cs typeface="Helvetica"/>
              </a:rPr>
              <a:t>Destructive – SEL (single event </a:t>
            </a:r>
            <a:r>
              <a:rPr lang="en-US" sz="1800" dirty="0" err="1" smtClean="0">
                <a:latin typeface="Helvetica"/>
                <a:cs typeface="Helvetica"/>
              </a:rPr>
              <a:t>latchup</a:t>
            </a:r>
            <a:r>
              <a:rPr lang="en-US" sz="1800" dirty="0" smtClean="0">
                <a:latin typeface="Helvetica"/>
                <a:cs typeface="Helvetica"/>
              </a:rPr>
              <a:t>), SEGR (single event gate rupture), SEB (single event burnout)</a:t>
            </a:r>
          </a:p>
          <a:p>
            <a:pPr>
              <a:buNone/>
            </a:pPr>
            <a:endParaRPr lang="en-US" dirty="0" smtClean="0">
              <a:latin typeface="Helvetica"/>
              <a:cs typeface="Helvetica"/>
            </a:endParaRPr>
          </a:p>
        </p:txBody>
      </p:sp>
      <p:sp>
        <p:nvSpPr>
          <p:cNvPr id="14340" name="Slide Number Placeholder 3"/>
          <p:cNvSpPr>
            <a:spLocks noGrp="1"/>
          </p:cNvSpPr>
          <p:nvPr>
            <p:ph type="sldNum" sz="quarter" idx="10"/>
          </p:nvPr>
        </p:nvSpPr>
        <p:spPr>
          <a:noFill/>
        </p:spPr>
        <p:txBody>
          <a:bodyPr/>
          <a:lstStyle/>
          <a:p>
            <a:fld id="{7ED4B8BF-8E60-4B3D-9080-CB8BE4203A9E}" type="slidenum">
              <a:rPr lang="en-US" smtClean="0">
                <a:latin typeface="Helvetica"/>
                <a:cs typeface="Helvetica"/>
              </a:rPr>
              <a:pPr/>
              <a:t>40</a:t>
            </a:fld>
            <a:endParaRPr lang="en-US" smtClean="0">
              <a:latin typeface="Helvetica"/>
              <a:cs typeface="Helvetica"/>
            </a:endParaRPr>
          </a:p>
        </p:txBody>
      </p:sp>
      <p:pic>
        <p:nvPicPr>
          <p:cNvPr id="14343" name="Picture 4"/>
          <p:cNvPicPr>
            <a:picLocks noChangeAspect="1" noChangeArrowheads="1"/>
          </p:cNvPicPr>
          <p:nvPr/>
        </p:nvPicPr>
        <p:blipFill>
          <a:blip r:embed="rId3" cstate="print"/>
          <a:srcRect/>
          <a:stretch>
            <a:fillRect/>
          </a:stretch>
        </p:blipFill>
        <p:spPr bwMode="auto">
          <a:xfrm>
            <a:off x="1057275" y="3784601"/>
            <a:ext cx="3067050" cy="2668587"/>
          </a:xfrm>
          <a:prstGeom prst="rect">
            <a:avLst/>
          </a:prstGeom>
          <a:noFill/>
          <a:ln w="9525">
            <a:noFill/>
            <a:miter lim="800000"/>
            <a:headEnd/>
            <a:tailEnd/>
          </a:ln>
        </p:spPr>
      </p:pic>
      <p:sp>
        <p:nvSpPr>
          <p:cNvPr id="14344" name="Rectangle 7"/>
          <p:cNvSpPr>
            <a:spLocks noChangeArrowheads="1"/>
          </p:cNvSpPr>
          <p:nvPr/>
        </p:nvSpPr>
        <p:spPr bwMode="auto">
          <a:xfrm>
            <a:off x="4262857" y="5945465"/>
            <a:ext cx="2552700" cy="646113"/>
          </a:xfrm>
          <a:prstGeom prst="rect">
            <a:avLst/>
          </a:prstGeom>
          <a:noFill/>
          <a:ln w="9525">
            <a:noFill/>
            <a:miter lim="800000"/>
            <a:headEnd/>
            <a:tailEnd/>
          </a:ln>
        </p:spPr>
        <p:txBody>
          <a:bodyPr>
            <a:spAutoFit/>
          </a:bodyPr>
          <a:lstStyle/>
          <a:p>
            <a:r>
              <a:rPr lang="en-US" sz="1200" i="1" dirty="0">
                <a:latin typeface="Helvetica"/>
                <a:cs typeface="Helvetica"/>
              </a:rPr>
              <a:t>Destructive event </a:t>
            </a:r>
          </a:p>
          <a:p>
            <a:r>
              <a:rPr lang="en-US" sz="1200" i="1" dirty="0">
                <a:latin typeface="Helvetica"/>
                <a:cs typeface="Helvetica"/>
              </a:rPr>
              <a:t>in a COTS 120V </a:t>
            </a:r>
          </a:p>
          <a:p>
            <a:r>
              <a:rPr lang="en-US" sz="1200" i="1" dirty="0">
                <a:latin typeface="Helvetica"/>
                <a:cs typeface="Helvetica"/>
              </a:rPr>
              <a:t>DC-DC Converter</a:t>
            </a:r>
          </a:p>
        </p:txBody>
      </p:sp>
      <p:sp>
        <p:nvSpPr>
          <p:cNvPr id="9" name="TextBox 8"/>
          <p:cNvSpPr txBox="1"/>
          <p:nvPr/>
        </p:nvSpPr>
        <p:spPr>
          <a:xfrm>
            <a:off x="7057534" y="6268522"/>
            <a:ext cx="2057474" cy="369332"/>
          </a:xfrm>
          <a:prstGeom prst="rect">
            <a:avLst/>
          </a:prstGeom>
          <a:noFill/>
        </p:spPr>
        <p:txBody>
          <a:bodyPr wrap="none" rtlCol="0">
            <a:spAutoFit/>
          </a:bodyPr>
          <a:lstStyle/>
          <a:p>
            <a:r>
              <a:rPr lang="en-US" dirty="0" smtClean="0">
                <a:latin typeface="Helvetica"/>
                <a:cs typeface="Helvetica"/>
              </a:rPr>
              <a:t>(credit: </a:t>
            </a:r>
            <a:r>
              <a:rPr lang="en-US" dirty="0" err="1" smtClean="0">
                <a:latin typeface="Helvetica"/>
                <a:cs typeface="Helvetica"/>
              </a:rPr>
              <a:t>M.Xapsos</a:t>
            </a:r>
            <a:r>
              <a:rPr lang="en-US" dirty="0" smtClean="0">
                <a:latin typeface="Helvetica"/>
                <a:cs typeface="Helvetica"/>
              </a:rPr>
              <a:t>)</a:t>
            </a:r>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Single Event Upsets</a:t>
            </a:r>
            <a:endParaRPr lang="en-US" dirty="0">
              <a:latin typeface="Helvetica"/>
              <a:cs typeface="Helvetica"/>
            </a:endParaRPr>
          </a:p>
        </p:txBody>
      </p:sp>
      <p:sp>
        <p:nvSpPr>
          <p:cNvPr id="3" name="Content Placeholder 2"/>
          <p:cNvSpPr>
            <a:spLocks noGrp="1"/>
          </p:cNvSpPr>
          <p:nvPr>
            <p:ph idx="1"/>
          </p:nvPr>
        </p:nvSpPr>
        <p:spPr/>
        <p:txBody>
          <a:bodyPr/>
          <a:lstStyle/>
          <a:p>
            <a:r>
              <a:rPr lang="en-US" dirty="0" err="1" smtClean="0">
                <a:latin typeface="Helvetica"/>
                <a:cs typeface="Helvetica"/>
              </a:rPr>
              <a:t>SEUs</a:t>
            </a:r>
            <a:r>
              <a:rPr lang="en-US" dirty="0" smtClean="0">
                <a:latin typeface="Helvetica"/>
                <a:cs typeface="Helvetica"/>
              </a:rPr>
              <a:t>: are soft errors, and non-destructive. They normally appear as transient pulses in logic or support circuitry, or as </a:t>
            </a:r>
            <a:r>
              <a:rPr lang="en-US" dirty="0" err="1" smtClean="0">
                <a:latin typeface="Helvetica"/>
                <a:cs typeface="Helvetica"/>
              </a:rPr>
              <a:t>bitflips</a:t>
            </a:r>
            <a:r>
              <a:rPr lang="en-US" dirty="0" smtClean="0">
                <a:latin typeface="Helvetica"/>
                <a:cs typeface="Helvetica"/>
              </a:rPr>
              <a:t> in memory cells or registers. </a:t>
            </a:r>
            <a:endParaRPr lang="en-US" dirty="0">
              <a:latin typeface="Helvetica"/>
              <a:cs typeface="Helvetica"/>
            </a:endParaRPr>
          </a:p>
        </p:txBody>
      </p:sp>
      <p:sp>
        <p:nvSpPr>
          <p:cNvPr id="5" name="Slide Number Placeholder 4"/>
          <p:cNvSpPr>
            <a:spLocks noGrp="1"/>
          </p:cNvSpPr>
          <p:nvPr>
            <p:ph type="sldNum" sz="quarter" idx="12"/>
          </p:nvPr>
        </p:nvSpPr>
        <p:spPr/>
        <p:txBody>
          <a:bodyPr/>
          <a:lstStyle/>
          <a:p>
            <a:fld id="{AD94CCFD-DF09-F04A-82E1-525E9CB1096B}" type="slidenum">
              <a:rPr lang="en-US" smtClean="0">
                <a:latin typeface="Helvetica"/>
                <a:cs typeface="Helvetica"/>
              </a:rPr>
              <a:pPr/>
              <a:t>41</a:t>
            </a:fld>
            <a:endParaRPr lang="en-US">
              <a:latin typeface="Helvetica"/>
              <a:cs typeface="Helvetica"/>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Destructive </a:t>
            </a:r>
            <a:r>
              <a:rPr lang="en-US" dirty="0" err="1" smtClean="0">
                <a:latin typeface="Helvetica"/>
                <a:cs typeface="Helvetica"/>
              </a:rPr>
              <a:t>SEEs</a:t>
            </a:r>
            <a:endParaRPr lang="en-US" dirty="0">
              <a:latin typeface="Helvetica"/>
              <a:cs typeface="Helvetica"/>
            </a:endParaRPr>
          </a:p>
        </p:txBody>
      </p:sp>
      <p:sp>
        <p:nvSpPr>
          <p:cNvPr id="3" name="Content Placeholder 2"/>
          <p:cNvSpPr>
            <a:spLocks noGrp="1"/>
          </p:cNvSpPr>
          <p:nvPr>
            <p:ph idx="1"/>
          </p:nvPr>
        </p:nvSpPr>
        <p:spPr/>
        <p:txBody>
          <a:bodyPr>
            <a:normAutofit fontScale="92500" lnSpcReduction="10000"/>
          </a:bodyPr>
          <a:lstStyle/>
          <a:p>
            <a:r>
              <a:rPr lang="en-US" dirty="0" smtClean="0">
                <a:latin typeface="Helvetica"/>
                <a:cs typeface="Helvetica"/>
              </a:rPr>
              <a:t>Several types of hard errors, potentially destructive, can appear: </a:t>
            </a:r>
          </a:p>
          <a:p>
            <a:r>
              <a:rPr lang="en-US" dirty="0" smtClean="0">
                <a:latin typeface="Helvetica"/>
                <a:cs typeface="Helvetica"/>
              </a:rPr>
              <a:t>Single Event </a:t>
            </a:r>
            <a:r>
              <a:rPr lang="en-US" dirty="0" err="1" smtClean="0">
                <a:latin typeface="Helvetica"/>
                <a:cs typeface="Helvetica"/>
              </a:rPr>
              <a:t>Latchup</a:t>
            </a:r>
            <a:r>
              <a:rPr lang="en-US" dirty="0" smtClean="0">
                <a:latin typeface="Helvetica"/>
                <a:cs typeface="Helvetica"/>
              </a:rPr>
              <a:t> (SEL) results in a high operating current, above device specifications, and must be cleared by a power reset. </a:t>
            </a:r>
          </a:p>
          <a:p>
            <a:r>
              <a:rPr lang="en-US" dirty="0" smtClean="0">
                <a:latin typeface="Helvetica"/>
                <a:cs typeface="Helvetica"/>
              </a:rPr>
              <a:t>Other hard errors include Burnout of power MOSFETS (Metal Oxide Semiconductor Field-Effect Transistor) , Gate Rupture, frozen bits, and noise in </a:t>
            </a:r>
            <a:r>
              <a:rPr lang="en-US" dirty="0" err="1" smtClean="0">
                <a:latin typeface="Helvetica"/>
                <a:cs typeface="Helvetica"/>
              </a:rPr>
              <a:t>CCDs</a:t>
            </a:r>
            <a:r>
              <a:rPr lang="en-US" dirty="0" smtClean="0">
                <a:latin typeface="Helvetica"/>
                <a:cs typeface="Helvetica"/>
              </a:rPr>
              <a:t>. </a:t>
            </a:r>
            <a:endParaRPr lang="en-US" dirty="0">
              <a:latin typeface="Helvetica"/>
              <a:cs typeface="Helvetica"/>
            </a:endParaRPr>
          </a:p>
        </p:txBody>
      </p:sp>
      <p:sp>
        <p:nvSpPr>
          <p:cNvPr id="5" name="Slide Number Placeholder 4"/>
          <p:cNvSpPr>
            <a:spLocks noGrp="1"/>
          </p:cNvSpPr>
          <p:nvPr>
            <p:ph type="sldNum" sz="quarter" idx="12"/>
          </p:nvPr>
        </p:nvSpPr>
        <p:spPr/>
        <p:txBody>
          <a:bodyPr/>
          <a:lstStyle/>
          <a:p>
            <a:fld id="{AD94CCFD-DF09-F04A-82E1-525E9CB1096B}" type="slidenum">
              <a:rPr lang="en-US" smtClean="0">
                <a:latin typeface="Helvetica"/>
                <a:cs typeface="Helvetica"/>
              </a:rPr>
              <a:pPr/>
              <a:t>42</a:t>
            </a:fld>
            <a:endParaRPr lang="en-US">
              <a:latin typeface="Helvetica"/>
              <a:cs typeface="Helvetica"/>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dirty="0" smtClean="0">
                <a:latin typeface="Helvetica"/>
                <a:cs typeface="Helvetica"/>
              </a:rPr>
              <a:t>Anomalies March 2012 </a:t>
            </a:r>
            <a:r>
              <a:rPr lang="en-US" sz="3200" dirty="0" err="1" smtClean="0">
                <a:latin typeface="Helvetica"/>
                <a:cs typeface="Helvetica"/>
              </a:rPr>
              <a:t>SWx</a:t>
            </a:r>
            <a:r>
              <a:rPr lang="en-US" sz="3200" dirty="0" smtClean="0">
                <a:latin typeface="Helvetica"/>
                <a:cs typeface="Helvetica"/>
              </a:rPr>
              <a:t> events</a:t>
            </a:r>
            <a:br>
              <a:rPr lang="en-US" sz="3200" dirty="0" smtClean="0">
                <a:latin typeface="Helvetica"/>
                <a:cs typeface="Helvetica"/>
              </a:rPr>
            </a:br>
            <a:r>
              <a:rPr lang="en-US" sz="3200" dirty="0" err="1" smtClean="0">
                <a:latin typeface="Helvetica"/>
                <a:cs typeface="Helvetica"/>
              </a:rPr>
              <a:t>SEEs</a:t>
            </a:r>
            <a:r>
              <a:rPr lang="en-US" sz="3200" dirty="0" smtClean="0">
                <a:latin typeface="Helvetica"/>
                <a:cs typeface="Helvetica"/>
              </a:rPr>
              <a:t> dominate</a:t>
            </a:r>
            <a:endParaRPr lang="en-US" sz="3200" dirty="0">
              <a:latin typeface="Helvetica"/>
              <a:cs typeface="Helvetica"/>
            </a:endParaRPr>
          </a:p>
        </p:txBody>
      </p:sp>
      <p:sp>
        <p:nvSpPr>
          <p:cNvPr id="3" name="Content Placeholder 2"/>
          <p:cNvSpPr>
            <a:spLocks noGrp="1"/>
          </p:cNvSpPr>
          <p:nvPr>
            <p:ph idx="1"/>
          </p:nvPr>
        </p:nvSpPr>
        <p:spPr/>
        <p:txBody>
          <a:bodyPr>
            <a:normAutofit/>
          </a:bodyPr>
          <a:lstStyle/>
          <a:p>
            <a:r>
              <a:rPr lang="en-US" dirty="0" smtClean="0">
                <a:latin typeface="Helvetica"/>
                <a:cs typeface="Helvetica"/>
              </a:rPr>
              <a:t>Quite a few NASA spacecraft experienced anomalies, majority of which are </a:t>
            </a:r>
            <a:r>
              <a:rPr lang="en-US" dirty="0" err="1" smtClean="0">
                <a:latin typeface="Helvetica"/>
                <a:cs typeface="Helvetica"/>
              </a:rPr>
              <a:t>SEEs</a:t>
            </a:r>
            <a:r>
              <a:rPr lang="en-US" dirty="0" smtClean="0">
                <a:latin typeface="Helvetica"/>
                <a:cs typeface="Helvetica"/>
              </a:rPr>
              <a:t>. Some of them required reset/reboot. </a:t>
            </a:r>
          </a:p>
        </p:txBody>
      </p:sp>
      <p:sp>
        <p:nvSpPr>
          <p:cNvPr id="5" name="Slide Number Placeholder 4"/>
          <p:cNvSpPr>
            <a:spLocks noGrp="1"/>
          </p:cNvSpPr>
          <p:nvPr>
            <p:ph type="sldNum" sz="quarter" idx="12"/>
          </p:nvPr>
        </p:nvSpPr>
        <p:spPr/>
        <p:txBody>
          <a:bodyPr/>
          <a:lstStyle/>
          <a:p>
            <a:fld id="{AD94CCFD-DF09-F04A-82E1-525E9CB1096B}" type="slidenum">
              <a:rPr lang="en-US" smtClean="0">
                <a:latin typeface="Helvetica"/>
                <a:cs typeface="Helvetica"/>
              </a:rPr>
              <a:pPr/>
              <a:t>43</a:t>
            </a:fld>
            <a:endParaRPr lang="en-US" dirty="0">
              <a:latin typeface="Helvetica"/>
              <a:cs typeface="Helvetica"/>
            </a:endParaRPr>
          </a:p>
        </p:txBody>
      </p:sp>
      <p:sp>
        <p:nvSpPr>
          <p:cNvPr id="6" name="TextBox 5"/>
          <p:cNvSpPr txBox="1"/>
          <p:nvPr/>
        </p:nvSpPr>
        <p:spPr>
          <a:xfrm>
            <a:off x="2879160" y="5987018"/>
            <a:ext cx="3123046" cy="369332"/>
          </a:xfrm>
          <a:prstGeom prst="rect">
            <a:avLst/>
          </a:prstGeom>
          <a:noFill/>
        </p:spPr>
        <p:txBody>
          <a:bodyPr wrap="none" rtlCol="0">
            <a:spAutoFit/>
          </a:bodyPr>
          <a:lstStyle/>
          <a:p>
            <a:r>
              <a:rPr lang="en-US" dirty="0" smtClean="0">
                <a:latin typeface="Helvetica"/>
                <a:cs typeface="Helvetica"/>
              </a:rPr>
              <a:t>Details to be discussed later. </a:t>
            </a:r>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D94CCFD-DF09-F04A-82E1-525E9CB1096B}" type="slidenum">
              <a:rPr lang="en-US" smtClean="0"/>
              <a:pPr/>
              <a:t>44</a:t>
            </a:fld>
            <a:endParaRPr lang="en-US"/>
          </a:p>
        </p:txBody>
      </p:sp>
      <p:pic>
        <p:nvPicPr>
          <p:cNvPr id="6" name="Picture 5" descr="internal_charging_risks.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1259094"/>
            <a:ext cx="8395479" cy="5097255"/>
          </a:xfrm>
          <a:prstGeom prst="rect">
            <a:avLst/>
          </a:prstGeom>
        </p:spPr>
      </p:pic>
      <p:sp>
        <p:nvSpPr>
          <p:cNvPr id="7" name="TextBox 6"/>
          <p:cNvSpPr txBox="1"/>
          <p:nvPr/>
        </p:nvSpPr>
        <p:spPr>
          <a:xfrm>
            <a:off x="1848361" y="323165"/>
            <a:ext cx="5009267" cy="646331"/>
          </a:xfrm>
          <a:prstGeom prst="rect">
            <a:avLst/>
          </a:prstGeom>
          <a:noFill/>
        </p:spPr>
        <p:txBody>
          <a:bodyPr wrap="none" rtlCol="0">
            <a:spAutoFit/>
          </a:bodyPr>
          <a:lstStyle/>
          <a:p>
            <a:r>
              <a:rPr lang="en-US" dirty="0" smtClean="0">
                <a:latin typeface="Helvetica"/>
                <a:cs typeface="Helvetica"/>
              </a:rPr>
              <a:t>Internal Charging</a:t>
            </a:r>
          </a:p>
          <a:p>
            <a:r>
              <a:rPr lang="en-US" dirty="0" smtClean="0">
                <a:latin typeface="Helvetica"/>
                <a:cs typeface="Helvetica"/>
              </a:rPr>
              <a:t>  - </a:t>
            </a:r>
            <a:r>
              <a:rPr lang="en-US" dirty="0" smtClean="0">
                <a:solidFill>
                  <a:srgbClr val="660066"/>
                </a:solidFill>
                <a:latin typeface="Helvetica"/>
                <a:cs typeface="Helvetica"/>
              </a:rPr>
              <a:t>energetic electrons in the outer radiation belt</a:t>
            </a:r>
            <a:endParaRPr lang="en-US" dirty="0">
              <a:solidFill>
                <a:srgbClr val="660066"/>
              </a:solidFill>
              <a:latin typeface="Helvetica"/>
              <a:cs typeface="Helvetica"/>
            </a:endParaRPr>
          </a:p>
        </p:txBody>
      </p:sp>
      <p:sp>
        <p:nvSpPr>
          <p:cNvPr id="8" name="TextBox 7"/>
          <p:cNvSpPr txBox="1"/>
          <p:nvPr/>
        </p:nvSpPr>
        <p:spPr>
          <a:xfrm>
            <a:off x="3220457" y="1122682"/>
            <a:ext cx="2810159" cy="646331"/>
          </a:xfrm>
          <a:prstGeom prst="rect">
            <a:avLst/>
          </a:prstGeom>
          <a:noFill/>
        </p:spPr>
        <p:txBody>
          <a:bodyPr wrap="none" rtlCol="0">
            <a:spAutoFit/>
          </a:bodyPr>
          <a:lstStyle/>
          <a:p>
            <a:r>
              <a:rPr lang="en-US" b="1" dirty="0" smtClean="0">
                <a:solidFill>
                  <a:srgbClr val="0000FF"/>
                </a:solidFill>
              </a:rPr>
              <a:t>CIR HSS geomagnetic storm</a:t>
            </a:r>
          </a:p>
          <a:p>
            <a:r>
              <a:rPr lang="en-US" b="1" dirty="0" smtClean="0">
                <a:solidFill>
                  <a:srgbClr val="0000FF"/>
                </a:solidFill>
              </a:rPr>
              <a:t>CME geomagnetic storms</a:t>
            </a:r>
            <a:endParaRPr lang="en-US" b="1" dirty="0">
              <a:solidFill>
                <a:srgbClr val="0000FF"/>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173709" y="2279335"/>
            <a:ext cx="8229600" cy="1143000"/>
          </a:xfrm>
        </p:spPr>
        <p:txBody>
          <a:bodyPr>
            <a:normAutofit fontScale="90000"/>
          </a:bodyPr>
          <a:lstStyle/>
          <a:p>
            <a:r>
              <a:rPr lang="en-US" sz="2400" dirty="0" smtClean="0">
                <a:solidFill>
                  <a:srgbClr val="008000"/>
                </a:solidFill>
                <a:latin typeface="Helvetica"/>
                <a:cs typeface="Helvetica"/>
              </a:rPr>
              <a:t>Operator response to </a:t>
            </a:r>
            <a:r>
              <a:rPr lang="en-US" sz="2400" dirty="0" err="1" smtClean="0">
                <a:solidFill>
                  <a:srgbClr val="008000"/>
                </a:solidFill>
                <a:latin typeface="Helvetica"/>
                <a:cs typeface="Helvetica"/>
              </a:rPr>
              <a:t>SWx</a:t>
            </a:r>
            <a:r>
              <a:rPr lang="en-US" sz="2400" dirty="0" smtClean="0">
                <a:solidFill>
                  <a:srgbClr val="008000"/>
                </a:solidFill>
                <a:latin typeface="Helvetica"/>
                <a:cs typeface="Helvetica"/>
              </a:rPr>
              <a:t> impacts</a:t>
            </a:r>
            <a:br>
              <a:rPr lang="en-US" sz="2400" dirty="0" smtClean="0">
                <a:solidFill>
                  <a:srgbClr val="008000"/>
                </a:solidFill>
                <a:latin typeface="Helvetica"/>
                <a:cs typeface="Helvetica"/>
              </a:rPr>
            </a:br>
            <a:r>
              <a:rPr lang="en-US" sz="2400" dirty="0" smtClean="0">
                <a:solidFill>
                  <a:srgbClr val="800000"/>
                </a:solidFill>
                <a:latin typeface="Helvetica"/>
                <a:cs typeface="Helvetica"/>
              </a:rPr>
              <a:t>spacecraft specific/instrument </a:t>
            </a:r>
            <a:r>
              <a:rPr lang="en-US" sz="2400" dirty="0" smtClean="0">
                <a:solidFill>
                  <a:srgbClr val="800000"/>
                </a:solidFill>
                <a:latin typeface="Helvetica"/>
                <a:cs typeface="Helvetica"/>
              </a:rPr>
              <a:t>specific</a:t>
            </a:r>
            <a:br>
              <a:rPr lang="en-US" sz="2400" dirty="0" smtClean="0">
                <a:solidFill>
                  <a:srgbClr val="800000"/>
                </a:solidFill>
                <a:latin typeface="Helvetica"/>
                <a:cs typeface="Helvetica"/>
              </a:rPr>
            </a:br>
            <a:r>
              <a:rPr lang="en-US" sz="2400" dirty="0" smtClean="0">
                <a:solidFill>
                  <a:srgbClr val="800000"/>
                </a:solidFill>
                <a:latin typeface="Helvetica"/>
                <a:cs typeface="Helvetica"/>
              </a:rPr>
              <a:t>depends on which region/where the spacecraft is. </a:t>
            </a:r>
            <a:endParaRPr lang="en-US" sz="2400" dirty="0">
              <a:solidFill>
                <a:srgbClr val="800000"/>
              </a:solidFill>
              <a:latin typeface="Helvetica"/>
              <a:cs typeface="Helvetica"/>
            </a:endParaRPr>
          </a:p>
        </p:txBody>
      </p:sp>
      <p:sp>
        <p:nvSpPr>
          <p:cNvPr id="3" name="Slide Number Placeholder 2"/>
          <p:cNvSpPr>
            <a:spLocks noGrp="1"/>
          </p:cNvSpPr>
          <p:nvPr>
            <p:ph type="sldNum" sz="quarter" idx="12"/>
          </p:nvPr>
        </p:nvSpPr>
        <p:spPr/>
        <p:txBody>
          <a:bodyPr/>
          <a:lstStyle/>
          <a:p>
            <a:fld id="{343FB90C-9476-0148-8693-AD9B84214A52}" type="slidenum">
              <a:rPr lang="en-US" smtClean="0"/>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8229600" cy="1143000"/>
          </a:xfrm>
        </p:spPr>
        <p:txBody>
          <a:bodyPr/>
          <a:lstStyle/>
          <a:p>
            <a:r>
              <a:rPr lang="en-US" dirty="0" smtClean="0">
                <a:latin typeface="Helvetica"/>
                <a:cs typeface="Helvetica"/>
              </a:rPr>
              <a:t>Human Safety in Space</a:t>
            </a:r>
            <a:endParaRPr lang="en-US" dirty="0">
              <a:latin typeface="Helvetica"/>
              <a:cs typeface="Helvetica"/>
            </a:endParaRPr>
          </a:p>
        </p:txBody>
      </p:sp>
      <p:sp>
        <p:nvSpPr>
          <p:cNvPr id="7" name="Content Placeholder 6"/>
          <p:cNvSpPr>
            <a:spLocks noGrp="1"/>
          </p:cNvSpPr>
          <p:nvPr>
            <p:ph idx="1"/>
          </p:nvPr>
        </p:nvSpPr>
        <p:spPr>
          <a:xfrm>
            <a:off x="457200" y="1417638"/>
            <a:ext cx="8229600" cy="4525963"/>
          </a:xfrm>
        </p:spPr>
        <p:txBody>
          <a:bodyPr>
            <a:normAutofit lnSpcReduction="10000"/>
          </a:bodyPr>
          <a:lstStyle/>
          <a:p>
            <a:r>
              <a:rPr lang="en-US" dirty="0" smtClean="0">
                <a:latin typeface="Helvetica"/>
                <a:cs typeface="Helvetica"/>
              </a:rPr>
              <a:t>GCR</a:t>
            </a:r>
          </a:p>
          <a:p>
            <a:r>
              <a:rPr lang="en-US" b="1" dirty="0" smtClean="0">
                <a:solidFill>
                  <a:srgbClr val="FF0000"/>
                </a:solidFill>
                <a:latin typeface="Helvetica"/>
                <a:cs typeface="Helvetica"/>
              </a:rPr>
              <a:t>SEP</a:t>
            </a:r>
          </a:p>
          <a:p>
            <a:pPr>
              <a:buNone/>
            </a:pPr>
            <a:r>
              <a:rPr lang="en-US" dirty="0" smtClean="0">
                <a:latin typeface="Helvetica"/>
                <a:cs typeface="Helvetica"/>
              </a:rPr>
              <a:t>Johnson Space Center/Space Radiation Analysis Group (SRAG)</a:t>
            </a:r>
          </a:p>
          <a:p>
            <a:pPr>
              <a:buNone/>
            </a:pPr>
            <a:r>
              <a:rPr lang="en-US" dirty="0" smtClean="0">
                <a:latin typeface="Helvetica"/>
                <a:cs typeface="Helvetica"/>
              </a:rPr>
              <a:t>Limit:  the &gt; 100 </a:t>
            </a:r>
            <a:r>
              <a:rPr lang="en-US" dirty="0" err="1" smtClean="0">
                <a:latin typeface="Helvetica"/>
                <a:cs typeface="Helvetica"/>
              </a:rPr>
              <a:t>MeV</a:t>
            </a:r>
            <a:r>
              <a:rPr lang="en-US" dirty="0" smtClean="0">
                <a:latin typeface="Helvetica"/>
                <a:cs typeface="Helvetica"/>
              </a:rPr>
              <a:t> flux exceeding 1pfu </a:t>
            </a:r>
          </a:p>
          <a:p>
            <a:pPr>
              <a:buNone/>
            </a:pPr>
            <a:r>
              <a:rPr lang="en-US" dirty="0" smtClean="0">
                <a:latin typeface="Helvetica"/>
                <a:cs typeface="Helvetica"/>
              </a:rPr>
              <a:t>(1 </a:t>
            </a:r>
            <a:r>
              <a:rPr lang="en-US" dirty="0" err="1" smtClean="0">
                <a:latin typeface="Helvetica"/>
                <a:cs typeface="Helvetica"/>
              </a:rPr>
              <a:t>pfu</a:t>
            </a:r>
            <a:r>
              <a:rPr lang="en-US" dirty="0" smtClean="0">
                <a:latin typeface="Helvetica"/>
                <a:cs typeface="Helvetica"/>
              </a:rPr>
              <a:t> = 1 particle flux unit= 1/cm^2/sec/sr) </a:t>
            </a:r>
          </a:p>
          <a:p>
            <a:endParaRPr lang="en-US" dirty="0" smtClean="0">
              <a:latin typeface="Helvetica"/>
              <a:cs typeface="Helvetica"/>
            </a:endParaRPr>
          </a:p>
          <a:p>
            <a:r>
              <a:rPr lang="en-US" dirty="0" smtClean="0">
                <a:latin typeface="Helvetica"/>
                <a:cs typeface="Helvetica"/>
              </a:rPr>
              <a:t>All clear (EVA –extravehicular activity)</a:t>
            </a:r>
            <a:endParaRPr lang="en-US" dirty="0">
              <a:latin typeface="Helvetica"/>
              <a:cs typeface="Helvetica"/>
            </a:endParaRPr>
          </a:p>
        </p:txBody>
      </p:sp>
      <p:sp>
        <p:nvSpPr>
          <p:cNvPr id="5" name="Slide Number Placeholder 4"/>
          <p:cNvSpPr>
            <a:spLocks noGrp="1"/>
          </p:cNvSpPr>
          <p:nvPr>
            <p:ph type="sldNum" sz="quarter" idx="12"/>
          </p:nvPr>
        </p:nvSpPr>
        <p:spPr/>
        <p:txBody>
          <a:bodyPr/>
          <a:lstStyle/>
          <a:p>
            <a:pPr>
              <a:defRPr/>
            </a:pPr>
            <a:fld id="{46D301D4-DE5A-4EBF-A8D4-8E1BE7A39FE5}" type="slidenum">
              <a:rPr lang="en-US" smtClean="0">
                <a:latin typeface="Helvetica"/>
                <a:cs typeface="Helvetica"/>
              </a:rPr>
              <a:pPr>
                <a:defRPr/>
              </a:pPr>
              <a:t>46</a:t>
            </a:fld>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mar7_CME_flare_still.png"/>
          <p:cNvPicPr>
            <a:picLocks noChangeAspect="1"/>
          </p:cNvPicPr>
          <p:nvPr/>
        </p:nvPicPr>
        <p:blipFill>
          <a:blip r:embed="rId2"/>
          <a:stretch>
            <a:fillRect/>
          </a:stretch>
        </p:blipFill>
        <p:spPr>
          <a:xfrm>
            <a:off x="0" y="992725"/>
            <a:ext cx="9144000" cy="5865275"/>
          </a:xfrm>
          <a:prstGeom prst="rect">
            <a:avLst/>
          </a:prstGeom>
        </p:spPr>
      </p:pic>
      <p:sp>
        <p:nvSpPr>
          <p:cNvPr id="3" name="Rectangle 2"/>
          <p:cNvSpPr/>
          <p:nvPr/>
        </p:nvSpPr>
        <p:spPr>
          <a:xfrm>
            <a:off x="3286867" y="438727"/>
            <a:ext cx="2442608" cy="369332"/>
          </a:xfrm>
          <a:prstGeom prst="rect">
            <a:avLst/>
          </a:prstGeom>
        </p:spPr>
        <p:txBody>
          <a:bodyPr wrap="none">
            <a:spAutoFit/>
          </a:bodyPr>
          <a:lstStyle/>
          <a:p>
            <a:r>
              <a:rPr lang="en-US" b="1" dirty="0" smtClean="0">
                <a:latin typeface="Helvetica"/>
                <a:cs typeface="Helvetica"/>
              </a:rPr>
              <a:t>March 7 flares/</a:t>
            </a:r>
            <a:r>
              <a:rPr lang="en-US" b="1" dirty="0" err="1" smtClean="0">
                <a:latin typeface="Helvetica"/>
                <a:cs typeface="Helvetica"/>
              </a:rPr>
              <a:t>CMEs</a:t>
            </a:r>
            <a:endParaRPr lang="en-US" b="1"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AR1429_SEP_earthside.png"/>
          <p:cNvPicPr>
            <a:picLocks noChangeAspect="1"/>
          </p:cNvPicPr>
          <p:nvPr/>
        </p:nvPicPr>
        <p:blipFill>
          <a:blip r:embed="rId2"/>
          <a:stretch>
            <a:fillRect/>
          </a:stretch>
        </p:blipFill>
        <p:spPr>
          <a:xfrm>
            <a:off x="0" y="1231146"/>
            <a:ext cx="10500780" cy="5401162"/>
          </a:xfrm>
          <a:prstGeom prst="rect">
            <a:avLst/>
          </a:prstGeom>
        </p:spPr>
      </p:pic>
      <p:sp>
        <p:nvSpPr>
          <p:cNvPr id="4" name="TextBox 3"/>
          <p:cNvSpPr txBox="1"/>
          <p:nvPr/>
        </p:nvSpPr>
        <p:spPr>
          <a:xfrm>
            <a:off x="5044187" y="1733873"/>
            <a:ext cx="1864613" cy="369332"/>
          </a:xfrm>
          <a:prstGeom prst="rect">
            <a:avLst/>
          </a:prstGeom>
          <a:noFill/>
        </p:spPr>
        <p:txBody>
          <a:bodyPr wrap="none" rtlCol="0">
            <a:spAutoFit/>
          </a:bodyPr>
          <a:lstStyle/>
          <a:p>
            <a:r>
              <a:rPr lang="en-US" dirty="0" smtClean="0">
                <a:solidFill>
                  <a:srgbClr val="FDC200"/>
                </a:solidFill>
                <a:latin typeface="Helvetica"/>
                <a:cs typeface="Helvetica"/>
              </a:rPr>
              <a:t>GOES &gt;10 </a:t>
            </a:r>
            <a:r>
              <a:rPr lang="en-US" dirty="0" err="1" smtClean="0">
                <a:solidFill>
                  <a:srgbClr val="FDC200"/>
                </a:solidFill>
                <a:latin typeface="Helvetica"/>
                <a:cs typeface="Helvetica"/>
              </a:rPr>
              <a:t>MeV</a:t>
            </a:r>
            <a:endParaRPr lang="en-US" dirty="0">
              <a:solidFill>
                <a:srgbClr val="FDC200"/>
              </a:solidFill>
              <a:latin typeface="Helvetica"/>
              <a:cs typeface="Helvetica"/>
            </a:endParaRPr>
          </a:p>
        </p:txBody>
      </p:sp>
      <p:sp>
        <p:nvSpPr>
          <p:cNvPr id="5" name="TextBox 4"/>
          <p:cNvSpPr txBox="1"/>
          <p:nvPr/>
        </p:nvSpPr>
        <p:spPr>
          <a:xfrm>
            <a:off x="4235247" y="2507263"/>
            <a:ext cx="2673553" cy="369332"/>
          </a:xfrm>
          <a:prstGeom prst="rect">
            <a:avLst/>
          </a:prstGeom>
          <a:noFill/>
        </p:spPr>
        <p:txBody>
          <a:bodyPr wrap="none" rtlCol="0">
            <a:spAutoFit/>
          </a:bodyPr>
          <a:lstStyle/>
          <a:p>
            <a:r>
              <a:rPr lang="en-US" dirty="0" smtClean="0">
                <a:solidFill>
                  <a:srgbClr val="FF0000"/>
                </a:solidFill>
                <a:latin typeface="Helvetica"/>
                <a:cs typeface="Helvetica"/>
              </a:rPr>
              <a:t>13-100 </a:t>
            </a:r>
            <a:r>
              <a:rPr lang="en-US" dirty="0" err="1" smtClean="0">
                <a:solidFill>
                  <a:srgbClr val="FF0000"/>
                </a:solidFill>
                <a:latin typeface="Helvetica"/>
                <a:cs typeface="Helvetica"/>
              </a:rPr>
              <a:t>MeV</a:t>
            </a:r>
            <a:r>
              <a:rPr lang="en-US" dirty="0" smtClean="0">
                <a:solidFill>
                  <a:srgbClr val="FF0000"/>
                </a:solidFill>
                <a:latin typeface="Helvetica"/>
                <a:cs typeface="Helvetica"/>
              </a:rPr>
              <a:t> STEREO B</a:t>
            </a:r>
            <a:endParaRPr lang="en-US" dirty="0">
              <a:solidFill>
                <a:srgbClr val="FF0000"/>
              </a:solidFill>
              <a:latin typeface="Helvetica"/>
              <a:cs typeface="Helvetica"/>
            </a:endParaRPr>
          </a:p>
        </p:txBody>
      </p:sp>
      <p:sp>
        <p:nvSpPr>
          <p:cNvPr id="6" name="Rectangle 5"/>
          <p:cNvSpPr/>
          <p:nvPr/>
        </p:nvSpPr>
        <p:spPr>
          <a:xfrm>
            <a:off x="3631463" y="3747061"/>
            <a:ext cx="2673553" cy="369332"/>
          </a:xfrm>
          <a:prstGeom prst="rect">
            <a:avLst/>
          </a:prstGeom>
        </p:spPr>
        <p:txBody>
          <a:bodyPr wrap="none">
            <a:spAutoFit/>
          </a:bodyPr>
          <a:lstStyle/>
          <a:p>
            <a:r>
              <a:rPr lang="en-US" dirty="0" smtClean="0">
                <a:solidFill>
                  <a:srgbClr val="0000FF"/>
                </a:solidFill>
                <a:latin typeface="Helvetica"/>
                <a:cs typeface="Helvetica"/>
              </a:rPr>
              <a:t>13-100 </a:t>
            </a:r>
            <a:r>
              <a:rPr lang="en-US" dirty="0" err="1" smtClean="0">
                <a:solidFill>
                  <a:srgbClr val="0000FF"/>
                </a:solidFill>
                <a:latin typeface="Helvetica"/>
                <a:cs typeface="Helvetica"/>
              </a:rPr>
              <a:t>MeV</a:t>
            </a:r>
            <a:r>
              <a:rPr lang="en-US" dirty="0" smtClean="0">
                <a:solidFill>
                  <a:srgbClr val="0000FF"/>
                </a:solidFill>
                <a:latin typeface="Helvetica"/>
                <a:cs typeface="Helvetica"/>
              </a:rPr>
              <a:t> STEREO A</a:t>
            </a:r>
            <a:endParaRPr lang="en-US" dirty="0">
              <a:solidFill>
                <a:srgbClr val="0000FF"/>
              </a:solidFill>
              <a:latin typeface="Helvetica"/>
              <a:cs typeface="Helvetica"/>
            </a:endParaRPr>
          </a:p>
        </p:txBody>
      </p:sp>
      <p:sp>
        <p:nvSpPr>
          <p:cNvPr id="7" name="TextBox 6"/>
          <p:cNvSpPr txBox="1"/>
          <p:nvPr/>
        </p:nvSpPr>
        <p:spPr>
          <a:xfrm>
            <a:off x="6305016" y="4873313"/>
            <a:ext cx="1428772" cy="369332"/>
          </a:xfrm>
          <a:prstGeom prst="rect">
            <a:avLst/>
          </a:prstGeom>
          <a:noFill/>
        </p:spPr>
        <p:txBody>
          <a:bodyPr wrap="none" rtlCol="0">
            <a:spAutoFit/>
          </a:bodyPr>
          <a:lstStyle/>
          <a:p>
            <a:r>
              <a:rPr lang="en-US" dirty="0" smtClean="0">
                <a:latin typeface="Helvetica"/>
                <a:cs typeface="Helvetica"/>
              </a:rPr>
              <a:t>GOES x-ray</a:t>
            </a:r>
            <a:endParaRPr lang="en-US" dirty="0">
              <a:latin typeface="Helvetica"/>
              <a:cs typeface="Helvetica"/>
            </a:endParaRPr>
          </a:p>
        </p:txBody>
      </p:sp>
      <p:sp>
        <p:nvSpPr>
          <p:cNvPr id="8" name="Rectangle 7"/>
          <p:cNvSpPr/>
          <p:nvPr/>
        </p:nvSpPr>
        <p:spPr>
          <a:xfrm>
            <a:off x="-223520" y="4550147"/>
            <a:ext cx="1940560" cy="461665"/>
          </a:xfrm>
          <a:prstGeom prst="rect">
            <a:avLst/>
          </a:prstGeom>
        </p:spPr>
        <p:txBody>
          <a:bodyPr wrap="square">
            <a:spAutoFit/>
          </a:bodyPr>
          <a:lstStyle/>
          <a:p>
            <a:pPr algn="ctr"/>
            <a:r>
              <a:rPr lang="en-US" sz="1200" b="1" dirty="0" smtClean="0">
                <a:solidFill>
                  <a:srgbClr val="E500FF"/>
                </a:solidFill>
                <a:latin typeface="Helvetica"/>
                <a:cs typeface="Helvetica"/>
              </a:rPr>
              <a:t>M2.0</a:t>
            </a:r>
          </a:p>
          <a:p>
            <a:pPr algn="ctr"/>
            <a:r>
              <a:rPr lang="en-US" sz="1200" b="1" dirty="0" smtClean="0">
                <a:solidFill>
                  <a:srgbClr val="E500FF"/>
                </a:solidFill>
                <a:latin typeface="Helvetica"/>
                <a:cs typeface="Helvetica"/>
              </a:rPr>
              <a:t>V</a:t>
            </a:r>
            <a:r>
              <a:rPr lang="en-US" sz="1000" b="1" dirty="0" smtClean="0">
                <a:solidFill>
                  <a:srgbClr val="E500FF"/>
                </a:solidFill>
                <a:latin typeface="Helvetica"/>
                <a:cs typeface="Helvetica"/>
              </a:rPr>
              <a:t>CME</a:t>
            </a:r>
            <a:r>
              <a:rPr lang="en-US" sz="1200" b="1" dirty="0" smtClean="0">
                <a:solidFill>
                  <a:srgbClr val="E500FF"/>
                </a:solidFill>
                <a:latin typeface="Helvetica"/>
                <a:cs typeface="Helvetica"/>
              </a:rPr>
              <a:t>=1540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9" name="Rectangle 8"/>
          <p:cNvSpPr/>
          <p:nvPr/>
        </p:nvSpPr>
        <p:spPr>
          <a:xfrm>
            <a:off x="1137920" y="4411648"/>
            <a:ext cx="1534160" cy="461665"/>
          </a:xfrm>
          <a:prstGeom prst="rect">
            <a:avLst/>
          </a:prstGeom>
        </p:spPr>
        <p:txBody>
          <a:bodyPr wrap="square">
            <a:spAutoFit/>
          </a:bodyPr>
          <a:lstStyle/>
          <a:p>
            <a:pPr algn="ctr"/>
            <a:r>
              <a:rPr lang="en-US" sz="1200" b="1" dirty="0" smtClean="0">
                <a:solidFill>
                  <a:srgbClr val="E500FF"/>
                </a:solidFill>
                <a:latin typeface="Helvetica"/>
                <a:cs typeface="Helvetica"/>
              </a:rPr>
              <a:t>X1.1</a:t>
            </a:r>
          </a:p>
          <a:p>
            <a:pPr algn="ctr"/>
            <a:r>
              <a:rPr lang="en-US" sz="1200" b="1" dirty="0" smtClean="0">
                <a:solidFill>
                  <a:srgbClr val="E500FF"/>
                </a:solidFill>
                <a:latin typeface="Helvetica"/>
                <a:cs typeface="Helvetica"/>
              </a:rPr>
              <a:t>VCME=1360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10" name="Rectangle 9"/>
          <p:cNvSpPr/>
          <p:nvPr/>
        </p:nvSpPr>
        <p:spPr>
          <a:xfrm>
            <a:off x="3125634" y="4319314"/>
            <a:ext cx="1397737" cy="461665"/>
          </a:xfrm>
          <a:prstGeom prst="rect">
            <a:avLst/>
          </a:prstGeom>
        </p:spPr>
        <p:txBody>
          <a:bodyPr wrap="square">
            <a:spAutoFit/>
          </a:bodyPr>
          <a:lstStyle/>
          <a:p>
            <a:r>
              <a:rPr lang="en-US" sz="1200" b="1" dirty="0" smtClean="0">
                <a:solidFill>
                  <a:srgbClr val="E500FF"/>
                </a:solidFill>
                <a:latin typeface="Helvetica"/>
                <a:cs typeface="Helvetica"/>
              </a:rPr>
              <a:t>X5.4/2200 km/</a:t>
            </a:r>
            <a:r>
              <a:rPr lang="en-US" sz="1200" b="1" dirty="0" err="1" smtClean="0">
                <a:solidFill>
                  <a:srgbClr val="E500FF"/>
                </a:solidFill>
                <a:latin typeface="Helvetica"/>
                <a:cs typeface="Helvetica"/>
              </a:rPr>
              <a:t>s</a:t>
            </a:r>
            <a:endParaRPr lang="en-US" sz="1200" b="1" dirty="0" smtClean="0">
              <a:solidFill>
                <a:srgbClr val="E500FF"/>
              </a:solidFill>
              <a:latin typeface="Helvetica"/>
              <a:cs typeface="Helvetica"/>
            </a:endParaRPr>
          </a:p>
          <a:p>
            <a:r>
              <a:rPr lang="en-US" sz="1200" b="1" dirty="0" smtClean="0">
                <a:solidFill>
                  <a:srgbClr val="E500FF"/>
                </a:solidFill>
                <a:latin typeface="Helvetica"/>
                <a:cs typeface="Helvetica"/>
              </a:rPr>
              <a:t>X1.3/1800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11" name="Rectangle 10"/>
          <p:cNvSpPr/>
          <p:nvPr/>
        </p:nvSpPr>
        <p:spPr>
          <a:xfrm>
            <a:off x="4153364" y="4734813"/>
            <a:ext cx="1781645" cy="553998"/>
          </a:xfrm>
          <a:prstGeom prst="rect">
            <a:avLst/>
          </a:prstGeom>
        </p:spPr>
        <p:txBody>
          <a:bodyPr wrap="square">
            <a:spAutoFit/>
          </a:bodyPr>
          <a:lstStyle/>
          <a:p>
            <a:r>
              <a:rPr lang="en-US" sz="1200" b="1" dirty="0" smtClean="0">
                <a:solidFill>
                  <a:srgbClr val="E500FF"/>
                </a:solidFill>
                <a:latin typeface="Helvetica"/>
                <a:cs typeface="Helvetica"/>
              </a:rPr>
              <a:t>M6.3/CME=1125 km/</a:t>
            </a:r>
            <a:r>
              <a:rPr lang="en-US" sz="1200" b="1" dirty="0" err="1" smtClean="0">
                <a:solidFill>
                  <a:srgbClr val="E500FF"/>
                </a:solidFill>
                <a:latin typeface="Helvetica"/>
                <a:cs typeface="Helvetica"/>
              </a:rPr>
              <a:t>s</a:t>
            </a:r>
            <a:endParaRPr lang="en-US" sz="1200" b="1" dirty="0" smtClean="0">
              <a:solidFill>
                <a:srgbClr val="E500FF"/>
              </a:solidFill>
              <a:latin typeface="Helvetica"/>
              <a:cs typeface="Helvetica"/>
            </a:endParaRPr>
          </a:p>
          <a:p>
            <a:endParaRPr lang="en-US" b="1" dirty="0">
              <a:solidFill>
                <a:srgbClr val="E500FF"/>
              </a:solidFill>
              <a:latin typeface="Helvetica"/>
              <a:cs typeface="Helvetica"/>
            </a:endParaRPr>
          </a:p>
        </p:txBody>
      </p:sp>
      <p:sp>
        <p:nvSpPr>
          <p:cNvPr id="12" name="Rectangle 11"/>
          <p:cNvSpPr/>
          <p:nvPr/>
        </p:nvSpPr>
        <p:spPr>
          <a:xfrm>
            <a:off x="5183628" y="4411648"/>
            <a:ext cx="2550160" cy="461665"/>
          </a:xfrm>
          <a:prstGeom prst="rect">
            <a:avLst/>
          </a:prstGeom>
        </p:spPr>
        <p:txBody>
          <a:bodyPr wrap="square">
            <a:spAutoFit/>
          </a:bodyPr>
          <a:lstStyle/>
          <a:p>
            <a:pPr algn="ctr"/>
            <a:r>
              <a:rPr lang="en-US" sz="1200" b="1" dirty="0" smtClean="0">
                <a:solidFill>
                  <a:srgbClr val="E500FF"/>
                </a:solidFill>
                <a:latin typeface="Helvetica"/>
                <a:cs typeface="Helvetica"/>
              </a:rPr>
              <a:t>M8.4</a:t>
            </a:r>
          </a:p>
          <a:p>
            <a:pPr algn="ctr"/>
            <a:r>
              <a:rPr lang="en-US" sz="1200" b="1" dirty="0" smtClean="0">
                <a:solidFill>
                  <a:srgbClr val="E500FF"/>
                </a:solidFill>
                <a:latin typeface="Helvetica"/>
                <a:cs typeface="Helvetica"/>
              </a:rPr>
              <a:t>VCME=1500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13" name="Rectangle 12"/>
          <p:cNvSpPr/>
          <p:nvPr/>
        </p:nvSpPr>
        <p:spPr>
          <a:xfrm>
            <a:off x="7122160" y="4273148"/>
            <a:ext cx="2702560" cy="461665"/>
          </a:xfrm>
          <a:prstGeom prst="rect">
            <a:avLst/>
          </a:prstGeom>
        </p:spPr>
        <p:txBody>
          <a:bodyPr wrap="square">
            <a:spAutoFit/>
          </a:bodyPr>
          <a:lstStyle/>
          <a:p>
            <a:pPr algn="ctr"/>
            <a:r>
              <a:rPr lang="en-US" sz="1200" b="1" dirty="0" smtClean="0">
                <a:solidFill>
                  <a:srgbClr val="E500FF"/>
                </a:solidFill>
                <a:latin typeface="Helvetica"/>
                <a:cs typeface="Helvetica"/>
              </a:rPr>
              <a:t>M7.9</a:t>
            </a:r>
          </a:p>
          <a:p>
            <a:pPr algn="ctr"/>
            <a:r>
              <a:rPr lang="en-US" sz="1200" b="1" dirty="0" smtClean="0">
                <a:solidFill>
                  <a:srgbClr val="E500FF"/>
                </a:solidFill>
                <a:latin typeface="Helvetica"/>
                <a:cs typeface="Helvetica"/>
              </a:rPr>
              <a:t>VCME=2100 km/</a:t>
            </a:r>
            <a:r>
              <a:rPr lang="en-US" sz="1200" b="1" dirty="0" err="1" smtClean="0">
                <a:solidFill>
                  <a:srgbClr val="E500FF"/>
                </a:solidFill>
                <a:latin typeface="Helvetica"/>
                <a:cs typeface="Helvetica"/>
              </a:rPr>
              <a:t>s</a:t>
            </a:r>
            <a:endParaRPr lang="en-US" sz="1200" b="1" dirty="0">
              <a:solidFill>
                <a:srgbClr val="E500FF"/>
              </a:solidFill>
              <a:latin typeface="Helvetica"/>
              <a:cs typeface="Helvetica"/>
            </a:endParaRPr>
          </a:p>
        </p:txBody>
      </p:sp>
      <p:sp>
        <p:nvSpPr>
          <p:cNvPr id="15" name="TextBox 14"/>
          <p:cNvSpPr txBox="1"/>
          <p:nvPr/>
        </p:nvSpPr>
        <p:spPr>
          <a:xfrm>
            <a:off x="1978521" y="288633"/>
            <a:ext cx="4314177" cy="369332"/>
          </a:xfrm>
          <a:prstGeom prst="rect">
            <a:avLst/>
          </a:prstGeom>
          <a:noFill/>
        </p:spPr>
        <p:txBody>
          <a:bodyPr wrap="none" rtlCol="0">
            <a:spAutoFit/>
          </a:bodyPr>
          <a:lstStyle/>
          <a:p>
            <a:r>
              <a:rPr lang="en-US" b="1" dirty="0" smtClean="0">
                <a:latin typeface="Helvetica"/>
                <a:cs typeface="Helvetica"/>
              </a:rPr>
              <a:t>SEP: proton radiation (flare and CME)</a:t>
            </a:r>
            <a:endParaRPr lang="en-US" b="1" dirty="0">
              <a:latin typeface="Helvetica"/>
              <a:cs typeface="Helvetica"/>
            </a:endParaRPr>
          </a:p>
        </p:txBody>
      </p:sp>
      <p:cxnSp>
        <p:nvCxnSpPr>
          <p:cNvPr id="16" name="Straight Arrow Connector 15"/>
          <p:cNvCxnSpPr/>
          <p:nvPr/>
        </p:nvCxnSpPr>
        <p:spPr>
          <a:xfrm rot="5400000">
            <a:off x="1846323" y="1767280"/>
            <a:ext cx="2218630" cy="1"/>
          </a:xfrm>
          <a:prstGeom prst="straightConnector1">
            <a:avLst/>
          </a:prstGeom>
          <a:ln w="41275">
            <a:tailEnd type="arrow"/>
          </a:ln>
        </p:spPr>
        <p:style>
          <a:lnRef idx="2">
            <a:schemeClr val="accent1"/>
          </a:lnRef>
          <a:fillRef idx="0">
            <a:schemeClr val="accent1"/>
          </a:fillRef>
          <a:effectRef idx="1">
            <a:schemeClr val="accent1"/>
          </a:effectRef>
          <a:fontRef idx="minor">
            <a:schemeClr val="tx1"/>
          </a:fontRef>
        </p:style>
      </p:cxnSp>
      <p:sp>
        <p:nvSpPr>
          <p:cNvPr id="17" name="Slide Number Placeholder 16"/>
          <p:cNvSpPr>
            <a:spLocks noGrp="1"/>
          </p:cNvSpPr>
          <p:nvPr>
            <p:ph type="sldNum" sz="quarter" idx="12"/>
          </p:nvPr>
        </p:nvSpPr>
        <p:spPr/>
        <p:txBody>
          <a:bodyPr/>
          <a:lstStyle/>
          <a:p>
            <a:fld id="{343FB90C-9476-0148-8693-AD9B84214A52}" type="slidenum">
              <a:rPr lang="en-US" smtClean="0"/>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196388" y="2029900"/>
            <a:ext cx="8229600" cy="1143000"/>
          </a:xfrm>
        </p:spPr>
        <p:txBody>
          <a:bodyPr/>
          <a:lstStyle/>
          <a:p>
            <a:r>
              <a:rPr lang="en-US" b="1" dirty="0" smtClean="0">
                <a:solidFill>
                  <a:srgbClr val="660066"/>
                </a:solidFill>
                <a:latin typeface="Helvetica"/>
                <a:cs typeface="Helvetica"/>
              </a:rPr>
              <a:t>Major events from the long-lasting AR1429</a:t>
            </a:r>
            <a:br>
              <a:rPr lang="en-US" b="1" dirty="0" smtClean="0">
                <a:solidFill>
                  <a:srgbClr val="660066"/>
                </a:solidFill>
                <a:latin typeface="Helvetica"/>
                <a:cs typeface="Helvetica"/>
              </a:rPr>
            </a:br>
            <a:r>
              <a:rPr lang="en-US" b="1" dirty="0" smtClean="0">
                <a:solidFill>
                  <a:srgbClr val="660066"/>
                </a:solidFill>
                <a:latin typeface="Helvetica"/>
                <a:cs typeface="Helvetica"/>
              </a:rPr>
              <a:t>during March 4 – 28, 2012</a:t>
            </a:r>
            <a:endParaRPr lang="en-US" b="1" dirty="0">
              <a:solidFill>
                <a:srgbClr val="660066"/>
              </a:solidFill>
              <a:latin typeface="Helvetica"/>
              <a:cs typeface="Helvetica"/>
            </a:endParaRPr>
          </a:p>
        </p:txBody>
      </p:sp>
      <p:sp>
        <p:nvSpPr>
          <p:cNvPr id="3" name="Slide Number Placeholder 2"/>
          <p:cNvSpPr>
            <a:spLocks noGrp="1"/>
          </p:cNvSpPr>
          <p:nvPr>
            <p:ph type="sldNum" sz="quarter" idx="12"/>
          </p:nvPr>
        </p:nvSpPr>
        <p:spPr/>
        <p:txBody>
          <a:bodyPr/>
          <a:lstStyle/>
          <a:p>
            <a:fld id="{343FB90C-9476-0148-8693-AD9B84214A52}" type="slidenum">
              <a:rPr lang="en-US" smtClean="0"/>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58241" y="0"/>
            <a:ext cx="7279807" cy="948866"/>
          </a:xfrm>
        </p:spPr>
        <p:txBody>
          <a:bodyPr/>
          <a:lstStyle/>
          <a:p>
            <a:r>
              <a:rPr lang="en-US" sz="2800" b="1" dirty="0" smtClean="0">
                <a:solidFill>
                  <a:srgbClr val="FF0000"/>
                </a:solidFill>
                <a:latin typeface="Helvetica"/>
                <a:cs typeface="Helvetica"/>
              </a:rPr>
              <a:t>Discovery of the outer Van Allen RB</a:t>
            </a:r>
            <a:endParaRPr lang="en-US" sz="2800" b="1" dirty="0">
              <a:solidFill>
                <a:srgbClr val="FF0000"/>
              </a:solidFill>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pPr/>
              <a:t>5</a:t>
            </a:fld>
            <a:endParaRPr lang="en-US"/>
          </a:p>
        </p:txBody>
      </p:sp>
      <p:pic>
        <p:nvPicPr>
          <p:cNvPr id="8" name="Picture 7" descr="Explorer4_instruments.png"/>
          <p:cNvPicPr>
            <a:picLocks noChangeAspect="1"/>
          </p:cNvPicPr>
          <p:nvPr/>
        </p:nvPicPr>
        <p:blipFill>
          <a:blip r:embed="rId2"/>
          <a:stretch>
            <a:fillRect/>
          </a:stretch>
        </p:blipFill>
        <p:spPr>
          <a:xfrm>
            <a:off x="0" y="1223504"/>
            <a:ext cx="5022063" cy="3668600"/>
          </a:xfrm>
          <a:prstGeom prst="rect">
            <a:avLst/>
          </a:prstGeom>
        </p:spPr>
      </p:pic>
      <p:sp>
        <p:nvSpPr>
          <p:cNvPr id="9" name="TextBox 8"/>
          <p:cNvSpPr txBox="1"/>
          <p:nvPr/>
        </p:nvSpPr>
        <p:spPr>
          <a:xfrm>
            <a:off x="457200" y="4879022"/>
            <a:ext cx="5539468" cy="1477328"/>
          </a:xfrm>
          <a:prstGeom prst="rect">
            <a:avLst/>
          </a:prstGeom>
          <a:noFill/>
        </p:spPr>
        <p:txBody>
          <a:bodyPr wrap="square" rtlCol="0">
            <a:spAutoFit/>
          </a:bodyPr>
          <a:lstStyle/>
          <a:p>
            <a:r>
              <a:rPr lang="en-US" dirty="0" smtClean="0">
                <a:latin typeface="Helvetica"/>
                <a:cs typeface="Helvetica"/>
              </a:rPr>
              <a:t>Pioneer 3 (launched 6 December 1958) and Explorer IV (</a:t>
            </a:r>
            <a:r>
              <a:rPr lang="en-US" dirty="0" smtClean="0">
                <a:solidFill>
                  <a:srgbClr val="F60000"/>
                </a:solidFill>
                <a:latin typeface="Helvetica"/>
                <a:cs typeface="Helvetica"/>
              </a:rPr>
              <a:t>launched July 26, 1958</a:t>
            </a:r>
            <a:r>
              <a:rPr lang="en-US" dirty="0" smtClean="0">
                <a:latin typeface="Helvetica"/>
                <a:cs typeface="Helvetica"/>
              </a:rPr>
              <a:t>) both carried instruments designed and built by Dr. Van Allen. These spacecraft provided Van Allen additional data that led to discovery of </a:t>
            </a:r>
            <a:r>
              <a:rPr lang="en-US" dirty="0" smtClean="0">
                <a:solidFill>
                  <a:srgbClr val="000090"/>
                </a:solidFill>
                <a:latin typeface="Helvetica"/>
                <a:cs typeface="Helvetica"/>
              </a:rPr>
              <a:t>a second radiation belt</a:t>
            </a:r>
            <a:endParaRPr lang="en-US" dirty="0">
              <a:solidFill>
                <a:srgbClr val="000090"/>
              </a:solidFill>
              <a:latin typeface="Helvetica"/>
              <a:cs typeface="Helvetica"/>
            </a:endParaRPr>
          </a:p>
        </p:txBody>
      </p:sp>
      <p:pic>
        <p:nvPicPr>
          <p:cNvPr id="10" name="Picture 9" descr="1101590504_400.jpg"/>
          <p:cNvPicPr>
            <a:picLocks noChangeAspect="1"/>
          </p:cNvPicPr>
          <p:nvPr/>
        </p:nvPicPr>
        <p:blipFill>
          <a:blip r:embed="rId3"/>
          <a:stretch>
            <a:fillRect/>
          </a:stretch>
        </p:blipFill>
        <p:spPr>
          <a:xfrm>
            <a:off x="5518296" y="1223504"/>
            <a:ext cx="3012578" cy="3969072"/>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mar13_M79_1741.jpg"/>
          <p:cNvPicPr>
            <a:picLocks noChangeAspect="1"/>
          </p:cNvPicPr>
          <p:nvPr/>
        </p:nvPicPr>
        <p:blipFill>
          <a:blip r:embed="rId2"/>
          <a:stretch>
            <a:fillRect/>
          </a:stretch>
        </p:blipFill>
        <p:spPr>
          <a:xfrm>
            <a:off x="6109789" y="4143137"/>
            <a:ext cx="2600960" cy="2600960"/>
          </a:xfrm>
          <a:prstGeom prst="rect">
            <a:avLst/>
          </a:prstGeom>
        </p:spPr>
      </p:pic>
      <p:sp>
        <p:nvSpPr>
          <p:cNvPr id="11" name="TextBox 10"/>
          <p:cNvSpPr txBox="1"/>
          <p:nvPr/>
        </p:nvSpPr>
        <p:spPr>
          <a:xfrm>
            <a:off x="724004" y="643374"/>
            <a:ext cx="2006867" cy="369332"/>
          </a:xfrm>
          <a:prstGeom prst="rect">
            <a:avLst/>
          </a:prstGeom>
          <a:noFill/>
        </p:spPr>
        <p:txBody>
          <a:bodyPr wrap="none" rtlCol="0">
            <a:spAutoFit/>
          </a:bodyPr>
          <a:lstStyle/>
          <a:p>
            <a:r>
              <a:rPr lang="en-US" dirty="0" smtClean="0">
                <a:solidFill>
                  <a:srgbClr val="0000FF"/>
                </a:solidFill>
                <a:latin typeface="Helvetica"/>
                <a:cs typeface="Helvetica"/>
              </a:rPr>
              <a:t>M2.0, 2012-03-04</a:t>
            </a:r>
            <a:endParaRPr lang="en-US" dirty="0">
              <a:solidFill>
                <a:srgbClr val="0000FF"/>
              </a:solidFill>
              <a:latin typeface="Helvetica"/>
              <a:cs typeface="Helvetica"/>
            </a:endParaRPr>
          </a:p>
        </p:txBody>
      </p:sp>
      <p:sp>
        <p:nvSpPr>
          <p:cNvPr id="12" name="Rectangle 11"/>
          <p:cNvSpPr/>
          <p:nvPr/>
        </p:nvSpPr>
        <p:spPr>
          <a:xfrm>
            <a:off x="3265124" y="643374"/>
            <a:ext cx="1968545" cy="369332"/>
          </a:xfrm>
          <a:prstGeom prst="rect">
            <a:avLst/>
          </a:prstGeom>
        </p:spPr>
        <p:txBody>
          <a:bodyPr wrap="none">
            <a:spAutoFit/>
          </a:bodyPr>
          <a:lstStyle/>
          <a:p>
            <a:r>
              <a:rPr lang="en-US" dirty="0" smtClean="0">
                <a:solidFill>
                  <a:srgbClr val="0000FF"/>
                </a:solidFill>
                <a:latin typeface="Helvetica"/>
                <a:cs typeface="Helvetica"/>
              </a:rPr>
              <a:t>X1.1, 2012-03-05</a:t>
            </a:r>
            <a:endParaRPr lang="en-US" dirty="0">
              <a:solidFill>
                <a:srgbClr val="0000FF"/>
              </a:solidFill>
              <a:latin typeface="Helvetica"/>
              <a:cs typeface="Helvetica"/>
            </a:endParaRPr>
          </a:p>
        </p:txBody>
      </p:sp>
      <p:sp>
        <p:nvSpPr>
          <p:cNvPr id="13" name="Rectangle 12"/>
          <p:cNvSpPr/>
          <p:nvPr/>
        </p:nvSpPr>
        <p:spPr>
          <a:xfrm>
            <a:off x="5850644" y="643374"/>
            <a:ext cx="2443397" cy="369332"/>
          </a:xfrm>
          <a:prstGeom prst="rect">
            <a:avLst/>
          </a:prstGeom>
        </p:spPr>
        <p:txBody>
          <a:bodyPr wrap="none">
            <a:spAutoFit/>
          </a:bodyPr>
          <a:lstStyle/>
          <a:p>
            <a:r>
              <a:rPr lang="en-US" dirty="0" smtClean="0">
                <a:solidFill>
                  <a:srgbClr val="0000FF"/>
                </a:solidFill>
                <a:latin typeface="Helvetica"/>
                <a:cs typeface="Helvetica"/>
              </a:rPr>
              <a:t>X5.4/X1.3 2012-03-07</a:t>
            </a:r>
            <a:endParaRPr lang="en-US" dirty="0">
              <a:solidFill>
                <a:srgbClr val="0000FF"/>
              </a:solidFill>
              <a:latin typeface="Helvetica"/>
              <a:cs typeface="Helvetica"/>
            </a:endParaRPr>
          </a:p>
        </p:txBody>
      </p:sp>
      <p:sp>
        <p:nvSpPr>
          <p:cNvPr id="14" name="Rectangle 13"/>
          <p:cNvSpPr/>
          <p:nvPr/>
        </p:nvSpPr>
        <p:spPr>
          <a:xfrm>
            <a:off x="724004" y="3756305"/>
            <a:ext cx="2006867" cy="369332"/>
          </a:xfrm>
          <a:prstGeom prst="rect">
            <a:avLst/>
          </a:prstGeom>
        </p:spPr>
        <p:txBody>
          <a:bodyPr wrap="none">
            <a:spAutoFit/>
          </a:bodyPr>
          <a:lstStyle/>
          <a:p>
            <a:r>
              <a:rPr lang="en-US" dirty="0" smtClean="0">
                <a:solidFill>
                  <a:srgbClr val="0000FF"/>
                </a:solidFill>
                <a:latin typeface="Helvetica"/>
                <a:cs typeface="Helvetica"/>
              </a:rPr>
              <a:t>M6.3, 2012-03-09</a:t>
            </a:r>
            <a:endParaRPr lang="en-US" dirty="0">
              <a:solidFill>
                <a:srgbClr val="0000FF"/>
              </a:solidFill>
              <a:latin typeface="Helvetica"/>
              <a:cs typeface="Helvetica"/>
            </a:endParaRPr>
          </a:p>
        </p:txBody>
      </p:sp>
      <p:sp>
        <p:nvSpPr>
          <p:cNvPr id="15" name="Rectangle 14"/>
          <p:cNvSpPr/>
          <p:nvPr/>
        </p:nvSpPr>
        <p:spPr>
          <a:xfrm>
            <a:off x="3265124" y="3773805"/>
            <a:ext cx="2006867" cy="369332"/>
          </a:xfrm>
          <a:prstGeom prst="rect">
            <a:avLst/>
          </a:prstGeom>
        </p:spPr>
        <p:txBody>
          <a:bodyPr wrap="none">
            <a:spAutoFit/>
          </a:bodyPr>
          <a:lstStyle/>
          <a:p>
            <a:r>
              <a:rPr lang="en-US" dirty="0" smtClean="0">
                <a:solidFill>
                  <a:srgbClr val="0000FF"/>
                </a:solidFill>
                <a:latin typeface="Helvetica"/>
                <a:cs typeface="Helvetica"/>
              </a:rPr>
              <a:t>M8.4, 2012-03-10</a:t>
            </a:r>
            <a:endParaRPr lang="en-US" dirty="0">
              <a:solidFill>
                <a:srgbClr val="0000FF"/>
              </a:solidFill>
              <a:latin typeface="Helvetica"/>
              <a:cs typeface="Helvetica"/>
            </a:endParaRPr>
          </a:p>
        </p:txBody>
      </p:sp>
      <p:sp>
        <p:nvSpPr>
          <p:cNvPr id="16" name="Rectangle 15"/>
          <p:cNvSpPr/>
          <p:nvPr/>
        </p:nvSpPr>
        <p:spPr>
          <a:xfrm>
            <a:off x="5988379" y="3773805"/>
            <a:ext cx="2006867" cy="369332"/>
          </a:xfrm>
          <a:prstGeom prst="rect">
            <a:avLst/>
          </a:prstGeom>
        </p:spPr>
        <p:txBody>
          <a:bodyPr wrap="none">
            <a:spAutoFit/>
          </a:bodyPr>
          <a:lstStyle/>
          <a:p>
            <a:r>
              <a:rPr lang="en-US" dirty="0" smtClean="0">
                <a:solidFill>
                  <a:srgbClr val="0000FF"/>
                </a:solidFill>
                <a:latin typeface="Helvetica"/>
                <a:cs typeface="Helvetica"/>
              </a:rPr>
              <a:t>M7.9, 2012-03-13</a:t>
            </a:r>
            <a:endParaRPr lang="en-US" dirty="0">
              <a:solidFill>
                <a:srgbClr val="0000FF"/>
              </a:solidFill>
              <a:latin typeface="Helvetica"/>
              <a:cs typeface="Helvetica"/>
            </a:endParaRPr>
          </a:p>
        </p:txBody>
      </p:sp>
      <p:sp>
        <p:nvSpPr>
          <p:cNvPr id="17" name="TextBox 16"/>
          <p:cNvSpPr txBox="1"/>
          <p:nvPr/>
        </p:nvSpPr>
        <p:spPr>
          <a:xfrm>
            <a:off x="1086766" y="89376"/>
            <a:ext cx="7176138" cy="369332"/>
          </a:xfrm>
          <a:prstGeom prst="rect">
            <a:avLst/>
          </a:prstGeom>
          <a:noFill/>
        </p:spPr>
        <p:txBody>
          <a:bodyPr wrap="none" rtlCol="0">
            <a:spAutoFit/>
          </a:bodyPr>
          <a:lstStyle/>
          <a:p>
            <a:r>
              <a:rPr lang="en-US" dirty="0" smtClean="0">
                <a:latin typeface="Helvetica"/>
                <a:cs typeface="Helvetica"/>
              </a:rPr>
              <a:t>Flares of the Major Earth-Facing Events viewed by SDO EVE (x-ray)</a:t>
            </a:r>
            <a:endParaRPr lang="en-US" dirty="0">
              <a:latin typeface="Helvetica"/>
              <a:cs typeface="Helvetica"/>
            </a:endParaRPr>
          </a:p>
        </p:txBody>
      </p:sp>
      <p:pic>
        <p:nvPicPr>
          <p:cNvPr id="19" name="Picture 18" descr="M2.0_1052mar4_1429.png"/>
          <p:cNvPicPr>
            <a:picLocks noChangeAspect="1"/>
          </p:cNvPicPr>
          <p:nvPr/>
        </p:nvPicPr>
        <p:blipFill>
          <a:blip r:embed="rId3"/>
          <a:stretch>
            <a:fillRect/>
          </a:stretch>
        </p:blipFill>
        <p:spPr>
          <a:xfrm>
            <a:off x="119059" y="1137328"/>
            <a:ext cx="2844800" cy="2133600"/>
          </a:xfrm>
          <a:prstGeom prst="rect">
            <a:avLst/>
          </a:prstGeom>
        </p:spPr>
      </p:pic>
      <p:pic>
        <p:nvPicPr>
          <p:cNvPr id="21" name="Picture 20" descr="mar5_0405_X11_1429.png"/>
          <p:cNvPicPr>
            <a:picLocks noChangeAspect="1"/>
          </p:cNvPicPr>
          <p:nvPr/>
        </p:nvPicPr>
        <p:blipFill>
          <a:blip r:embed="rId4"/>
          <a:stretch>
            <a:fillRect/>
          </a:stretch>
        </p:blipFill>
        <p:spPr>
          <a:xfrm>
            <a:off x="3005844" y="1137328"/>
            <a:ext cx="2844800" cy="2133600"/>
          </a:xfrm>
          <a:prstGeom prst="rect">
            <a:avLst/>
          </a:prstGeom>
        </p:spPr>
      </p:pic>
      <p:pic>
        <p:nvPicPr>
          <p:cNvPr id="22" name="Picture 21" descr="Mar7_X54_X13_0114UT.png"/>
          <p:cNvPicPr>
            <a:picLocks noChangeAspect="1"/>
          </p:cNvPicPr>
          <p:nvPr/>
        </p:nvPicPr>
        <p:blipFill>
          <a:blip r:embed="rId5"/>
          <a:stretch>
            <a:fillRect/>
          </a:stretch>
        </p:blipFill>
        <p:spPr>
          <a:xfrm>
            <a:off x="5988379" y="1137328"/>
            <a:ext cx="2844800" cy="2133600"/>
          </a:xfrm>
          <a:prstGeom prst="rect">
            <a:avLst/>
          </a:prstGeom>
        </p:spPr>
      </p:pic>
      <p:pic>
        <p:nvPicPr>
          <p:cNvPr id="23" name="Picture 22" descr="mar9_0353_M63.png"/>
          <p:cNvPicPr>
            <a:picLocks noChangeAspect="1"/>
          </p:cNvPicPr>
          <p:nvPr/>
        </p:nvPicPr>
        <p:blipFill>
          <a:blip r:embed="rId6"/>
          <a:stretch>
            <a:fillRect/>
          </a:stretch>
        </p:blipFill>
        <p:spPr>
          <a:xfrm>
            <a:off x="119059" y="4266236"/>
            <a:ext cx="2844800" cy="2133600"/>
          </a:xfrm>
          <a:prstGeom prst="rect">
            <a:avLst/>
          </a:prstGeom>
        </p:spPr>
      </p:pic>
      <p:pic>
        <p:nvPicPr>
          <p:cNvPr id="24" name="Picture 23" descr="mar10_1744_M84.png"/>
          <p:cNvPicPr>
            <a:picLocks noChangeAspect="1"/>
          </p:cNvPicPr>
          <p:nvPr/>
        </p:nvPicPr>
        <p:blipFill>
          <a:blip r:embed="rId7"/>
          <a:stretch>
            <a:fillRect/>
          </a:stretch>
        </p:blipFill>
        <p:spPr>
          <a:xfrm>
            <a:off x="3005844" y="4266236"/>
            <a:ext cx="2844800" cy="2133600"/>
          </a:xfrm>
          <a:prstGeom prst="rect">
            <a:avLst/>
          </a:prstGeom>
        </p:spPr>
      </p:pic>
      <p:sp>
        <p:nvSpPr>
          <p:cNvPr id="18" name="Slide Number Placeholder 17"/>
          <p:cNvSpPr>
            <a:spLocks noGrp="1"/>
          </p:cNvSpPr>
          <p:nvPr>
            <p:ph type="sldNum" sz="quarter" idx="12"/>
          </p:nvPr>
        </p:nvSpPr>
        <p:spPr/>
        <p:txBody>
          <a:bodyPr/>
          <a:lstStyle/>
          <a:p>
            <a:fld id="{343FB90C-9476-0148-8693-AD9B84214A52}" type="slidenum">
              <a:rPr lang="en-US" smtClean="0"/>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Mar4_M20_1052_AIA.jpg"/>
          <p:cNvPicPr>
            <a:picLocks noChangeAspect="1"/>
          </p:cNvPicPr>
          <p:nvPr/>
        </p:nvPicPr>
        <p:blipFill>
          <a:blip r:embed="rId2"/>
          <a:stretch>
            <a:fillRect/>
          </a:stretch>
        </p:blipFill>
        <p:spPr>
          <a:xfrm>
            <a:off x="491161" y="1012706"/>
            <a:ext cx="2600960" cy="2600960"/>
          </a:xfrm>
          <a:prstGeom prst="rect">
            <a:avLst/>
          </a:prstGeom>
        </p:spPr>
      </p:pic>
      <p:pic>
        <p:nvPicPr>
          <p:cNvPr id="6" name="Picture 5" descr="mar5_X11_0405_AIA.jpg"/>
          <p:cNvPicPr>
            <a:picLocks noChangeAspect="1"/>
          </p:cNvPicPr>
          <p:nvPr/>
        </p:nvPicPr>
        <p:blipFill>
          <a:blip r:embed="rId3"/>
          <a:stretch>
            <a:fillRect/>
          </a:stretch>
        </p:blipFill>
        <p:spPr>
          <a:xfrm>
            <a:off x="3092121" y="1012706"/>
            <a:ext cx="2600960" cy="2600960"/>
          </a:xfrm>
          <a:prstGeom prst="rect">
            <a:avLst/>
          </a:prstGeom>
        </p:spPr>
      </p:pic>
      <p:pic>
        <p:nvPicPr>
          <p:cNvPr id="8" name="Picture 7" descr="mar9_M63_0353_AIA.jpg"/>
          <p:cNvPicPr>
            <a:picLocks noChangeAspect="1"/>
          </p:cNvPicPr>
          <p:nvPr/>
        </p:nvPicPr>
        <p:blipFill>
          <a:blip r:embed="rId4"/>
          <a:stretch>
            <a:fillRect/>
          </a:stretch>
        </p:blipFill>
        <p:spPr>
          <a:xfrm>
            <a:off x="491161" y="4125637"/>
            <a:ext cx="2600960" cy="2600960"/>
          </a:xfrm>
          <a:prstGeom prst="rect">
            <a:avLst/>
          </a:prstGeom>
        </p:spPr>
      </p:pic>
      <p:pic>
        <p:nvPicPr>
          <p:cNvPr id="9" name="Picture 8" descr="Mar10_M84_1744_AIA131.jpg"/>
          <p:cNvPicPr>
            <a:picLocks noChangeAspect="1"/>
          </p:cNvPicPr>
          <p:nvPr/>
        </p:nvPicPr>
        <p:blipFill>
          <a:blip r:embed="rId5"/>
          <a:stretch>
            <a:fillRect/>
          </a:stretch>
        </p:blipFill>
        <p:spPr>
          <a:xfrm>
            <a:off x="3092121" y="4125637"/>
            <a:ext cx="2600960" cy="2600960"/>
          </a:xfrm>
          <a:prstGeom prst="rect">
            <a:avLst/>
          </a:prstGeom>
        </p:spPr>
      </p:pic>
      <p:pic>
        <p:nvPicPr>
          <p:cNvPr id="10" name="Picture 9" descr="mar13_M79_1741.jpg"/>
          <p:cNvPicPr>
            <a:picLocks noChangeAspect="1"/>
          </p:cNvPicPr>
          <p:nvPr/>
        </p:nvPicPr>
        <p:blipFill>
          <a:blip r:embed="rId6"/>
          <a:stretch>
            <a:fillRect/>
          </a:stretch>
        </p:blipFill>
        <p:spPr>
          <a:xfrm>
            <a:off x="5693081" y="4125637"/>
            <a:ext cx="2600960" cy="2600960"/>
          </a:xfrm>
          <a:prstGeom prst="rect">
            <a:avLst/>
          </a:prstGeom>
        </p:spPr>
      </p:pic>
      <p:sp>
        <p:nvSpPr>
          <p:cNvPr id="11" name="TextBox 10"/>
          <p:cNvSpPr txBox="1"/>
          <p:nvPr/>
        </p:nvSpPr>
        <p:spPr>
          <a:xfrm>
            <a:off x="724004" y="643374"/>
            <a:ext cx="2006867" cy="369332"/>
          </a:xfrm>
          <a:prstGeom prst="rect">
            <a:avLst/>
          </a:prstGeom>
          <a:noFill/>
        </p:spPr>
        <p:txBody>
          <a:bodyPr wrap="none" rtlCol="0">
            <a:spAutoFit/>
          </a:bodyPr>
          <a:lstStyle/>
          <a:p>
            <a:r>
              <a:rPr lang="en-US" dirty="0" smtClean="0">
                <a:solidFill>
                  <a:srgbClr val="0000FF"/>
                </a:solidFill>
                <a:latin typeface="Helvetica"/>
                <a:cs typeface="Helvetica"/>
              </a:rPr>
              <a:t>M2.0, 2012-03-04</a:t>
            </a:r>
            <a:endParaRPr lang="en-US" dirty="0">
              <a:solidFill>
                <a:srgbClr val="0000FF"/>
              </a:solidFill>
              <a:latin typeface="Helvetica"/>
              <a:cs typeface="Helvetica"/>
            </a:endParaRPr>
          </a:p>
        </p:txBody>
      </p:sp>
      <p:sp>
        <p:nvSpPr>
          <p:cNvPr id="12" name="Rectangle 11"/>
          <p:cNvSpPr/>
          <p:nvPr/>
        </p:nvSpPr>
        <p:spPr>
          <a:xfrm>
            <a:off x="3265124" y="643374"/>
            <a:ext cx="1968545" cy="369332"/>
          </a:xfrm>
          <a:prstGeom prst="rect">
            <a:avLst/>
          </a:prstGeom>
        </p:spPr>
        <p:txBody>
          <a:bodyPr wrap="none">
            <a:spAutoFit/>
          </a:bodyPr>
          <a:lstStyle/>
          <a:p>
            <a:r>
              <a:rPr lang="en-US" dirty="0" smtClean="0">
                <a:solidFill>
                  <a:srgbClr val="0000FF"/>
                </a:solidFill>
                <a:latin typeface="Helvetica"/>
                <a:cs typeface="Helvetica"/>
              </a:rPr>
              <a:t>X1.1, 2012-03-05</a:t>
            </a:r>
            <a:endParaRPr lang="en-US" dirty="0">
              <a:solidFill>
                <a:srgbClr val="0000FF"/>
              </a:solidFill>
              <a:latin typeface="Helvetica"/>
              <a:cs typeface="Helvetica"/>
            </a:endParaRPr>
          </a:p>
        </p:txBody>
      </p:sp>
      <p:sp>
        <p:nvSpPr>
          <p:cNvPr id="13" name="Rectangle 12"/>
          <p:cNvSpPr/>
          <p:nvPr/>
        </p:nvSpPr>
        <p:spPr>
          <a:xfrm>
            <a:off x="5850644" y="643374"/>
            <a:ext cx="2443397" cy="369332"/>
          </a:xfrm>
          <a:prstGeom prst="rect">
            <a:avLst/>
          </a:prstGeom>
        </p:spPr>
        <p:txBody>
          <a:bodyPr wrap="none">
            <a:spAutoFit/>
          </a:bodyPr>
          <a:lstStyle/>
          <a:p>
            <a:r>
              <a:rPr lang="en-US" dirty="0" smtClean="0">
                <a:solidFill>
                  <a:srgbClr val="0000FF"/>
                </a:solidFill>
                <a:latin typeface="Helvetica"/>
                <a:cs typeface="Helvetica"/>
              </a:rPr>
              <a:t>X5.4/X1.3 2012-03-07</a:t>
            </a:r>
            <a:endParaRPr lang="en-US" dirty="0">
              <a:solidFill>
                <a:srgbClr val="0000FF"/>
              </a:solidFill>
              <a:latin typeface="Helvetica"/>
              <a:cs typeface="Helvetica"/>
            </a:endParaRPr>
          </a:p>
        </p:txBody>
      </p:sp>
      <p:sp>
        <p:nvSpPr>
          <p:cNvPr id="14" name="Rectangle 13"/>
          <p:cNvSpPr/>
          <p:nvPr/>
        </p:nvSpPr>
        <p:spPr>
          <a:xfrm>
            <a:off x="724004" y="3756305"/>
            <a:ext cx="2006867" cy="369332"/>
          </a:xfrm>
          <a:prstGeom prst="rect">
            <a:avLst/>
          </a:prstGeom>
        </p:spPr>
        <p:txBody>
          <a:bodyPr wrap="none">
            <a:spAutoFit/>
          </a:bodyPr>
          <a:lstStyle/>
          <a:p>
            <a:r>
              <a:rPr lang="en-US" dirty="0" smtClean="0">
                <a:solidFill>
                  <a:srgbClr val="0000FF"/>
                </a:solidFill>
                <a:latin typeface="Helvetica"/>
                <a:cs typeface="Helvetica"/>
              </a:rPr>
              <a:t>M6.3, 2012-03-09</a:t>
            </a:r>
            <a:endParaRPr lang="en-US" dirty="0">
              <a:solidFill>
                <a:srgbClr val="0000FF"/>
              </a:solidFill>
              <a:latin typeface="Helvetica"/>
              <a:cs typeface="Helvetica"/>
            </a:endParaRPr>
          </a:p>
        </p:txBody>
      </p:sp>
      <p:sp>
        <p:nvSpPr>
          <p:cNvPr id="15" name="Rectangle 14"/>
          <p:cNvSpPr/>
          <p:nvPr/>
        </p:nvSpPr>
        <p:spPr>
          <a:xfrm>
            <a:off x="3265124" y="3773805"/>
            <a:ext cx="2006867" cy="369332"/>
          </a:xfrm>
          <a:prstGeom prst="rect">
            <a:avLst/>
          </a:prstGeom>
        </p:spPr>
        <p:txBody>
          <a:bodyPr wrap="none">
            <a:spAutoFit/>
          </a:bodyPr>
          <a:lstStyle/>
          <a:p>
            <a:r>
              <a:rPr lang="en-US" dirty="0" smtClean="0">
                <a:solidFill>
                  <a:srgbClr val="0000FF"/>
                </a:solidFill>
                <a:latin typeface="Helvetica"/>
                <a:cs typeface="Helvetica"/>
              </a:rPr>
              <a:t>M8.4, 2012-03-10</a:t>
            </a:r>
            <a:endParaRPr lang="en-US" dirty="0">
              <a:solidFill>
                <a:srgbClr val="0000FF"/>
              </a:solidFill>
              <a:latin typeface="Helvetica"/>
              <a:cs typeface="Helvetica"/>
            </a:endParaRPr>
          </a:p>
        </p:txBody>
      </p:sp>
      <p:sp>
        <p:nvSpPr>
          <p:cNvPr id="16" name="Rectangle 15"/>
          <p:cNvSpPr/>
          <p:nvPr/>
        </p:nvSpPr>
        <p:spPr>
          <a:xfrm>
            <a:off x="5988379" y="3773805"/>
            <a:ext cx="2006867" cy="369332"/>
          </a:xfrm>
          <a:prstGeom prst="rect">
            <a:avLst/>
          </a:prstGeom>
        </p:spPr>
        <p:txBody>
          <a:bodyPr wrap="none">
            <a:spAutoFit/>
          </a:bodyPr>
          <a:lstStyle/>
          <a:p>
            <a:r>
              <a:rPr lang="en-US" dirty="0" smtClean="0">
                <a:solidFill>
                  <a:srgbClr val="0000FF"/>
                </a:solidFill>
                <a:latin typeface="Helvetica"/>
                <a:cs typeface="Helvetica"/>
              </a:rPr>
              <a:t>M7.9, 2012-03-13</a:t>
            </a:r>
            <a:endParaRPr lang="en-US" dirty="0">
              <a:solidFill>
                <a:srgbClr val="0000FF"/>
              </a:solidFill>
              <a:latin typeface="Helvetica"/>
              <a:cs typeface="Helvetica"/>
            </a:endParaRPr>
          </a:p>
        </p:txBody>
      </p:sp>
      <p:sp>
        <p:nvSpPr>
          <p:cNvPr id="17" name="TextBox 16"/>
          <p:cNvSpPr txBox="1"/>
          <p:nvPr/>
        </p:nvSpPr>
        <p:spPr>
          <a:xfrm>
            <a:off x="1086766" y="89376"/>
            <a:ext cx="6779508" cy="369332"/>
          </a:xfrm>
          <a:prstGeom prst="rect">
            <a:avLst/>
          </a:prstGeom>
          <a:noFill/>
        </p:spPr>
        <p:txBody>
          <a:bodyPr wrap="none" rtlCol="0">
            <a:spAutoFit/>
          </a:bodyPr>
          <a:lstStyle/>
          <a:p>
            <a:r>
              <a:rPr lang="en-US" dirty="0" smtClean="0">
                <a:latin typeface="Helvetica"/>
                <a:cs typeface="Helvetica"/>
              </a:rPr>
              <a:t>Flares of the Major Earth-Facing Events viewed by SDO AIA 131</a:t>
            </a:r>
            <a:endParaRPr lang="en-US" dirty="0">
              <a:latin typeface="Helvetica"/>
              <a:cs typeface="Helvetica"/>
            </a:endParaRPr>
          </a:p>
        </p:txBody>
      </p:sp>
      <p:pic>
        <p:nvPicPr>
          <p:cNvPr id="18" name="Picture 17" descr="mar7_2X_AIA.jpg"/>
          <p:cNvPicPr>
            <a:picLocks noChangeAspect="1"/>
          </p:cNvPicPr>
          <p:nvPr/>
        </p:nvPicPr>
        <p:blipFill>
          <a:blip r:embed="rId7"/>
          <a:stretch>
            <a:fillRect/>
          </a:stretch>
        </p:blipFill>
        <p:spPr>
          <a:xfrm>
            <a:off x="5693081" y="1012706"/>
            <a:ext cx="2600960" cy="2600960"/>
          </a:xfrm>
          <a:prstGeom prst="rect">
            <a:avLst/>
          </a:prstGeom>
        </p:spPr>
      </p:pic>
      <p:sp>
        <p:nvSpPr>
          <p:cNvPr id="19" name="Slide Number Placeholder 18"/>
          <p:cNvSpPr>
            <a:spLocks noGrp="1"/>
          </p:cNvSpPr>
          <p:nvPr>
            <p:ph type="sldNum" sz="quarter" idx="12"/>
          </p:nvPr>
        </p:nvSpPr>
        <p:spPr/>
        <p:txBody>
          <a:bodyPr/>
          <a:lstStyle/>
          <a:p>
            <a:fld id="{343FB90C-9476-0148-8693-AD9B84214A52}" type="slidenum">
              <a:rPr lang="en-US" smtClean="0"/>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Box 6"/>
          <p:cNvSpPr txBox="1"/>
          <p:nvPr/>
        </p:nvSpPr>
        <p:spPr>
          <a:xfrm>
            <a:off x="2766871" y="133687"/>
            <a:ext cx="2920541" cy="707886"/>
          </a:xfrm>
          <a:prstGeom prst="rect">
            <a:avLst/>
          </a:prstGeom>
          <a:noFill/>
        </p:spPr>
        <p:txBody>
          <a:bodyPr wrap="none" rtlCol="0">
            <a:spAutoFit/>
          </a:bodyPr>
          <a:lstStyle/>
          <a:p>
            <a:r>
              <a:rPr lang="en-US" sz="4000" b="1" dirty="0" smtClean="0">
                <a:latin typeface="Helvetica"/>
                <a:cs typeface="Helvetica"/>
              </a:rPr>
              <a:t>Orientation</a:t>
            </a:r>
            <a:endParaRPr lang="en-US" sz="4000" b="1" dirty="0">
              <a:latin typeface="Helvetica"/>
              <a:cs typeface="Helvetica"/>
            </a:endParaRPr>
          </a:p>
        </p:txBody>
      </p:sp>
      <p:pic>
        <p:nvPicPr>
          <p:cNvPr id="4" name="Picture 3" descr="March7_CME_cropped.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427578" y="-587313"/>
            <a:ext cx="6261665" cy="8199799"/>
          </a:xfrm>
          <a:prstGeom prst="rect">
            <a:avLst/>
          </a:prstGeom>
        </p:spPr>
      </p:pic>
      <p:sp>
        <p:nvSpPr>
          <p:cNvPr id="5" name="TextBox 4"/>
          <p:cNvSpPr txBox="1"/>
          <p:nvPr/>
        </p:nvSpPr>
        <p:spPr>
          <a:xfrm>
            <a:off x="4344310" y="6351790"/>
            <a:ext cx="864339" cy="369332"/>
          </a:xfrm>
          <a:prstGeom prst="rect">
            <a:avLst/>
          </a:prstGeom>
          <a:noFill/>
        </p:spPr>
        <p:txBody>
          <a:bodyPr wrap="none" rtlCol="0">
            <a:spAutoFit/>
          </a:bodyPr>
          <a:lstStyle/>
          <a:p>
            <a:r>
              <a:rPr lang="en-US" b="1" dirty="0" smtClean="0">
                <a:solidFill>
                  <a:srgbClr val="660066"/>
                </a:solidFill>
              </a:rPr>
              <a:t>East 90 </a:t>
            </a:r>
            <a:endParaRPr lang="en-US" b="1" dirty="0">
              <a:solidFill>
                <a:srgbClr val="660066"/>
              </a:solidFill>
            </a:endParaRPr>
          </a:p>
        </p:txBody>
      </p:sp>
      <p:sp>
        <p:nvSpPr>
          <p:cNvPr id="8" name="Rectangle 7"/>
          <p:cNvSpPr/>
          <p:nvPr/>
        </p:nvSpPr>
        <p:spPr>
          <a:xfrm>
            <a:off x="4344310" y="472241"/>
            <a:ext cx="957526" cy="369332"/>
          </a:xfrm>
          <a:prstGeom prst="rect">
            <a:avLst/>
          </a:prstGeom>
        </p:spPr>
        <p:txBody>
          <a:bodyPr wrap="none">
            <a:spAutoFit/>
          </a:bodyPr>
          <a:lstStyle/>
          <a:p>
            <a:r>
              <a:rPr lang="en-US" b="1" dirty="0" smtClean="0">
                <a:solidFill>
                  <a:srgbClr val="660066"/>
                </a:solidFill>
              </a:rPr>
              <a:t>West 90 </a:t>
            </a:r>
            <a:endParaRPr lang="en-US" b="1" dirty="0">
              <a:solidFill>
                <a:srgbClr val="660066"/>
              </a:solidFill>
            </a:endParaRPr>
          </a:p>
        </p:txBody>
      </p:sp>
      <p:sp>
        <p:nvSpPr>
          <p:cNvPr id="9" name="TextBox 8"/>
          <p:cNvSpPr txBox="1"/>
          <p:nvPr/>
        </p:nvSpPr>
        <p:spPr>
          <a:xfrm>
            <a:off x="5687412" y="3184692"/>
            <a:ext cx="694120" cy="369332"/>
          </a:xfrm>
          <a:prstGeom prst="rect">
            <a:avLst/>
          </a:prstGeom>
          <a:noFill/>
        </p:spPr>
        <p:txBody>
          <a:bodyPr wrap="none" rtlCol="0">
            <a:spAutoFit/>
          </a:bodyPr>
          <a:lstStyle/>
          <a:p>
            <a:r>
              <a:rPr lang="en-US" b="1" dirty="0" smtClean="0">
                <a:solidFill>
                  <a:srgbClr val="E900AE"/>
                </a:solidFill>
              </a:rPr>
              <a:t>Earth</a:t>
            </a:r>
            <a:endParaRPr lang="en-US" b="1" dirty="0">
              <a:solidFill>
                <a:srgbClr val="E900AE"/>
              </a:solidFill>
            </a:endParaRPr>
          </a:p>
        </p:txBody>
      </p:sp>
      <p:sp>
        <p:nvSpPr>
          <p:cNvPr id="10" name="Slide Number Placeholder 9"/>
          <p:cNvSpPr>
            <a:spLocks noGrp="1"/>
          </p:cNvSpPr>
          <p:nvPr>
            <p:ph type="sldNum" sz="quarter" idx="12"/>
          </p:nvPr>
        </p:nvSpPr>
        <p:spPr/>
        <p:txBody>
          <a:bodyPr/>
          <a:lstStyle/>
          <a:p>
            <a:fld id="{343FB90C-9476-0148-8693-AD9B84214A52}" type="slidenum">
              <a:rPr lang="en-US" smtClean="0"/>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mar4_CME_cropped.pdf"/>
          <p:cNvPicPr>
            <a:picLocks noChangeAspect="1"/>
          </p:cNvPicPr>
          <p:nvPr/>
        </p:nvPicPr>
        <mc:AlternateContent>
          <mc:Choice xmlns:ma="http://schemas.microsoft.com/office/mac/drawingml/2008/main" Requires="ma">
            <p:blipFill>
              <a:blip r:embed="rId2"/>
              <a:srcRect t="7018" b="7018"/>
              <a:stretch>
                <a:fillRect/>
              </a:stretch>
            </p:blipFill>
          </mc:Choice>
          <mc:Fallback>
            <p:blipFill>
              <a:blip r:embed="rId3"/>
              <a:srcRect t="7018" b="7018"/>
              <a:stretch>
                <a:fillRect/>
              </a:stretch>
            </p:blipFill>
          </mc:Fallback>
        </mc:AlternateContent>
        <p:spPr>
          <a:xfrm>
            <a:off x="677924" y="584831"/>
            <a:ext cx="2343150" cy="2800409"/>
          </a:xfrm>
          <a:prstGeom prst="rect">
            <a:avLst/>
          </a:prstGeom>
        </p:spPr>
      </p:pic>
      <p:pic>
        <p:nvPicPr>
          <p:cNvPr id="3" name="Picture 2" descr="March5_CME_cropped.pdf"/>
          <p:cNvPicPr>
            <a:picLocks noChangeAspect="1"/>
          </p:cNvPicPr>
          <p:nvPr/>
        </p:nvPicPr>
        <mc:AlternateContent>
          <mc:Choice xmlns:ma="http://schemas.microsoft.com/office/mac/drawingml/2008/main" Requires="ma">
            <p:blipFill>
              <a:blip r:embed="rId4"/>
              <a:srcRect t="16271" b="8136"/>
              <a:stretch>
                <a:fillRect/>
              </a:stretch>
            </p:blipFill>
          </mc:Choice>
          <mc:Fallback>
            <p:blipFill>
              <a:blip r:embed="rId5"/>
              <a:srcRect t="16271" b="8136"/>
              <a:stretch>
                <a:fillRect/>
              </a:stretch>
            </p:blipFill>
          </mc:Fallback>
        </mc:AlternateContent>
        <p:spPr>
          <a:xfrm>
            <a:off x="3021074" y="836309"/>
            <a:ext cx="2400300" cy="2548931"/>
          </a:xfrm>
          <a:prstGeom prst="rect">
            <a:avLst/>
          </a:prstGeom>
        </p:spPr>
      </p:pic>
      <p:pic>
        <p:nvPicPr>
          <p:cNvPr id="4" name="Picture 3" descr="March7_CME_cropped.pdf"/>
          <p:cNvPicPr>
            <a:picLocks noChangeAspect="1"/>
          </p:cNvPicPr>
          <p:nvPr/>
        </p:nvPicPr>
        <mc:AlternateContent>
          <mc:Choice xmlns:ma="http://schemas.microsoft.com/office/mac/drawingml/2008/main" Requires="ma">
            <p:blipFill>
              <a:blip r:embed="rId6"/>
              <a:srcRect t="14545" b="5818"/>
              <a:stretch>
                <a:fillRect/>
              </a:stretch>
            </p:blipFill>
          </mc:Choice>
          <mc:Fallback>
            <p:blipFill>
              <a:blip r:embed="rId7"/>
              <a:srcRect t="14545" b="5818"/>
              <a:stretch>
                <a:fillRect/>
              </a:stretch>
            </p:blipFill>
          </mc:Fallback>
        </mc:AlternateContent>
        <p:spPr>
          <a:xfrm>
            <a:off x="5556237" y="882073"/>
            <a:ext cx="2400300" cy="2503167"/>
          </a:xfrm>
          <a:prstGeom prst="rect">
            <a:avLst/>
          </a:prstGeom>
        </p:spPr>
      </p:pic>
      <p:pic>
        <p:nvPicPr>
          <p:cNvPr id="5" name="Picture 4" descr="March9_CME_cropped.pdf"/>
          <p:cNvPicPr>
            <a:picLocks noChangeAspect="1"/>
          </p:cNvPicPr>
          <p:nvPr/>
        </p:nvPicPr>
        <mc:AlternateContent>
          <mc:Choice xmlns:ma="http://schemas.microsoft.com/office/mac/drawingml/2008/main" Requires="ma">
            <p:blipFill>
              <a:blip r:embed="rId8"/>
              <a:srcRect t="15439" b="7018"/>
              <a:stretch>
                <a:fillRect/>
              </a:stretch>
            </p:blipFill>
          </mc:Choice>
          <mc:Fallback>
            <p:blipFill>
              <a:blip r:embed="rId9"/>
              <a:srcRect t="15439" b="7018"/>
              <a:stretch>
                <a:fillRect/>
              </a:stretch>
            </p:blipFill>
          </mc:Fallback>
        </mc:AlternateContent>
        <p:spPr>
          <a:xfrm>
            <a:off x="677924" y="3882109"/>
            <a:ext cx="2400300" cy="2526157"/>
          </a:xfrm>
          <a:prstGeom prst="rect">
            <a:avLst/>
          </a:prstGeom>
        </p:spPr>
      </p:pic>
      <p:pic>
        <p:nvPicPr>
          <p:cNvPr id="6" name="Picture 5" descr="March10_CME_cropped.pdf"/>
          <p:cNvPicPr>
            <a:picLocks noChangeAspect="1"/>
          </p:cNvPicPr>
          <p:nvPr/>
        </p:nvPicPr>
        <mc:AlternateContent>
          <mc:Choice xmlns:ma="http://schemas.microsoft.com/office/mac/drawingml/2008/main" Requires="ma">
            <p:blipFill>
              <a:blip r:embed="rId10"/>
              <a:srcRect t="14286" b="7143"/>
              <a:stretch>
                <a:fillRect/>
              </a:stretch>
            </p:blipFill>
          </mc:Choice>
          <mc:Fallback>
            <p:blipFill>
              <a:blip r:embed="rId11"/>
              <a:srcRect t="14286" b="7143"/>
              <a:stretch>
                <a:fillRect/>
              </a:stretch>
            </p:blipFill>
          </mc:Fallback>
        </mc:AlternateContent>
        <p:spPr>
          <a:xfrm>
            <a:off x="3270237" y="3893672"/>
            <a:ext cx="2286000" cy="2514594"/>
          </a:xfrm>
          <a:prstGeom prst="rect">
            <a:avLst/>
          </a:prstGeom>
        </p:spPr>
      </p:pic>
      <p:pic>
        <p:nvPicPr>
          <p:cNvPr id="7" name="Picture 6" descr="March13_CME_cropped.pdf"/>
          <p:cNvPicPr>
            <a:picLocks noChangeAspect="1"/>
          </p:cNvPicPr>
          <p:nvPr/>
        </p:nvPicPr>
        <mc:AlternateContent>
          <mc:Choice xmlns:ma="http://schemas.microsoft.com/office/mac/drawingml/2008/main" Requires="ma">
            <p:blipFill>
              <a:blip r:embed="rId12"/>
              <a:srcRect t="15714" b="5714"/>
              <a:stretch>
                <a:fillRect/>
              </a:stretch>
            </p:blipFill>
          </mc:Choice>
          <mc:Fallback>
            <p:blipFill>
              <a:blip r:embed="rId13"/>
              <a:srcRect t="15714" b="5714"/>
              <a:stretch>
                <a:fillRect/>
              </a:stretch>
            </p:blipFill>
          </mc:Fallback>
        </mc:AlternateContent>
        <p:spPr>
          <a:xfrm>
            <a:off x="5556237" y="3939384"/>
            <a:ext cx="2400300" cy="2514640"/>
          </a:xfrm>
          <a:prstGeom prst="rect">
            <a:avLst/>
          </a:prstGeom>
        </p:spPr>
      </p:pic>
      <p:sp>
        <p:nvSpPr>
          <p:cNvPr id="8" name="Rectangle 7"/>
          <p:cNvSpPr/>
          <p:nvPr/>
        </p:nvSpPr>
        <p:spPr>
          <a:xfrm>
            <a:off x="980573" y="559310"/>
            <a:ext cx="1804400" cy="338554"/>
          </a:xfrm>
          <a:prstGeom prst="rect">
            <a:avLst/>
          </a:prstGeom>
        </p:spPr>
        <p:txBody>
          <a:bodyPr wrap="none">
            <a:spAutoFit/>
          </a:bodyPr>
          <a:lstStyle/>
          <a:p>
            <a:r>
              <a:rPr lang="en-US" sz="1600" b="1" dirty="0" smtClean="0">
                <a:solidFill>
                  <a:srgbClr val="0000FF"/>
                </a:solidFill>
                <a:latin typeface="Helvetica"/>
                <a:cs typeface="Helvetica"/>
              </a:rPr>
              <a:t>M2.0, 2012-03-04</a:t>
            </a:r>
            <a:endParaRPr lang="en-US" sz="1600" b="1" dirty="0">
              <a:solidFill>
                <a:srgbClr val="0000FF"/>
              </a:solidFill>
              <a:latin typeface="Helvetica"/>
              <a:cs typeface="Helvetica"/>
            </a:endParaRPr>
          </a:p>
        </p:txBody>
      </p:sp>
      <p:sp>
        <p:nvSpPr>
          <p:cNvPr id="9" name="Rectangle 8"/>
          <p:cNvSpPr/>
          <p:nvPr/>
        </p:nvSpPr>
        <p:spPr>
          <a:xfrm>
            <a:off x="3270237" y="512741"/>
            <a:ext cx="1968545" cy="369332"/>
          </a:xfrm>
          <a:prstGeom prst="rect">
            <a:avLst/>
          </a:prstGeom>
        </p:spPr>
        <p:txBody>
          <a:bodyPr wrap="none">
            <a:spAutoFit/>
          </a:bodyPr>
          <a:lstStyle/>
          <a:p>
            <a:r>
              <a:rPr lang="en-US" dirty="0" smtClean="0">
                <a:solidFill>
                  <a:srgbClr val="0000FF"/>
                </a:solidFill>
                <a:latin typeface="Helvetica"/>
                <a:cs typeface="Helvetica"/>
              </a:rPr>
              <a:t>X1.1, 2012-03-05</a:t>
            </a:r>
            <a:endParaRPr lang="en-US" dirty="0">
              <a:solidFill>
                <a:srgbClr val="0000FF"/>
              </a:solidFill>
              <a:latin typeface="Helvetica"/>
              <a:cs typeface="Helvetica"/>
            </a:endParaRPr>
          </a:p>
        </p:txBody>
      </p:sp>
      <p:sp>
        <p:nvSpPr>
          <p:cNvPr id="10" name="Rectangle 9"/>
          <p:cNvSpPr/>
          <p:nvPr/>
        </p:nvSpPr>
        <p:spPr>
          <a:xfrm>
            <a:off x="5702339" y="512741"/>
            <a:ext cx="2443397" cy="369332"/>
          </a:xfrm>
          <a:prstGeom prst="rect">
            <a:avLst/>
          </a:prstGeom>
        </p:spPr>
        <p:txBody>
          <a:bodyPr wrap="none">
            <a:spAutoFit/>
          </a:bodyPr>
          <a:lstStyle/>
          <a:p>
            <a:r>
              <a:rPr lang="en-US" dirty="0" smtClean="0">
                <a:solidFill>
                  <a:srgbClr val="0000FF"/>
                </a:solidFill>
                <a:latin typeface="Helvetica"/>
                <a:cs typeface="Helvetica"/>
              </a:rPr>
              <a:t>X5.4/X1.3 2012-03-07</a:t>
            </a:r>
            <a:endParaRPr lang="en-US" dirty="0">
              <a:solidFill>
                <a:srgbClr val="0000FF"/>
              </a:solidFill>
              <a:latin typeface="Helvetica"/>
              <a:cs typeface="Helvetica"/>
            </a:endParaRPr>
          </a:p>
        </p:txBody>
      </p:sp>
      <p:sp>
        <p:nvSpPr>
          <p:cNvPr id="11" name="Rectangle 10"/>
          <p:cNvSpPr/>
          <p:nvPr/>
        </p:nvSpPr>
        <p:spPr>
          <a:xfrm>
            <a:off x="860065" y="3570052"/>
            <a:ext cx="2006867" cy="369332"/>
          </a:xfrm>
          <a:prstGeom prst="rect">
            <a:avLst/>
          </a:prstGeom>
        </p:spPr>
        <p:txBody>
          <a:bodyPr wrap="none">
            <a:spAutoFit/>
          </a:bodyPr>
          <a:lstStyle/>
          <a:p>
            <a:r>
              <a:rPr lang="en-US" dirty="0" smtClean="0">
                <a:solidFill>
                  <a:srgbClr val="0000FF"/>
                </a:solidFill>
                <a:latin typeface="Helvetica"/>
                <a:cs typeface="Helvetica"/>
              </a:rPr>
              <a:t>M6.3, 2012-03-09</a:t>
            </a:r>
            <a:endParaRPr lang="en-US" dirty="0">
              <a:solidFill>
                <a:srgbClr val="0000FF"/>
              </a:solidFill>
              <a:latin typeface="Helvetica"/>
              <a:cs typeface="Helvetica"/>
            </a:endParaRPr>
          </a:p>
        </p:txBody>
      </p:sp>
      <p:sp>
        <p:nvSpPr>
          <p:cNvPr id="12" name="Rectangle 11"/>
          <p:cNvSpPr/>
          <p:nvPr/>
        </p:nvSpPr>
        <p:spPr>
          <a:xfrm>
            <a:off x="3414507" y="3524340"/>
            <a:ext cx="2006867" cy="369332"/>
          </a:xfrm>
          <a:prstGeom prst="rect">
            <a:avLst/>
          </a:prstGeom>
        </p:spPr>
        <p:txBody>
          <a:bodyPr wrap="none">
            <a:spAutoFit/>
          </a:bodyPr>
          <a:lstStyle/>
          <a:p>
            <a:r>
              <a:rPr lang="en-US" dirty="0" smtClean="0">
                <a:solidFill>
                  <a:srgbClr val="0000FF"/>
                </a:solidFill>
                <a:latin typeface="Helvetica"/>
                <a:cs typeface="Helvetica"/>
              </a:rPr>
              <a:t>M8.4, 2012-03-10</a:t>
            </a:r>
            <a:endParaRPr lang="en-US" dirty="0">
              <a:solidFill>
                <a:srgbClr val="0000FF"/>
              </a:solidFill>
              <a:latin typeface="Helvetica"/>
              <a:cs typeface="Helvetica"/>
            </a:endParaRPr>
          </a:p>
        </p:txBody>
      </p:sp>
      <p:sp>
        <p:nvSpPr>
          <p:cNvPr id="13" name="Rectangle 12"/>
          <p:cNvSpPr/>
          <p:nvPr/>
        </p:nvSpPr>
        <p:spPr>
          <a:xfrm>
            <a:off x="5949670" y="3570052"/>
            <a:ext cx="2006867" cy="369332"/>
          </a:xfrm>
          <a:prstGeom prst="rect">
            <a:avLst/>
          </a:prstGeom>
        </p:spPr>
        <p:txBody>
          <a:bodyPr wrap="none">
            <a:spAutoFit/>
          </a:bodyPr>
          <a:lstStyle/>
          <a:p>
            <a:r>
              <a:rPr lang="en-US" dirty="0" smtClean="0">
                <a:solidFill>
                  <a:srgbClr val="0000FF"/>
                </a:solidFill>
                <a:latin typeface="Helvetica"/>
                <a:cs typeface="Helvetica"/>
              </a:rPr>
              <a:t>M7.9, 2012-03-13</a:t>
            </a:r>
            <a:endParaRPr lang="en-US" dirty="0">
              <a:solidFill>
                <a:srgbClr val="0000FF"/>
              </a:solidFill>
              <a:latin typeface="Helvetica"/>
              <a:cs typeface="Helvetica"/>
            </a:endParaRPr>
          </a:p>
        </p:txBody>
      </p:sp>
      <p:sp>
        <p:nvSpPr>
          <p:cNvPr id="14" name="TextBox 13"/>
          <p:cNvSpPr txBox="1"/>
          <p:nvPr/>
        </p:nvSpPr>
        <p:spPr>
          <a:xfrm>
            <a:off x="1680307" y="143409"/>
            <a:ext cx="5724644" cy="369332"/>
          </a:xfrm>
          <a:prstGeom prst="rect">
            <a:avLst/>
          </a:prstGeom>
          <a:noFill/>
        </p:spPr>
        <p:txBody>
          <a:bodyPr wrap="none" rtlCol="0">
            <a:spAutoFit/>
          </a:bodyPr>
          <a:lstStyle/>
          <a:p>
            <a:r>
              <a:rPr lang="en-US" dirty="0" smtClean="0">
                <a:latin typeface="Helvetica"/>
                <a:cs typeface="Helvetica"/>
              </a:rPr>
              <a:t>The Corresponding </a:t>
            </a:r>
            <a:r>
              <a:rPr lang="en-US" dirty="0" err="1" smtClean="0">
                <a:latin typeface="Helvetica"/>
                <a:cs typeface="Helvetica"/>
              </a:rPr>
              <a:t>CMEs</a:t>
            </a:r>
            <a:r>
              <a:rPr lang="en-US" dirty="0" smtClean="0">
                <a:latin typeface="Helvetica"/>
                <a:cs typeface="Helvetica"/>
              </a:rPr>
              <a:t> Associated with the Flares</a:t>
            </a:r>
            <a:endParaRPr lang="en-US" dirty="0">
              <a:latin typeface="Helvetica"/>
              <a:cs typeface="Helvetica"/>
            </a:endParaRPr>
          </a:p>
        </p:txBody>
      </p:sp>
      <p:sp>
        <p:nvSpPr>
          <p:cNvPr id="15" name="Slide Number Placeholder 14"/>
          <p:cNvSpPr>
            <a:spLocks noGrp="1"/>
          </p:cNvSpPr>
          <p:nvPr>
            <p:ph type="sldNum" sz="quarter" idx="12"/>
          </p:nvPr>
        </p:nvSpPr>
        <p:spPr/>
        <p:txBody>
          <a:bodyPr/>
          <a:lstStyle/>
          <a:p>
            <a:fld id="{343FB90C-9476-0148-8693-AD9B84214A52}" type="slidenum">
              <a:rPr lang="en-US" smtClean="0"/>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20120318_003030_n4euA_195.jpg"/>
          <p:cNvPicPr>
            <a:picLocks noChangeAspect="1"/>
          </p:cNvPicPr>
          <p:nvPr/>
        </p:nvPicPr>
        <p:blipFill>
          <a:blip r:embed="rId2"/>
          <a:srcRect l="7031" t="11250" r="8438" b="3516"/>
          <a:stretch>
            <a:fillRect/>
          </a:stretch>
        </p:blipFill>
        <p:spPr>
          <a:xfrm>
            <a:off x="190440" y="769683"/>
            <a:ext cx="2198617" cy="2216902"/>
          </a:xfrm>
          <a:prstGeom prst="rect">
            <a:avLst/>
          </a:prstGeom>
        </p:spPr>
      </p:pic>
      <p:pic>
        <p:nvPicPr>
          <p:cNvPr id="3" name="Picture 2" descr="20120321_072530_n4euA_195.jpg"/>
          <p:cNvPicPr>
            <a:picLocks noChangeAspect="1"/>
          </p:cNvPicPr>
          <p:nvPr/>
        </p:nvPicPr>
        <p:blipFill>
          <a:blip r:embed="rId3"/>
          <a:srcRect l="7031" t="11250" r="8438" b="3516"/>
          <a:stretch>
            <a:fillRect/>
          </a:stretch>
        </p:blipFill>
        <p:spPr>
          <a:xfrm>
            <a:off x="2389057" y="769683"/>
            <a:ext cx="2198617" cy="2216902"/>
          </a:xfrm>
          <a:prstGeom prst="rect">
            <a:avLst/>
          </a:prstGeom>
        </p:spPr>
      </p:pic>
      <p:pic>
        <p:nvPicPr>
          <p:cNvPr id="4" name="Picture 3" descr="20120324_001530_n4euB_195.jpg"/>
          <p:cNvPicPr>
            <a:picLocks noChangeAspect="1"/>
          </p:cNvPicPr>
          <p:nvPr/>
        </p:nvPicPr>
        <p:blipFill>
          <a:blip r:embed="rId4"/>
          <a:srcRect l="7031" t="11250" r="8438" b="3516"/>
          <a:stretch>
            <a:fillRect/>
          </a:stretch>
        </p:blipFill>
        <p:spPr>
          <a:xfrm>
            <a:off x="4587674" y="769683"/>
            <a:ext cx="2198617" cy="2216902"/>
          </a:xfrm>
          <a:prstGeom prst="rect">
            <a:avLst/>
          </a:prstGeom>
        </p:spPr>
      </p:pic>
      <p:pic>
        <p:nvPicPr>
          <p:cNvPr id="5" name="Picture 4" descr="20120326_225530_n7euB_195.jpg"/>
          <p:cNvPicPr>
            <a:picLocks noChangeAspect="1"/>
          </p:cNvPicPr>
          <p:nvPr/>
        </p:nvPicPr>
        <p:blipFill>
          <a:blip r:embed="rId5"/>
          <a:srcRect l="4219" t="5625" r="10547" b="8438"/>
          <a:stretch>
            <a:fillRect/>
          </a:stretch>
        </p:blipFill>
        <p:spPr>
          <a:xfrm>
            <a:off x="6786291" y="774948"/>
            <a:ext cx="2216946" cy="2235214"/>
          </a:xfrm>
          <a:prstGeom prst="rect">
            <a:avLst/>
          </a:prstGeom>
        </p:spPr>
      </p:pic>
      <p:pic>
        <p:nvPicPr>
          <p:cNvPr id="6" name="Picture 5" descr="March18_CME_cropped.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190440" y="3218104"/>
            <a:ext cx="2286000" cy="2514600"/>
          </a:xfrm>
          <a:prstGeom prst="rect">
            <a:avLst/>
          </a:prstGeom>
        </p:spPr>
      </p:pic>
      <p:pic>
        <p:nvPicPr>
          <p:cNvPr id="7" name="Picture 6" descr="March21_CME_cropped.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2389057" y="3218104"/>
            <a:ext cx="2286000" cy="2571750"/>
          </a:xfrm>
          <a:prstGeom prst="rect">
            <a:avLst/>
          </a:prstGeom>
        </p:spPr>
      </p:pic>
      <p:pic>
        <p:nvPicPr>
          <p:cNvPr id="8" name="Picture 7" descr="March24_CME.pdf"/>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4587674" y="3218104"/>
            <a:ext cx="2343150" cy="2514600"/>
          </a:xfrm>
          <a:prstGeom prst="rect">
            <a:avLst/>
          </a:prstGeom>
        </p:spPr>
      </p:pic>
      <p:pic>
        <p:nvPicPr>
          <p:cNvPr id="10" name="Picture 9" descr="mar26_CME_cropped.pdf"/>
          <p:cNvPicPr>
            <a:picLocks noChangeAspect="1"/>
          </p:cNvPicPr>
          <p:nvPr/>
        </p:nvPicPr>
        <mc:AlternateContent>
          <mc:Choice xmlns:ma="http://schemas.microsoft.com/office/mac/drawingml/2008/main" Requires="ma">
            <p:blipFill>
              <a:blip r:embed="rId12"/>
              <a:srcRect l="6000"/>
              <a:stretch>
                <a:fillRect/>
              </a:stretch>
            </p:blipFill>
          </mc:Choice>
          <mc:Fallback>
            <p:blipFill>
              <a:blip r:embed="rId13"/>
              <a:srcRect l="6000"/>
              <a:stretch>
                <a:fillRect/>
              </a:stretch>
            </p:blipFill>
          </mc:Fallback>
        </mc:AlternateContent>
        <p:spPr>
          <a:xfrm>
            <a:off x="6854397" y="3332404"/>
            <a:ext cx="2148840" cy="2400300"/>
          </a:xfrm>
          <a:prstGeom prst="rect">
            <a:avLst/>
          </a:prstGeom>
        </p:spPr>
      </p:pic>
      <p:sp>
        <p:nvSpPr>
          <p:cNvPr id="11" name="TextBox 10"/>
          <p:cNvSpPr txBox="1"/>
          <p:nvPr/>
        </p:nvSpPr>
        <p:spPr>
          <a:xfrm>
            <a:off x="330320" y="400351"/>
            <a:ext cx="1928733" cy="369332"/>
          </a:xfrm>
          <a:prstGeom prst="rect">
            <a:avLst/>
          </a:prstGeom>
          <a:noFill/>
        </p:spPr>
        <p:txBody>
          <a:bodyPr wrap="none" rtlCol="0">
            <a:spAutoFit/>
          </a:bodyPr>
          <a:lstStyle/>
          <a:p>
            <a:r>
              <a:rPr lang="en-US" dirty="0" smtClean="0">
                <a:latin typeface="Helvetica"/>
                <a:cs typeface="Helvetica"/>
              </a:rPr>
              <a:t>STA: 2012-03-18</a:t>
            </a:r>
            <a:endParaRPr lang="en-US" dirty="0">
              <a:latin typeface="Helvetica"/>
              <a:cs typeface="Helvetica"/>
            </a:endParaRPr>
          </a:p>
        </p:txBody>
      </p:sp>
      <p:sp>
        <p:nvSpPr>
          <p:cNvPr id="12" name="Rectangle 11"/>
          <p:cNvSpPr/>
          <p:nvPr/>
        </p:nvSpPr>
        <p:spPr>
          <a:xfrm>
            <a:off x="2476440" y="405616"/>
            <a:ext cx="1925602" cy="369332"/>
          </a:xfrm>
          <a:prstGeom prst="rect">
            <a:avLst/>
          </a:prstGeom>
        </p:spPr>
        <p:txBody>
          <a:bodyPr wrap="none">
            <a:spAutoFit/>
          </a:bodyPr>
          <a:lstStyle/>
          <a:p>
            <a:r>
              <a:rPr lang="en-US" dirty="0" smtClean="0">
                <a:latin typeface="Helvetica"/>
                <a:cs typeface="Helvetica"/>
              </a:rPr>
              <a:t>STA: 2012-03-21</a:t>
            </a:r>
            <a:endParaRPr lang="en-US" dirty="0">
              <a:latin typeface="Helvetica"/>
              <a:cs typeface="Helvetica"/>
            </a:endParaRPr>
          </a:p>
        </p:txBody>
      </p:sp>
      <p:sp>
        <p:nvSpPr>
          <p:cNvPr id="13" name="Rectangle 12"/>
          <p:cNvSpPr/>
          <p:nvPr/>
        </p:nvSpPr>
        <p:spPr>
          <a:xfrm>
            <a:off x="4675057" y="400351"/>
            <a:ext cx="1942622" cy="369332"/>
          </a:xfrm>
          <a:prstGeom prst="rect">
            <a:avLst/>
          </a:prstGeom>
        </p:spPr>
        <p:txBody>
          <a:bodyPr wrap="none">
            <a:spAutoFit/>
          </a:bodyPr>
          <a:lstStyle/>
          <a:p>
            <a:r>
              <a:rPr lang="en-US" dirty="0" smtClean="0">
                <a:latin typeface="Helvetica"/>
                <a:cs typeface="Helvetica"/>
              </a:rPr>
              <a:t>STB: 2012-03-24</a:t>
            </a:r>
            <a:endParaRPr lang="en-US" dirty="0">
              <a:latin typeface="Helvetica"/>
              <a:cs typeface="Helvetica"/>
            </a:endParaRPr>
          </a:p>
        </p:txBody>
      </p:sp>
      <p:sp>
        <p:nvSpPr>
          <p:cNvPr id="14" name="Rectangle 13"/>
          <p:cNvSpPr/>
          <p:nvPr/>
        </p:nvSpPr>
        <p:spPr>
          <a:xfrm>
            <a:off x="6930824" y="405616"/>
            <a:ext cx="1942622" cy="369332"/>
          </a:xfrm>
          <a:prstGeom prst="rect">
            <a:avLst/>
          </a:prstGeom>
        </p:spPr>
        <p:txBody>
          <a:bodyPr wrap="none">
            <a:spAutoFit/>
          </a:bodyPr>
          <a:lstStyle/>
          <a:p>
            <a:r>
              <a:rPr lang="en-US" dirty="0" smtClean="0">
                <a:latin typeface="Helvetica"/>
                <a:cs typeface="Helvetica"/>
              </a:rPr>
              <a:t>STB: 2012-03-26</a:t>
            </a:r>
            <a:endParaRPr lang="en-US" dirty="0">
              <a:latin typeface="Helvetica"/>
              <a:cs typeface="Helvetica"/>
            </a:endParaRPr>
          </a:p>
        </p:txBody>
      </p:sp>
      <p:cxnSp>
        <p:nvCxnSpPr>
          <p:cNvPr id="16" name="Straight Arrow Connector 15"/>
          <p:cNvCxnSpPr/>
          <p:nvPr/>
        </p:nvCxnSpPr>
        <p:spPr>
          <a:xfrm rot="16200000" flipH="1">
            <a:off x="1065022" y="1330099"/>
            <a:ext cx="290021" cy="19000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6200000" flipH="1">
            <a:off x="3802493" y="1337487"/>
            <a:ext cx="290021" cy="19000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6200000" flipH="1">
            <a:off x="4960129" y="1192477"/>
            <a:ext cx="290021" cy="19000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16200000" flipH="1">
            <a:off x="7662599" y="1337487"/>
            <a:ext cx="290021" cy="19000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22655" y="6115538"/>
            <a:ext cx="8780582" cy="369332"/>
          </a:xfrm>
          <a:prstGeom prst="rect">
            <a:avLst/>
          </a:prstGeom>
          <a:noFill/>
        </p:spPr>
        <p:txBody>
          <a:bodyPr wrap="none" rtlCol="0">
            <a:spAutoFit/>
          </a:bodyPr>
          <a:lstStyle/>
          <a:p>
            <a:r>
              <a:rPr lang="en-US" dirty="0" err="1" smtClean="0">
                <a:latin typeface="Helvetica"/>
                <a:cs typeface="Helvetica"/>
              </a:rPr>
              <a:t>Backsided</a:t>
            </a:r>
            <a:r>
              <a:rPr lang="en-US" dirty="0" smtClean="0">
                <a:latin typeface="Helvetica"/>
                <a:cs typeface="Helvetica"/>
              </a:rPr>
              <a:t> events in STEREO EUVI 195A (top) and CME model simulations (bottom)</a:t>
            </a:r>
            <a:endParaRPr lang="en-US" dirty="0">
              <a:latin typeface="Helvetica"/>
              <a:cs typeface="Helvetica"/>
            </a:endParaRPr>
          </a:p>
        </p:txBody>
      </p:sp>
      <p:sp>
        <p:nvSpPr>
          <p:cNvPr id="22" name="Slide Number Placeholder 21"/>
          <p:cNvSpPr>
            <a:spLocks noGrp="1"/>
          </p:cNvSpPr>
          <p:nvPr>
            <p:ph type="sldNum" sz="quarter" idx="12"/>
          </p:nvPr>
        </p:nvSpPr>
        <p:spPr/>
        <p:txBody>
          <a:bodyPr/>
          <a:lstStyle/>
          <a:p>
            <a:fld id="{343FB90C-9476-0148-8693-AD9B84214A52}" type="slidenum">
              <a:rPr lang="en-US" smtClean="0"/>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Rectangle 27"/>
          <p:cNvSpPr/>
          <p:nvPr/>
        </p:nvSpPr>
        <p:spPr>
          <a:xfrm>
            <a:off x="7009954" y="509744"/>
            <a:ext cx="2564731" cy="584776"/>
          </a:xfrm>
          <a:prstGeom prst="rect">
            <a:avLst/>
          </a:prstGeom>
        </p:spPr>
        <p:txBody>
          <a:bodyPr wrap="square">
            <a:spAutoFit/>
          </a:bodyPr>
          <a:lstStyle/>
          <a:p>
            <a:r>
              <a:rPr lang="en-US" sz="1600" dirty="0" smtClean="0">
                <a:solidFill>
                  <a:srgbClr val="E500FF"/>
                </a:solidFill>
                <a:latin typeface="Helvetica"/>
                <a:cs typeface="Helvetica"/>
              </a:rPr>
              <a:t>2012-03-26 23:12UT</a:t>
            </a:r>
          </a:p>
          <a:p>
            <a:r>
              <a:rPr lang="en-US" sz="1600" dirty="0" smtClean="0">
                <a:solidFill>
                  <a:srgbClr val="E500FF"/>
                </a:solidFill>
                <a:latin typeface="Helvetica"/>
                <a:cs typeface="Helvetica"/>
              </a:rPr>
              <a:t>VCME=1500 km/</a:t>
            </a:r>
            <a:r>
              <a:rPr lang="en-US" sz="1600" dirty="0" err="1" smtClean="0">
                <a:solidFill>
                  <a:srgbClr val="E500FF"/>
                </a:solidFill>
                <a:latin typeface="Helvetica"/>
                <a:cs typeface="Helvetica"/>
              </a:rPr>
              <a:t>s</a:t>
            </a:r>
            <a:endParaRPr lang="en-US" sz="1600" dirty="0" smtClean="0">
              <a:solidFill>
                <a:srgbClr val="E500FF"/>
              </a:solidFill>
              <a:latin typeface="Helvetica"/>
              <a:cs typeface="Helvetica"/>
            </a:endParaRPr>
          </a:p>
        </p:txBody>
      </p:sp>
      <p:pic>
        <p:nvPicPr>
          <p:cNvPr id="31" name="Picture 30" descr="SEP_AB_back.png"/>
          <p:cNvPicPr>
            <a:picLocks noChangeAspect="1"/>
          </p:cNvPicPr>
          <p:nvPr/>
        </p:nvPicPr>
        <p:blipFill>
          <a:blip r:embed="rId3"/>
          <a:stretch>
            <a:fillRect/>
          </a:stretch>
        </p:blipFill>
        <p:spPr>
          <a:xfrm>
            <a:off x="686" y="1262531"/>
            <a:ext cx="10427608" cy="5343834"/>
          </a:xfrm>
          <a:prstGeom prst="rect">
            <a:avLst/>
          </a:prstGeom>
        </p:spPr>
      </p:pic>
      <p:sp>
        <p:nvSpPr>
          <p:cNvPr id="32" name="Rectangle 31"/>
          <p:cNvSpPr/>
          <p:nvPr/>
        </p:nvSpPr>
        <p:spPr>
          <a:xfrm>
            <a:off x="6684834" y="3657600"/>
            <a:ext cx="2672526" cy="369332"/>
          </a:xfrm>
          <a:prstGeom prst="rect">
            <a:avLst/>
          </a:prstGeom>
        </p:spPr>
        <p:txBody>
          <a:bodyPr wrap="none">
            <a:spAutoFit/>
          </a:bodyPr>
          <a:lstStyle/>
          <a:p>
            <a:r>
              <a:rPr lang="en-US" dirty="0" smtClean="0">
                <a:solidFill>
                  <a:srgbClr val="0000FF"/>
                </a:solidFill>
                <a:latin typeface="Helvetica"/>
                <a:cs typeface="Helvetica"/>
              </a:rPr>
              <a:t>13-100 </a:t>
            </a:r>
            <a:r>
              <a:rPr lang="en-US" dirty="0" err="1" smtClean="0">
                <a:solidFill>
                  <a:srgbClr val="0000FF"/>
                </a:solidFill>
                <a:latin typeface="Helvetica"/>
                <a:cs typeface="Helvetica"/>
              </a:rPr>
              <a:t>MeV</a:t>
            </a:r>
            <a:r>
              <a:rPr lang="en-US" dirty="0" smtClean="0">
                <a:solidFill>
                  <a:srgbClr val="0000FF"/>
                </a:solidFill>
                <a:latin typeface="Helvetica"/>
                <a:cs typeface="Helvetica"/>
              </a:rPr>
              <a:t> STEREO B</a:t>
            </a:r>
            <a:endParaRPr lang="en-US" dirty="0">
              <a:solidFill>
                <a:srgbClr val="0000FF"/>
              </a:solidFill>
              <a:latin typeface="Helvetica"/>
              <a:cs typeface="Helvetica"/>
            </a:endParaRPr>
          </a:p>
        </p:txBody>
      </p:sp>
      <p:sp>
        <p:nvSpPr>
          <p:cNvPr id="33" name="Rectangle 32"/>
          <p:cNvSpPr/>
          <p:nvPr/>
        </p:nvSpPr>
        <p:spPr>
          <a:xfrm>
            <a:off x="2831202" y="3472934"/>
            <a:ext cx="2673553" cy="369332"/>
          </a:xfrm>
          <a:prstGeom prst="rect">
            <a:avLst/>
          </a:prstGeom>
        </p:spPr>
        <p:txBody>
          <a:bodyPr wrap="none">
            <a:spAutoFit/>
          </a:bodyPr>
          <a:lstStyle/>
          <a:p>
            <a:r>
              <a:rPr lang="en-US" dirty="0" smtClean="0">
                <a:latin typeface="Helvetica"/>
                <a:cs typeface="Helvetica"/>
              </a:rPr>
              <a:t>13-100 </a:t>
            </a:r>
            <a:r>
              <a:rPr lang="en-US" dirty="0" err="1" smtClean="0">
                <a:latin typeface="Helvetica"/>
                <a:cs typeface="Helvetica"/>
              </a:rPr>
              <a:t>MeV</a:t>
            </a:r>
            <a:r>
              <a:rPr lang="en-US" dirty="0" smtClean="0">
                <a:latin typeface="Helvetica"/>
                <a:cs typeface="Helvetica"/>
              </a:rPr>
              <a:t> STEREO A</a:t>
            </a:r>
            <a:endParaRPr lang="en-US" dirty="0">
              <a:latin typeface="Helvetica"/>
              <a:cs typeface="Helvetica"/>
            </a:endParaRPr>
          </a:p>
        </p:txBody>
      </p:sp>
      <p:cxnSp>
        <p:nvCxnSpPr>
          <p:cNvPr id="34" name="Straight Arrow Connector 33"/>
          <p:cNvCxnSpPr/>
          <p:nvPr/>
        </p:nvCxnSpPr>
        <p:spPr>
          <a:xfrm rot="5400000">
            <a:off x="223855" y="2899214"/>
            <a:ext cx="1516772" cy="1"/>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686" y="1494497"/>
            <a:ext cx="2611120" cy="646331"/>
          </a:xfrm>
          <a:prstGeom prst="rect">
            <a:avLst/>
          </a:prstGeom>
        </p:spPr>
        <p:txBody>
          <a:bodyPr wrap="square">
            <a:spAutoFit/>
          </a:bodyPr>
          <a:lstStyle/>
          <a:p>
            <a:r>
              <a:rPr lang="en-US" dirty="0" smtClean="0">
                <a:solidFill>
                  <a:srgbClr val="E500FF"/>
                </a:solidFill>
                <a:latin typeface="Helvetica"/>
                <a:cs typeface="Helvetica"/>
              </a:rPr>
              <a:t>2012-03-18 00:39UT</a:t>
            </a:r>
          </a:p>
          <a:p>
            <a:r>
              <a:rPr lang="en-US" dirty="0" smtClean="0">
                <a:solidFill>
                  <a:srgbClr val="E500FF"/>
                </a:solidFill>
                <a:latin typeface="Helvetica"/>
                <a:cs typeface="Helvetica"/>
              </a:rPr>
              <a:t>VCME=1450 km/</a:t>
            </a:r>
            <a:r>
              <a:rPr lang="en-US" dirty="0" err="1" smtClean="0">
                <a:solidFill>
                  <a:srgbClr val="E500FF"/>
                </a:solidFill>
                <a:latin typeface="Helvetica"/>
                <a:cs typeface="Helvetica"/>
              </a:rPr>
              <a:t>s</a:t>
            </a:r>
            <a:endParaRPr lang="en-US" dirty="0">
              <a:solidFill>
                <a:srgbClr val="E500FF"/>
              </a:solidFill>
              <a:latin typeface="Helvetica"/>
              <a:cs typeface="Helvetica"/>
            </a:endParaRPr>
          </a:p>
        </p:txBody>
      </p:sp>
      <p:sp>
        <p:nvSpPr>
          <p:cNvPr id="36" name="Rectangle 35"/>
          <p:cNvSpPr/>
          <p:nvPr/>
        </p:nvSpPr>
        <p:spPr>
          <a:xfrm>
            <a:off x="2418080" y="448189"/>
            <a:ext cx="2600960" cy="584776"/>
          </a:xfrm>
          <a:prstGeom prst="rect">
            <a:avLst/>
          </a:prstGeom>
        </p:spPr>
        <p:txBody>
          <a:bodyPr wrap="square">
            <a:spAutoFit/>
          </a:bodyPr>
          <a:lstStyle/>
          <a:p>
            <a:r>
              <a:rPr lang="en-US" sz="1600" dirty="0" smtClean="0">
                <a:solidFill>
                  <a:srgbClr val="E500FF"/>
                </a:solidFill>
                <a:latin typeface="Helvetica"/>
                <a:cs typeface="Helvetica"/>
              </a:rPr>
              <a:t>2012-03-21 07:39 UT</a:t>
            </a:r>
          </a:p>
          <a:p>
            <a:r>
              <a:rPr lang="en-US" sz="1600" dirty="0" smtClean="0">
                <a:solidFill>
                  <a:srgbClr val="E500FF"/>
                </a:solidFill>
                <a:latin typeface="Helvetica"/>
                <a:cs typeface="Helvetica"/>
              </a:rPr>
              <a:t>VCME=1550 km/</a:t>
            </a:r>
            <a:r>
              <a:rPr lang="en-US" sz="1600" dirty="0" err="1" smtClean="0">
                <a:solidFill>
                  <a:srgbClr val="E500FF"/>
                </a:solidFill>
                <a:latin typeface="Helvetica"/>
                <a:cs typeface="Helvetica"/>
              </a:rPr>
              <a:t>s</a:t>
            </a:r>
            <a:endParaRPr lang="en-US" sz="1600" dirty="0" smtClean="0">
              <a:solidFill>
                <a:srgbClr val="E500FF"/>
              </a:solidFill>
              <a:latin typeface="Helvetica"/>
              <a:cs typeface="Helvetica"/>
            </a:endParaRPr>
          </a:p>
        </p:txBody>
      </p:sp>
      <p:cxnSp>
        <p:nvCxnSpPr>
          <p:cNvPr id="37" name="Straight Arrow Connector 36"/>
          <p:cNvCxnSpPr/>
          <p:nvPr/>
        </p:nvCxnSpPr>
        <p:spPr>
          <a:xfrm rot="5400000">
            <a:off x="2685855" y="1852905"/>
            <a:ext cx="1516772" cy="1"/>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4582160" y="448189"/>
            <a:ext cx="2570034" cy="584776"/>
          </a:xfrm>
          <a:prstGeom prst="rect">
            <a:avLst/>
          </a:prstGeom>
        </p:spPr>
        <p:txBody>
          <a:bodyPr wrap="square">
            <a:spAutoFit/>
          </a:bodyPr>
          <a:lstStyle/>
          <a:p>
            <a:r>
              <a:rPr lang="en-US" sz="1600" dirty="0" smtClean="0">
                <a:solidFill>
                  <a:srgbClr val="E500FF"/>
                </a:solidFill>
                <a:latin typeface="Helvetica"/>
                <a:cs typeface="Helvetica"/>
              </a:rPr>
              <a:t>2012-03-24 00:39UT</a:t>
            </a:r>
          </a:p>
          <a:p>
            <a:r>
              <a:rPr lang="en-US" sz="1600" dirty="0" smtClean="0">
                <a:solidFill>
                  <a:srgbClr val="E500FF"/>
                </a:solidFill>
                <a:latin typeface="Helvetica"/>
                <a:cs typeface="Helvetica"/>
              </a:rPr>
              <a:t>VCME=1600 km/</a:t>
            </a:r>
            <a:r>
              <a:rPr lang="en-US" sz="1600" dirty="0" err="1" smtClean="0">
                <a:solidFill>
                  <a:srgbClr val="E500FF"/>
                </a:solidFill>
                <a:latin typeface="Helvetica"/>
                <a:cs typeface="Helvetica"/>
              </a:rPr>
              <a:t>s</a:t>
            </a:r>
            <a:endParaRPr lang="en-US" sz="1600" dirty="0" smtClean="0">
              <a:solidFill>
                <a:srgbClr val="E500FF"/>
              </a:solidFill>
              <a:latin typeface="Helvetica"/>
              <a:cs typeface="Helvetica"/>
            </a:endParaRPr>
          </a:p>
        </p:txBody>
      </p:sp>
      <p:cxnSp>
        <p:nvCxnSpPr>
          <p:cNvPr id="40" name="Straight Arrow Connector 39"/>
          <p:cNvCxnSpPr/>
          <p:nvPr/>
        </p:nvCxnSpPr>
        <p:spPr>
          <a:xfrm rot="5400000">
            <a:off x="4782312" y="1791350"/>
            <a:ext cx="1516772" cy="1"/>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rot="5400000">
            <a:off x="4008253" y="2724477"/>
            <a:ext cx="3383020" cy="1588"/>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rot="5400000">
            <a:off x="7024177" y="1852904"/>
            <a:ext cx="1516772" cy="1"/>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531598" y="2844800"/>
            <a:ext cx="8429522" cy="158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833415" y="125023"/>
            <a:ext cx="7845417" cy="646331"/>
          </a:xfrm>
          <a:prstGeom prst="rect">
            <a:avLst/>
          </a:prstGeom>
          <a:noFill/>
        </p:spPr>
        <p:txBody>
          <a:bodyPr wrap="none" rtlCol="0">
            <a:spAutoFit/>
          </a:bodyPr>
          <a:lstStyle/>
          <a:p>
            <a:r>
              <a:rPr lang="en-US" dirty="0" smtClean="0">
                <a:latin typeface="Helvetica"/>
                <a:cs typeface="Helvetica"/>
              </a:rPr>
              <a:t>Enhanced proton radiation at STEREO A and B from the </a:t>
            </a:r>
            <a:r>
              <a:rPr lang="en-US" dirty="0" err="1" smtClean="0">
                <a:latin typeface="Helvetica"/>
                <a:cs typeface="Helvetica"/>
              </a:rPr>
              <a:t>backsided</a:t>
            </a:r>
            <a:r>
              <a:rPr lang="en-US" dirty="0" smtClean="0">
                <a:latin typeface="Helvetica"/>
                <a:cs typeface="Helvetica"/>
              </a:rPr>
              <a:t> events. </a:t>
            </a:r>
          </a:p>
          <a:p>
            <a:endParaRPr lang="en-US" dirty="0"/>
          </a:p>
        </p:txBody>
      </p:sp>
      <p:sp>
        <p:nvSpPr>
          <p:cNvPr id="16" name="Slide Number Placeholder 15"/>
          <p:cNvSpPr>
            <a:spLocks noGrp="1"/>
          </p:cNvSpPr>
          <p:nvPr>
            <p:ph type="sldNum" sz="quarter" idx="12"/>
          </p:nvPr>
        </p:nvSpPr>
        <p:spPr/>
        <p:txBody>
          <a:bodyPr/>
          <a:lstStyle/>
          <a:p>
            <a:fld id="{343FB90C-9476-0148-8693-AD9B84214A52}" type="slidenum">
              <a:rPr lang="en-US" smtClean="0"/>
              <a:pPr/>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3200" dirty="0" smtClean="0">
                <a:latin typeface="Helvetica"/>
                <a:cs typeface="Helvetica"/>
              </a:rPr>
              <a:t>Supplementary Material/contact info</a:t>
            </a:r>
            <a:endParaRPr lang="en-US" sz="3200" dirty="0">
              <a:latin typeface="Helvetica"/>
              <a:cs typeface="Helvetica"/>
            </a:endParaRPr>
          </a:p>
        </p:txBody>
      </p:sp>
      <p:sp>
        <p:nvSpPr>
          <p:cNvPr id="9" name="Content Placeholder 8"/>
          <p:cNvSpPr>
            <a:spLocks noGrp="1"/>
          </p:cNvSpPr>
          <p:nvPr>
            <p:ph idx="1"/>
          </p:nvPr>
        </p:nvSpPr>
        <p:spPr>
          <a:xfrm>
            <a:off x="457200" y="1220302"/>
            <a:ext cx="8229600" cy="4525963"/>
          </a:xfrm>
        </p:spPr>
        <p:txBody>
          <a:bodyPr>
            <a:normAutofit fontScale="92500"/>
          </a:bodyPr>
          <a:lstStyle/>
          <a:p>
            <a:endParaRPr lang="en-US" sz="2400" dirty="0" smtClean="0">
              <a:latin typeface="Helvetica"/>
              <a:cs typeface="Helvetica"/>
            </a:endParaRPr>
          </a:p>
          <a:p>
            <a:r>
              <a:rPr lang="en-US" sz="2400" dirty="0" smtClean="0">
                <a:latin typeface="Helvetica"/>
                <a:cs typeface="Helvetica"/>
              </a:rPr>
              <a:t>View our video, Incredible Active Region 1429: One for the record books, to learn more about the activities from this region from March 4 – March 28, 2012. </a:t>
            </a:r>
            <a:r>
              <a:rPr lang="en-US" sz="2400" dirty="0" smtClean="0">
                <a:latin typeface="Helvetica"/>
                <a:cs typeface="Helvetica"/>
                <a:hlinkClick r:id="rId2"/>
              </a:rPr>
              <a:t>http://youtu.be/PbyJswbX4VA</a:t>
            </a:r>
            <a:endParaRPr lang="en-US" sz="2400" dirty="0" smtClean="0">
              <a:latin typeface="Helvetica"/>
              <a:cs typeface="Helvetica"/>
            </a:endParaRPr>
          </a:p>
          <a:p>
            <a:r>
              <a:rPr lang="en-US" sz="2400" dirty="0" smtClean="0">
                <a:latin typeface="Helvetica"/>
                <a:cs typeface="Helvetica"/>
              </a:rPr>
              <a:t>This video has been updated at the following link: </a:t>
            </a:r>
            <a:r>
              <a:rPr lang="en-US" sz="2400" dirty="0" smtClean="0">
                <a:latin typeface="Helvetica"/>
                <a:cs typeface="Helvetica"/>
                <a:hlinkClick r:id="rId3"/>
              </a:rPr>
              <a:t>http://youtu.be/dxl5drPY8xQ</a:t>
            </a:r>
            <a:r>
              <a:rPr lang="en-US" sz="2400" dirty="0" smtClean="0">
                <a:latin typeface="Helvetica"/>
                <a:cs typeface="Helvetica"/>
              </a:rPr>
              <a:t/>
            </a:r>
            <a:br>
              <a:rPr lang="en-US" sz="2400" dirty="0" smtClean="0">
                <a:latin typeface="Helvetica"/>
                <a:cs typeface="Helvetica"/>
              </a:rPr>
            </a:br>
            <a:r>
              <a:rPr lang="en-US" sz="2400" dirty="0" smtClean="0">
                <a:latin typeface="Helvetica"/>
                <a:cs typeface="Helvetica"/>
              </a:rPr>
              <a:t>(And also available on </a:t>
            </a:r>
            <a:r>
              <a:rPr lang="en-US" sz="2400" dirty="0" smtClean="0">
                <a:latin typeface="Helvetica"/>
                <a:cs typeface="Helvetica"/>
                <a:hlinkClick r:id="rId4"/>
              </a:rPr>
              <a:t>http://vimeo.com/nasaswc/ar1429</a:t>
            </a:r>
            <a:r>
              <a:rPr lang="en-US" sz="2400" dirty="0" smtClean="0">
                <a:latin typeface="Helvetica"/>
                <a:cs typeface="Helvetica"/>
              </a:rPr>
              <a:t>)</a:t>
            </a:r>
          </a:p>
          <a:p>
            <a:r>
              <a:rPr lang="en-US" sz="2400" dirty="0" smtClean="0">
                <a:latin typeface="Helvetica"/>
                <a:cs typeface="Helvetica"/>
              </a:rPr>
              <a:t>Summary Video of the March 7, 2012 event</a:t>
            </a:r>
          </a:p>
          <a:p>
            <a:pPr marL="742950" lvl="2" indent="-342900">
              <a:buNone/>
            </a:pPr>
            <a:r>
              <a:rPr lang="en-US" sz="1600" dirty="0" smtClean="0">
                <a:hlinkClick r:id="rId5"/>
              </a:rPr>
              <a:t>http://youtu.be/HeoKf6NfEJI</a:t>
            </a:r>
            <a:endParaRPr lang="en-US" sz="1600" dirty="0" smtClean="0">
              <a:latin typeface="Helvetica"/>
              <a:cs typeface="Helvetica"/>
            </a:endParaRPr>
          </a:p>
          <a:p>
            <a:pPr marL="742950" lvl="2" indent="-342900">
              <a:buNone/>
            </a:pPr>
            <a:r>
              <a:rPr lang="en-US" sz="1600" dirty="0" smtClean="0"/>
              <a:t>Full text of event summary</a:t>
            </a:r>
          </a:p>
          <a:p>
            <a:pPr marL="742950" lvl="2" indent="-342900">
              <a:buNone/>
            </a:pPr>
            <a:r>
              <a:rPr lang="en-US" sz="1600" dirty="0" smtClean="0">
                <a:hlinkClick r:id="rId6"/>
              </a:rPr>
              <a:t>http://goo.gl/dTnfd</a:t>
            </a:r>
            <a:r>
              <a:rPr lang="en-US" sz="1600" dirty="0" smtClean="0"/>
              <a:t/>
            </a:r>
            <a:br>
              <a:rPr lang="en-US" sz="1600" dirty="0" smtClean="0"/>
            </a:br>
            <a:endParaRPr lang="en-US" sz="1600" dirty="0" smtClean="0">
              <a:latin typeface="Helvetica"/>
              <a:cs typeface="Helvetica"/>
            </a:endParaRPr>
          </a:p>
        </p:txBody>
      </p:sp>
      <p:sp>
        <p:nvSpPr>
          <p:cNvPr id="4" name="TextBox 3"/>
          <p:cNvSpPr txBox="1"/>
          <p:nvPr/>
        </p:nvSpPr>
        <p:spPr>
          <a:xfrm>
            <a:off x="2212518" y="5746265"/>
            <a:ext cx="3110647" cy="369332"/>
          </a:xfrm>
          <a:prstGeom prst="rect">
            <a:avLst/>
          </a:prstGeom>
          <a:noFill/>
        </p:spPr>
        <p:txBody>
          <a:bodyPr wrap="none" rtlCol="0">
            <a:spAutoFit/>
          </a:bodyPr>
          <a:lstStyle/>
          <a:p>
            <a:r>
              <a:rPr lang="en-US" dirty="0" smtClean="0"/>
              <a:t>http://</a:t>
            </a:r>
            <a:r>
              <a:rPr lang="en-US" dirty="0" err="1" smtClean="0"/>
              <a:t>swc.gsfc.nasa.gov</a:t>
            </a:r>
            <a:r>
              <a:rPr lang="en-US" dirty="0" smtClean="0"/>
              <a:t>/main/</a:t>
            </a:r>
            <a:endParaRPr lang="en-US" dirty="0"/>
          </a:p>
        </p:txBody>
      </p:sp>
      <p:sp>
        <p:nvSpPr>
          <p:cNvPr id="5" name="TextBox 4"/>
          <p:cNvSpPr txBox="1"/>
          <p:nvPr/>
        </p:nvSpPr>
        <p:spPr>
          <a:xfrm>
            <a:off x="2341499" y="5376933"/>
            <a:ext cx="2853440" cy="369332"/>
          </a:xfrm>
          <a:prstGeom prst="rect">
            <a:avLst/>
          </a:prstGeom>
          <a:noFill/>
        </p:spPr>
        <p:txBody>
          <a:bodyPr wrap="none" rtlCol="0">
            <a:spAutoFit/>
          </a:bodyPr>
          <a:lstStyle/>
          <a:p>
            <a:r>
              <a:rPr lang="en-US" dirty="0" smtClean="0"/>
              <a:t>NASA Space Weather Center</a:t>
            </a:r>
            <a:endParaRPr lang="en-US" dirty="0"/>
          </a:p>
        </p:txBody>
      </p:sp>
      <p:sp>
        <p:nvSpPr>
          <p:cNvPr id="6" name="Slide Number Placeholder 5"/>
          <p:cNvSpPr>
            <a:spLocks noGrp="1"/>
          </p:cNvSpPr>
          <p:nvPr>
            <p:ph type="sldNum" sz="quarter" idx="12"/>
          </p:nvPr>
        </p:nvSpPr>
        <p:spPr/>
        <p:txBody>
          <a:bodyPr/>
          <a:lstStyle/>
          <a:p>
            <a:fld id="{343FB90C-9476-0148-8693-AD9B84214A52}" type="slidenum">
              <a:rPr lang="en-US" smtClean="0"/>
              <a:pPr/>
              <a:t>56</a:t>
            </a:fld>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latin typeface="Helvetica"/>
                <a:cs typeface="Helvetica"/>
              </a:rPr>
              <a:t>homework</a:t>
            </a:r>
            <a:endParaRPr lang="en-US" dirty="0">
              <a:solidFill>
                <a:srgbClr val="FF0000"/>
              </a:solidFill>
              <a:latin typeface="Helvetica"/>
              <a:cs typeface="Helvetica"/>
            </a:endParaRPr>
          </a:p>
        </p:txBody>
      </p:sp>
      <p:sp>
        <p:nvSpPr>
          <p:cNvPr id="3" name="Content Placeholder 2"/>
          <p:cNvSpPr>
            <a:spLocks noGrp="1"/>
          </p:cNvSpPr>
          <p:nvPr>
            <p:ph idx="1"/>
          </p:nvPr>
        </p:nvSpPr>
        <p:spPr>
          <a:xfrm>
            <a:off x="228600" y="1417638"/>
            <a:ext cx="8458200" cy="4708525"/>
          </a:xfrm>
        </p:spPr>
        <p:txBody>
          <a:bodyPr/>
          <a:lstStyle/>
          <a:p>
            <a:pPr>
              <a:buNone/>
            </a:pPr>
            <a:r>
              <a:rPr lang="en-US" sz="2400" dirty="0" smtClean="0">
                <a:latin typeface="Helvetica"/>
                <a:cs typeface="Helvetica"/>
              </a:rPr>
              <a:t>Name all types of space weather impacts on spacecraft and their potential causes</a:t>
            </a:r>
          </a:p>
          <a:p>
            <a:pPr>
              <a:buNone/>
            </a:pPr>
            <a:r>
              <a:rPr lang="en-US" sz="2400" dirty="0" smtClean="0">
                <a:latin typeface="Helvetica"/>
                <a:cs typeface="Helvetica"/>
              </a:rPr>
              <a:t>Types of spacecraft orbits</a:t>
            </a:r>
          </a:p>
          <a:p>
            <a:pPr>
              <a:buNone/>
            </a:pPr>
            <a:r>
              <a:rPr lang="en-US" sz="2400" dirty="0" smtClean="0">
                <a:latin typeface="Helvetica"/>
                <a:cs typeface="Helvetica"/>
              </a:rPr>
              <a:t>Go over the summary video of the 7 March 2012 event   - can you give a 30 seconds – 1minute description of the event to a friend?</a:t>
            </a:r>
          </a:p>
          <a:p>
            <a:pPr>
              <a:buNone/>
            </a:pPr>
            <a:r>
              <a:rPr lang="en-US" sz="2400" dirty="0" smtClean="0">
                <a:latin typeface="Helvetica"/>
                <a:cs typeface="Helvetica"/>
              </a:rPr>
              <a:t>Go over the video of ‘Incredible Active Region 1429’ – can you give a 30s – 1min description in your own words</a:t>
            </a:r>
            <a:r>
              <a:rPr lang="en-US" sz="2400" dirty="0" smtClean="0">
                <a:latin typeface="Helvetica"/>
                <a:cs typeface="Helvetica"/>
              </a:rPr>
              <a:t>?</a:t>
            </a:r>
          </a:p>
          <a:p>
            <a:pPr>
              <a:buNone/>
            </a:pPr>
            <a:endParaRPr lang="en-US" sz="2400" dirty="0" smtClean="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386" y="2437129"/>
            <a:ext cx="8229600" cy="1143000"/>
          </a:xfrm>
        </p:spPr>
        <p:txBody>
          <a:bodyPr/>
          <a:lstStyle/>
          <a:p>
            <a:r>
              <a:rPr lang="en-US" dirty="0" smtClean="0">
                <a:latin typeface="Helvetica"/>
                <a:cs typeface="Helvetica"/>
              </a:rPr>
              <a:t>Spacecraft Anomalies due to the March Solar Activities </a:t>
            </a:r>
            <a:endParaRPr lang="en-US" dirty="0">
              <a:latin typeface="Helvetica"/>
              <a:cs typeface="Helvetica"/>
            </a:endParaRPr>
          </a:p>
        </p:txBody>
      </p:sp>
      <p:sp>
        <p:nvSpPr>
          <p:cNvPr id="3" name="TextBox 2"/>
          <p:cNvSpPr txBox="1"/>
          <p:nvPr/>
        </p:nvSpPr>
        <p:spPr>
          <a:xfrm>
            <a:off x="922709" y="4672865"/>
            <a:ext cx="6779733" cy="369332"/>
          </a:xfrm>
          <a:prstGeom prst="rect">
            <a:avLst/>
          </a:prstGeom>
          <a:noFill/>
        </p:spPr>
        <p:txBody>
          <a:bodyPr wrap="none" rtlCol="0">
            <a:spAutoFit/>
          </a:bodyPr>
          <a:lstStyle/>
          <a:p>
            <a:r>
              <a:rPr lang="en-US" dirty="0" smtClean="0">
                <a:latin typeface="Helvetica"/>
                <a:cs typeface="Helvetica"/>
              </a:rPr>
              <a:t>Acknowledge: feedback from people involved in robotic missions</a:t>
            </a:r>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March7_CME.pdf"/>
          <p:cNvPicPr>
            <a:picLocks noChangeAspect="1"/>
          </p:cNvPicPr>
          <p:nvPr/>
        </p:nvPicPr>
        <mc:AlternateContent xmlns:ma="http://schemas.microsoft.com/office/mac/drawingml/2008/main">
          <mc:Choice Requires="ma">
            <p:blipFill>
              <a:blip r:embed="rId2"/>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a="http://schemas.microsoft.com/office/mac/drawingml/2008/main">
            <p:blipFill>
              <a:blip r:embed="rId3"/>
              <a:stretch>
                <a:fillRect/>
              </a:stretch>
            </p:blipFill>
          </mc:Fallback>
        </mc:AlternateContent>
        <p:spPr>
          <a:xfrm>
            <a:off x="1060505" y="-521650"/>
            <a:ext cx="6650448" cy="8606462"/>
          </a:xfrm>
          <a:prstGeom prst="rect">
            <a:avLst/>
          </a:prstGeom>
          <a:scene3d>
            <a:camera prst="orthographicFront">
              <a:rot lat="0" lon="0" rev="16200000"/>
            </a:camera>
            <a:lightRig rig="threePt" dir="t"/>
          </a:scene3d>
        </p:spPr>
      </p:pic>
      <p:sp>
        <p:nvSpPr>
          <p:cNvPr id="7" name="TextBox 6"/>
          <p:cNvSpPr txBox="1"/>
          <p:nvPr/>
        </p:nvSpPr>
        <p:spPr>
          <a:xfrm>
            <a:off x="2766871" y="133687"/>
            <a:ext cx="2920541" cy="707886"/>
          </a:xfrm>
          <a:prstGeom prst="rect">
            <a:avLst/>
          </a:prstGeom>
          <a:noFill/>
        </p:spPr>
        <p:txBody>
          <a:bodyPr wrap="none" rtlCol="0">
            <a:spAutoFit/>
          </a:bodyPr>
          <a:lstStyle/>
          <a:p>
            <a:r>
              <a:rPr lang="en-US" sz="4000" b="1" dirty="0" smtClean="0">
                <a:latin typeface="Helvetica"/>
                <a:cs typeface="Helvetica"/>
              </a:rPr>
              <a:t>Orientation</a:t>
            </a:r>
            <a:endParaRPr lang="en-US" sz="4000" b="1" dirty="0">
              <a:latin typeface="Helvetica"/>
              <a:cs typeface="Helvetica"/>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1806617" y="158763"/>
            <a:ext cx="6096000" cy="635053"/>
          </a:xfrm>
        </p:spPr>
        <p:txBody>
          <a:bodyPr/>
          <a:lstStyle/>
          <a:p>
            <a:r>
              <a:rPr lang="en-US" sz="2800" dirty="0" smtClean="0">
                <a:latin typeface="Helvetica"/>
                <a:cs typeface="Helvetica"/>
              </a:rPr>
              <a:t>Van Allen Probes </a:t>
            </a:r>
            <a:r>
              <a:rPr lang="en-US" sz="2800" dirty="0" smtClean="0">
                <a:latin typeface="Helvetica"/>
                <a:cs typeface="Helvetica"/>
              </a:rPr>
              <a:t>– more than half-century later</a:t>
            </a:r>
            <a:endParaRPr lang="en-US" sz="2800"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pPr/>
              <a:t>6</a:t>
            </a:fld>
            <a:endParaRPr lang="en-US"/>
          </a:p>
        </p:txBody>
      </p:sp>
      <p:pic>
        <p:nvPicPr>
          <p:cNvPr id="5" name="third_belt_insert_wvo_ipod_lg.m4v">
            <a:hlinkClick r:id="" action="ppaction://media"/>
          </p:cNvPr>
          <p:cNvPicPr/>
          <p:nvPr>
            <a:videoFile r:link="rId1"/>
          </p:nvPr>
        </p:nvPicPr>
        <p:blipFill>
          <a:blip r:embed="rId3"/>
          <a:stretch>
            <a:fillRect/>
          </a:stretch>
        </p:blipFill>
        <p:spPr>
          <a:xfrm>
            <a:off x="55434" y="1143000"/>
            <a:ext cx="9088566" cy="51123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2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Title 22"/>
          <p:cNvSpPr>
            <a:spLocks noGrp="1"/>
          </p:cNvSpPr>
          <p:nvPr>
            <p:ph type="title"/>
          </p:nvPr>
        </p:nvSpPr>
        <p:spPr>
          <a:xfrm>
            <a:off x="457200" y="457200"/>
            <a:ext cx="8229600" cy="1143000"/>
          </a:xfrm>
        </p:spPr>
        <p:txBody>
          <a:bodyPr/>
          <a:lstStyle/>
          <a:p>
            <a:r>
              <a:rPr lang="en-US" sz="2800" dirty="0" smtClean="0">
                <a:latin typeface="Helvetica"/>
                <a:cs typeface="Helvetica"/>
              </a:rPr>
              <a:t>Interplanetary missions</a:t>
            </a:r>
            <a:br>
              <a:rPr lang="en-US" sz="2800" dirty="0" smtClean="0">
                <a:latin typeface="Helvetica"/>
                <a:cs typeface="Helvetica"/>
              </a:rPr>
            </a:br>
            <a:r>
              <a:rPr lang="en-US" sz="2800" dirty="0" smtClean="0">
                <a:latin typeface="Helvetica"/>
                <a:cs typeface="Helvetica"/>
              </a:rPr>
              <a:t>MESSENGER</a:t>
            </a:r>
            <a:endParaRPr lang="en-US" sz="2800" dirty="0">
              <a:latin typeface="Helvetica"/>
              <a:cs typeface="Helvetica"/>
            </a:endParaRPr>
          </a:p>
        </p:txBody>
      </p:sp>
      <p:sp>
        <p:nvSpPr>
          <p:cNvPr id="24" name="Content Placeholder 23"/>
          <p:cNvSpPr>
            <a:spLocks noGrp="1"/>
          </p:cNvSpPr>
          <p:nvPr>
            <p:ph idx="1"/>
          </p:nvPr>
        </p:nvSpPr>
        <p:spPr/>
        <p:txBody>
          <a:bodyPr/>
          <a:lstStyle/>
          <a:p>
            <a:r>
              <a:rPr lang="en-US" sz="2800" dirty="0" smtClean="0">
                <a:solidFill>
                  <a:srgbClr val="FF0000"/>
                </a:solidFill>
                <a:latin typeface="Helvetica"/>
                <a:cs typeface="Helvetica"/>
              </a:rPr>
              <a:t>11 instances of anomalous behavior </a:t>
            </a:r>
            <a:r>
              <a:rPr lang="en-US" sz="2800" dirty="0" smtClean="0">
                <a:latin typeface="Helvetica"/>
                <a:cs typeface="Helvetica"/>
              </a:rPr>
              <a:t>have been identified to be associated with the increased solar activity in early March 2012. </a:t>
            </a:r>
          </a:p>
          <a:p>
            <a:r>
              <a:rPr lang="en-US" sz="2800" dirty="0" smtClean="0">
                <a:latin typeface="Helvetica"/>
                <a:cs typeface="Helvetica"/>
              </a:rPr>
              <a:t>The spacecraft </a:t>
            </a:r>
            <a:r>
              <a:rPr lang="en-US" sz="2800" dirty="0" smtClean="0">
                <a:solidFill>
                  <a:srgbClr val="FF0000"/>
                </a:solidFill>
                <a:latin typeface="Helvetica"/>
                <a:cs typeface="Helvetica"/>
              </a:rPr>
              <a:t>attitude control system </a:t>
            </a:r>
            <a:r>
              <a:rPr lang="en-US" sz="2800" dirty="0" smtClean="0">
                <a:latin typeface="Helvetica"/>
                <a:cs typeface="Helvetica"/>
              </a:rPr>
              <a:t>(ACS) and </a:t>
            </a:r>
            <a:r>
              <a:rPr lang="en-US" sz="2800" dirty="0" smtClean="0">
                <a:solidFill>
                  <a:srgbClr val="FF0000"/>
                </a:solidFill>
                <a:latin typeface="Helvetica"/>
                <a:cs typeface="Helvetica"/>
              </a:rPr>
              <a:t>5 of the seven science </a:t>
            </a:r>
            <a:r>
              <a:rPr lang="en-US" sz="2800" dirty="0" smtClean="0">
                <a:latin typeface="Helvetica"/>
                <a:cs typeface="Helvetica"/>
              </a:rPr>
              <a:t>instruments were temporarily affected, but all were quickly returned to nominal operations.  </a:t>
            </a:r>
          </a:p>
          <a:p>
            <a:r>
              <a:rPr lang="en-US" sz="2800" dirty="0" smtClean="0">
                <a:latin typeface="Helvetica"/>
                <a:cs typeface="Helvetica"/>
              </a:rPr>
              <a:t>The Magnetometer </a:t>
            </a:r>
            <a:r>
              <a:rPr lang="en-US" sz="2800" dirty="0" smtClean="0">
                <a:solidFill>
                  <a:srgbClr val="0000FF"/>
                </a:solidFill>
                <a:latin typeface="Helvetica"/>
                <a:cs typeface="Helvetica"/>
              </a:rPr>
              <a:t>(MAG) and the Mercury Laser Altimeter (MLA)</a:t>
            </a:r>
            <a:r>
              <a:rPr lang="en-US" sz="2800" dirty="0" smtClean="0">
                <a:latin typeface="Helvetica"/>
                <a:cs typeface="Helvetica"/>
              </a:rPr>
              <a:t> were the only instruments that showed no adverse effects.</a:t>
            </a:r>
          </a:p>
          <a:p>
            <a:endParaRPr lang="en-US" sz="2800" dirty="0">
              <a:latin typeface="Helvetica"/>
              <a:cs typeface="Helvetica"/>
            </a:endParaRPr>
          </a:p>
        </p:txBody>
      </p:sp>
      <p:sp>
        <p:nvSpPr>
          <p:cNvPr id="26" name="TextBox 25"/>
          <p:cNvSpPr txBox="1"/>
          <p:nvPr/>
        </p:nvSpPr>
        <p:spPr>
          <a:xfrm>
            <a:off x="4036911" y="6395886"/>
            <a:ext cx="1929998" cy="369332"/>
          </a:xfrm>
          <a:prstGeom prst="rect">
            <a:avLst/>
          </a:prstGeom>
          <a:noFill/>
        </p:spPr>
        <p:txBody>
          <a:bodyPr wrap="none" rtlCol="0">
            <a:spAutoFit/>
          </a:bodyPr>
          <a:lstStyle/>
          <a:p>
            <a:r>
              <a:rPr lang="en-US" dirty="0" smtClean="0">
                <a:latin typeface="Helvetica"/>
                <a:cs typeface="Helvetica"/>
              </a:rPr>
              <a:t>Peter </a:t>
            </a:r>
            <a:r>
              <a:rPr lang="en-US" dirty="0" err="1" smtClean="0">
                <a:latin typeface="Helvetica"/>
                <a:cs typeface="Helvetica"/>
              </a:rPr>
              <a:t>Bedini</a:t>
            </a:r>
            <a:r>
              <a:rPr lang="en-US" dirty="0" smtClean="0">
                <a:latin typeface="Helvetica"/>
                <a:cs typeface="Helvetica"/>
              </a:rPr>
              <a:t> APL</a:t>
            </a:r>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latin typeface="Helvetica"/>
                <a:cs typeface="Helvetica"/>
              </a:rPr>
              <a:t>Interplanetary missions</a:t>
            </a:r>
            <a:br>
              <a:rPr lang="en-US" dirty="0" smtClean="0">
                <a:solidFill>
                  <a:srgbClr val="0000FF"/>
                </a:solidFill>
                <a:latin typeface="Helvetica"/>
                <a:cs typeface="Helvetica"/>
              </a:rPr>
            </a:br>
            <a:r>
              <a:rPr lang="en-US" sz="2800" dirty="0" smtClean="0">
                <a:solidFill>
                  <a:srgbClr val="0000FF"/>
                </a:solidFill>
                <a:latin typeface="Helvetica"/>
                <a:cs typeface="Helvetica"/>
              </a:rPr>
              <a:t>MESSENGER</a:t>
            </a:r>
            <a:endParaRPr lang="en-US" sz="2800" dirty="0">
              <a:solidFill>
                <a:srgbClr val="0000FF"/>
              </a:solidFill>
              <a:latin typeface="Helvetica"/>
              <a:cs typeface="Helvetica"/>
            </a:endParaRPr>
          </a:p>
        </p:txBody>
      </p:sp>
      <p:sp>
        <p:nvSpPr>
          <p:cNvPr id="3" name="Content Placeholder 2"/>
          <p:cNvSpPr>
            <a:spLocks noGrp="1"/>
          </p:cNvSpPr>
          <p:nvPr>
            <p:ph idx="1"/>
          </p:nvPr>
        </p:nvSpPr>
        <p:spPr/>
        <p:txBody>
          <a:bodyPr/>
          <a:lstStyle/>
          <a:p>
            <a:r>
              <a:rPr lang="en-US" sz="2800" dirty="0" smtClean="0">
                <a:latin typeface="Helvetica"/>
                <a:cs typeface="Helvetica"/>
              </a:rPr>
              <a:t>MESSENGER/FIPS (The Fast Imaging Plasma Spectrometer) experienced ~ 7 SEU in its flight software memory, one of which was critical to require reboot</a:t>
            </a:r>
          </a:p>
          <a:p>
            <a:r>
              <a:rPr lang="en-US" sz="2800" dirty="0" smtClean="0">
                <a:latin typeface="Helvetica"/>
                <a:cs typeface="Helvetica"/>
              </a:rPr>
              <a:t>The instrument </a:t>
            </a:r>
            <a:r>
              <a:rPr lang="en-US" sz="2800" dirty="0" err="1" smtClean="0">
                <a:latin typeface="Helvetica"/>
                <a:cs typeface="Helvetica"/>
              </a:rPr>
              <a:t>microchannel</a:t>
            </a:r>
            <a:r>
              <a:rPr lang="en-US" sz="2800" dirty="0" smtClean="0">
                <a:latin typeface="Helvetica"/>
                <a:cs typeface="Helvetica"/>
              </a:rPr>
              <a:t> plate bias voltage spontaneously lowered below the threshold (at 2012-03-07T 04:40 UT, shortly after the two </a:t>
            </a:r>
            <a:r>
              <a:rPr lang="en-US" sz="2800" dirty="0" err="1" smtClean="0">
                <a:latin typeface="Helvetica"/>
                <a:cs typeface="Helvetica"/>
              </a:rPr>
              <a:t>x</a:t>
            </a:r>
            <a:r>
              <a:rPr lang="en-US" sz="2800" dirty="0" smtClean="0">
                <a:latin typeface="Helvetica"/>
                <a:cs typeface="Helvetica"/>
              </a:rPr>
              <a:t>-class flare/CME/SEP event) where counting takes place. So all data collection stopped. </a:t>
            </a:r>
            <a:endParaRPr lang="en-US" sz="2800" dirty="0">
              <a:latin typeface="Helvetica"/>
              <a:cs typeface="Helvetica"/>
            </a:endParaRPr>
          </a:p>
        </p:txBody>
      </p:sp>
      <p:sp>
        <p:nvSpPr>
          <p:cNvPr id="5" name="TextBox 4"/>
          <p:cNvSpPr txBox="1"/>
          <p:nvPr/>
        </p:nvSpPr>
        <p:spPr>
          <a:xfrm>
            <a:off x="3243137" y="6395886"/>
            <a:ext cx="2385802" cy="369332"/>
          </a:xfrm>
          <a:prstGeom prst="rect">
            <a:avLst/>
          </a:prstGeom>
          <a:noFill/>
        </p:spPr>
        <p:txBody>
          <a:bodyPr wrap="none" rtlCol="0">
            <a:spAutoFit/>
          </a:bodyPr>
          <a:lstStyle/>
          <a:p>
            <a:r>
              <a:rPr lang="en-US" dirty="0" smtClean="0"/>
              <a:t>Jim Raines, U. Michigan</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Title 22"/>
          <p:cNvSpPr>
            <a:spLocks noGrp="1"/>
          </p:cNvSpPr>
          <p:nvPr>
            <p:ph type="title"/>
          </p:nvPr>
        </p:nvSpPr>
        <p:spPr>
          <a:xfrm>
            <a:off x="457200" y="158763"/>
            <a:ext cx="8229600" cy="880946"/>
          </a:xfrm>
        </p:spPr>
        <p:txBody>
          <a:bodyPr/>
          <a:lstStyle/>
          <a:p>
            <a:r>
              <a:rPr lang="en-US" sz="3200" dirty="0" smtClean="0">
                <a:solidFill>
                  <a:srgbClr val="0000FF"/>
                </a:solidFill>
                <a:latin typeface="Helvetica"/>
                <a:cs typeface="Helvetica"/>
              </a:rPr>
              <a:t>Interplanetary missions</a:t>
            </a:r>
            <a:endParaRPr lang="en-US" sz="3200" dirty="0">
              <a:latin typeface="Helvetica"/>
              <a:cs typeface="Helvetica"/>
            </a:endParaRPr>
          </a:p>
        </p:txBody>
      </p:sp>
      <p:sp>
        <p:nvSpPr>
          <p:cNvPr id="24" name="Content Placeholder 23"/>
          <p:cNvSpPr>
            <a:spLocks noGrp="1"/>
          </p:cNvSpPr>
          <p:nvPr>
            <p:ph idx="1"/>
          </p:nvPr>
        </p:nvSpPr>
        <p:spPr/>
        <p:txBody>
          <a:bodyPr/>
          <a:lstStyle/>
          <a:p>
            <a:r>
              <a:rPr lang="en-US" sz="2800" dirty="0" smtClean="0">
                <a:latin typeface="Helvetica"/>
                <a:cs typeface="Helvetica"/>
              </a:rPr>
              <a:t>JUNO – no anomalies</a:t>
            </a:r>
          </a:p>
          <a:p>
            <a:r>
              <a:rPr lang="en-US" sz="2800" dirty="0" smtClean="0">
                <a:latin typeface="Helvetica"/>
                <a:cs typeface="Helvetica"/>
              </a:rPr>
              <a:t>STEREO A</a:t>
            </a:r>
          </a:p>
          <a:p>
            <a:pPr lvl="1"/>
            <a:r>
              <a:rPr lang="en-US" sz="2400" dirty="0" smtClean="0">
                <a:latin typeface="Helvetica"/>
                <a:cs typeface="Helvetica"/>
              </a:rPr>
              <a:t>SECCHI instrument reset at 2012-03-09 04:12:00Z</a:t>
            </a:r>
          </a:p>
          <a:p>
            <a:pPr lvl="1"/>
            <a:r>
              <a:rPr lang="en-US" sz="2400" dirty="0" smtClean="0">
                <a:latin typeface="Helvetica"/>
                <a:cs typeface="Helvetica"/>
              </a:rPr>
              <a:t>27</a:t>
            </a:r>
            <a:r>
              <a:rPr lang="en-US" sz="2400" baseline="30000" dirty="0" smtClean="0">
                <a:latin typeface="Helvetica"/>
                <a:cs typeface="Helvetica"/>
              </a:rPr>
              <a:t>th</a:t>
            </a:r>
            <a:r>
              <a:rPr lang="en-US" sz="2400" dirty="0" smtClean="0">
                <a:latin typeface="Helvetica"/>
                <a:cs typeface="Helvetica"/>
              </a:rPr>
              <a:t> since launch, suspect not environmentally induced. </a:t>
            </a:r>
          </a:p>
          <a:p>
            <a:r>
              <a:rPr lang="en-US" dirty="0" smtClean="0">
                <a:latin typeface="Helvetica"/>
                <a:cs typeface="Helvetica"/>
              </a:rPr>
              <a:t>WIND/SMS(STICS and MASS) – reset by internal </a:t>
            </a:r>
            <a:r>
              <a:rPr lang="en-US" dirty="0" err="1" smtClean="0">
                <a:latin typeface="Helvetica"/>
                <a:cs typeface="Helvetica"/>
              </a:rPr>
              <a:t>latchup</a:t>
            </a:r>
            <a:r>
              <a:rPr lang="en-US" dirty="0" smtClean="0">
                <a:latin typeface="Helvetica"/>
                <a:cs typeface="Helvetica"/>
              </a:rPr>
              <a:t> detection, manually restored on 8 March. </a:t>
            </a:r>
          </a:p>
          <a:p>
            <a:r>
              <a:rPr lang="en-US" dirty="0" smtClean="0">
                <a:latin typeface="Helvetica"/>
                <a:cs typeface="Helvetica"/>
              </a:rPr>
              <a:t>ACE/SWICS and ACE/SWIMS – not affected</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Title 22"/>
          <p:cNvSpPr>
            <a:spLocks noGrp="1"/>
          </p:cNvSpPr>
          <p:nvPr>
            <p:ph type="title"/>
          </p:nvPr>
        </p:nvSpPr>
        <p:spPr>
          <a:xfrm>
            <a:off x="457200" y="158763"/>
            <a:ext cx="8229600" cy="880946"/>
          </a:xfrm>
        </p:spPr>
        <p:txBody>
          <a:bodyPr/>
          <a:lstStyle/>
          <a:p>
            <a:r>
              <a:rPr lang="en-US" sz="3200" dirty="0" smtClean="0">
                <a:solidFill>
                  <a:srgbClr val="0000FF"/>
                </a:solidFill>
                <a:latin typeface="Helvetica"/>
                <a:cs typeface="Helvetica"/>
              </a:rPr>
              <a:t>Interplanetary missions</a:t>
            </a:r>
            <a:endParaRPr lang="en-US" sz="3200" dirty="0">
              <a:latin typeface="Helvetica"/>
              <a:cs typeface="Helvetica"/>
            </a:endParaRPr>
          </a:p>
        </p:txBody>
      </p:sp>
      <p:sp>
        <p:nvSpPr>
          <p:cNvPr id="24" name="Content Placeholder 23"/>
          <p:cNvSpPr>
            <a:spLocks noGrp="1"/>
          </p:cNvSpPr>
          <p:nvPr>
            <p:ph idx="1"/>
          </p:nvPr>
        </p:nvSpPr>
        <p:spPr/>
        <p:txBody>
          <a:bodyPr/>
          <a:lstStyle/>
          <a:p>
            <a:r>
              <a:rPr lang="en-US" sz="2800" dirty="0" smtClean="0">
                <a:latin typeface="Helvetica"/>
                <a:cs typeface="Helvetica"/>
              </a:rPr>
              <a:t>Dawn </a:t>
            </a:r>
          </a:p>
          <a:p>
            <a:pPr lvl="1"/>
            <a:r>
              <a:rPr lang="en-US" sz="2400" dirty="0" smtClean="0">
                <a:latin typeface="Helvetica"/>
                <a:cs typeface="Helvetica"/>
              </a:rPr>
              <a:t>a possible single event upset of the main camera (often)</a:t>
            </a:r>
          </a:p>
          <a:p>
            <a:pPr lvl="1"/>
            <a:r>
              <a:rPr lang="en-US" sz="2400" dirty="0" smtClean="0">
                <a:latin typeface="Helvetica"/>
                <a:cs typeface="Helvetica"/>
              </a:rPr>
              <a:t>Detected significantly increased level of proton flux arriving at spacecraft (on the opposite side of the sun from Earth at about 2.4 AU from the sun). </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Title 22"/>
          <p:cNvSpPr>
            <a:spLocks noGrp="1"/>
          </p:cNvSpPr>
          <p:nvPr>
            <p:ph type="title"/>
          </p:nvPr>
        </p:nvSpPr>
        <p:spPr>
          <a:xfrm>
            <a:off x="457200" y="158763"/>
            <a:ext cx="8229600" cy="880946"/>
          </a:xfrm>
        </p:spPr>
        <p:txBody>
          <a:bodyPr/>
          <a:lstStyle/>
          <a:p>
            <a:r>
              <a:rPr lang="en-US" sz="3200" dirty="0" smtClean="0">
                <a:latin typeface="Helvetica"/>
                <a:cs typeface="Helvetica"/>
              </a:rPr>
              <a:t>Lunar missions</a:t>
            </a:r>
            <a:endParaRPr lang="en-US" sz="3200" dirty="0">
              <a:latin typeface="Helvetica"/>
              <a:cs typeface="Helvetica"/>
            </a:endParaRPr>
          </a:p>
        </p:txBody>
      </p:sp>
      <p:sp>
        <p:nvSpPr>
          <p:cNvPr id="24" name="Content Placeholder 23"/>
          <p:cNvSpPr>
            <a:spLocks noGrp="1"/>
          </p:cNvSpPr>
          <p:nvPr>
            <p:ph idx="1"/>
          </p:nvPr>
        </p:nvSpPr>
        <p:spPr>
          <a:xfrm>
            <a:off x="275766" y="1039709"/>
            <a:ext cx="8411034" cy="5458239"/>
          </a:xfrm>
        </p:spPr>
        <p:txBody>
          <a:bodyPr/>
          <a:lstStyle/>
          <a:p>
            <a:r>
              <a:rPr lang="en-US" sz="2800" dirty="0" smtClean="0">
                <a:latin typeface="Helvetica"/>
                <a:cs typeface="Helvetica"/>
              </a:rPr>
              <a:t>LRO</a:t>
            </a:r>
          </a:p>
          <a:p>
            <a:pPr lvl="1"/>
            <a:r>
              <a:rPr lang="en-US" sz="2400" dirty="0" smtClean="0">
                <a:latin typeface="Helvetica"/>
                <a:cs typeface="Helvetica"/>
              </a:rPr>
              <a:t>One instrument interrupted by a SEU and a star tracker processor reset. Neither of them can be definitively associated with the solar events, since both have also occurred during quiet solar periods. </a:t>
            </a:r>
          </a:p>
          <a:p>
            <a:r>
              <a:rPr lang="en-US" sz="2800" dirty="0" smtClean="0">
                <a:latin typeface="Helvetica"/>
                <a:cs typeface="Helvetica"/>
              </a:rPr>
              <a:t>GRAIL</a:t>
            </a:r>
          </a:p>
          <a:p>
            <a:pPr lvl="1"/>
            <a:r>
              <a:rPr lang="en-US" sz="2400" dirty="0" smtClean="0">
                <a:latin typeface="Helvetica"/>
                <a:cs typeface="Helvetica"/>
              </a:rPr>
              <a:t>(3/7/2012 04:00 UT– 3/9/2012 03:30 UT) </a:t>
            </a:r>
            <a:r>
              <a:rPr lang="en-US" sz="2400" dirty="0" err="1" smtClean="0">
                <a:latin typeface="Helvetica"/>
                <a:cs typeface="Helvetica"/>
              </a:rPr>
              <a:t>MoonKAM</a:t>
            </a:r>
            <a:r>
              <a:rPr lang="en-US" sz="2400" dirty="0" smtClean="0">
                <a:latin typeface="Helvetica"/>
                <a:cs typeface="Helvetica"/>
              </a:rPr>
              <a:t> on GR-A and GR-B encountered a fault due to enhanced SEP. each was powered off. </a:t>
            </a:r>
          </a:p>
          <a:p>
            <a:pPr lvl="1"/>
            <a:r>
              <a:rPr lang="en-US" sz="2400" dirty="0" smtClean="0">
                <a:latin typeface="Helvetica"/>
                <a:cs typeface="Helvetica"/>
              </a:rPr>
              <a:t>Powered on 3/13 (GR-A) and 3/14 (GR-B) after space weather activity subsided. </a:t>
            </a:r>
          </a:p>
          <a:p>
            <a:pPr lvl="1"/>
            <a:r>
              <a:rPr lang="en-US" sz="2400" dirty="0" err="1" smtClean="0">
                <a:latin typeface="Helvetica"/>
                <a:cs typeface="Helvetica"/>
              </a:rPr>
              <a:t>MoonKAM</a:t>
            </a:r>
            <a:r>
              <a:rPr lang="en-US" sz="2400" dirty="0" smtClean="0">
                <a:latin typeface="Helvetica"/>
                <a:cs typeface="Helvetica"/>
              </a:rPr>
              <a:t>: EPO purpose, commercial grade – not screened for space radiation environments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Title 22"/>
          <p:cNvSpPr>
            <a:spLocks noGrp="1"/>
          </p:cNvSpPr>
          <p:nvPr>
            <p:ph type="title"/>
          </p:nvPr>
        </p:nvSpPr>
        <p:spPr>
          <a:xfrm>
            <a:off x="457200" y="158763"/>
            <a:ext cx="8229600" cy="880946"/>
          </a:xfrm>
        </p:spPr>
        <p:txBody>
          <a:bodyPr/>
          <a:lstStyle/>
          <a:p>
            <a:r>
              <a:rPr lang="en-US" sz="3200" dirty="0" smtClean="0">
                <a:latin typeface="Helvetica"/>
                <a:cs typeface="Helvetica"/>
              </a:rPr>
              <a:t>Other missions</a:t>
            </a:r>
            <a:endParaRPr lang="en-US" sz="3200" dirty="0">
              <a:latin typeface="Helvetica"/>
              <a:cs typeface="Helvetica"/>
            </a:endParaRPr>
          </a:p>
        </p:txBody>
      </p:sp>
      <p:sp>
        <p:nvSpPr>
          <p:cNvPr id="24" name="Content Placeholder 23"/>
          <p:cNvSpPr>
            <a:spLocks noGrp="1"/>
          </p:cNvSpPr>
          <p:nvPr>
            <p:ph idx="1"/>
          </p:nvPr>
        </p:nvSpPr>
        <p:spPr/>
        <p:txBody>
          <a:bodyPr/>
          <a:lstStyle/>
          <a:p>
            <a:r>
              <a:rPr lang="en-US" sz="2800" dirty="0" smtClean="0">
                <a:latin typeface="Helvetica"/>
                <a:cs typeface="Helvetica"/>
              </a:rPr>
              <a:t>IBEX-HI</a:t>
            </a:r>
          </a:p>
          <a:p>
            <a:pPr lvl="1"/>
            <a:r>
              <a:rPr lang="en-US" sz="2400" dirty="0" smtClean="0">
                <a:latin typeface="Helvetica"/>
                <a:cs typeface="Helvetica"/>
              </a:rPr>
              <a:t>The lowering of the high-voltage on IBEX-HI due to excessive counts</a:t>
            </a:r>
          </a:p>
          <a:p>
            <a:r>
              <a:rPr lang="en-US" sz="2800" dirty="0" smtClean="0">
                <a:latin typeface="Helvetica"/>
                <a:cs typeface="Helvetica"/>
              </a:rPr>
              <a:t>THEMIS</a:t>
            </a:r>
          </a:p>
          <a:p>
            <a:pPr lvl="1"/>
            <a:r>
              <a:rPr lang="en-US" sz="2400" dirty="0" smtClean="0">
                <a:latin typeface="Helvetica"/>
                <a:cs typeface="Helvetica"/>
              </a:rPr>
              <a:t>A couple of recurrent anomalies on THEMIS likely caused by energetic electrons</a:t>
            </a:r>
          </a:p>
          <a:p>
            <a:pPr lvl="1"/>
            <a:r>
              <a:rPr lang="en-US" sz="2400" dirty="0" smtClean="0">
                <a:latin typeface="Helvetica"/>
                <a:cs typeface="Helvetica"/>
              </a:rPr>
              <a:t>3/11/2012 BAU experienced cold reset – THEMIS E</a:t>
            </a:r>
          </a:p>
          <a:p>
            <a:pPr lvl="1"/>
            <a:r>
              <a:rPr lang="en-US" sz="2400" dirty="0" smtClean="0">
                <a:latin typeface="Helvetica"/>
                <a:cs typeface="Helvetica"/>
              </a:rPr>
              <a:t>3/14/2012 BAU PCM packet generation halted – THEMIS D</a:t>
            </a:r>
          </a:p>
          <a:p>
            <a:pPr lvl="1">
              <a:buNone/>
            </a:pPr>
            <a:r>
              <a:rPr lang="en-US" sz="2400" dirty="0" smtClean="0">
                <a:latin typeface="Helvetica"/>
                <a:cs typeface="Helvetica"/>
              </a:rPr>
              <a:t>Loss of data collection</a:t>
            </a:r>
          </a:p>
        </p:txBody>
      </p:sp>
      <p:sp>
        <p:nvSpPr>
          <p:cNvPr id="4" name="TextBox 3"/>
          <p:cNvSpPr txBox="1"/>
          <p:nvPr/>
        </p:nvSpPr>
        <p:spPr>
          <a:xfrm>
            <a:off x="1440134" y="6282484"/>
            <a:ext cx="2389747" cy="369332"/>
          </a:xfrm>
          <a:prstGeom prst="rect">
            <a:avLst/>
          </a:prstGeom>
          <a:noFill/>
        </p:spPr>
        <p:txBody>
          <a:bodyPr wrap="none" rtlCol="0">
            <a:spAutoFit/>
          </a:bodyPr>
          <a:lstStyle/>
          <a:p>
            <a:r>
              <a:rPr lang="en-US" dirty="0" smtClean="0"/>
              <a:t>Bus Avionics Unit (BAU)</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Title 22"/>
          <p:cNvSpPr>
            <a:spLocks noGrp="1"/>
          </p:cNvSpPr>
          <p:nvPr>
            <p:ph type="title"/>
          </p:nvPr>
        </p:nvSpPr>
        <p:spPr>
          <a:xfrm>
            <a:off x="457200" y="158763"/>
            <a:ext cx="8229600" cy="880946"/>
          </a:xfrm>
        </p:spPr>
        <p:txBody>
          <a:bodyPr/>
          <a:lstStyle/>
          <a:p>
            <a:r>
              <a:rPr lang="en-US" sz="3200" dirty="0" smtClean="0">
                <a:latin typeface="Helvetica"/>
                <a:cs typeface="Helvetica"/>
              </a:rPr>
              <a:t>Earth missions</a:t>
            </a:r>
            <a:br>
              <a:rPr lang="en-US" sz="3200" dirty="0" smtClean="0">
                <a:latin typeface="Helvetica"/>
                <a:cs typeface="Helvetica"/>
              </a:rPr>
            </a:br>
            <a:r>
              <a:rPr lang="en-US" sz="1800" dirty="0" smtClean="0">
                <a:latin typeface="Helvetica"/>
                <a:cs typeface="Helvetica"/>
              </a:rPr>
              <a:t>Terra, </a:t>
            </a:r>
            <a:r>
              <a:rPr lang="en-US" sz="1800" dirty="0" err="1" smtClean="0">
                <a:latin typeface="Helvetica"/>
                <a:cs typeface="Helvetica"/>
              </a:rPr>
              <a:t>Aqua,Aura</a:t>
            </a:r>
            <a:r>
              <a:rPr lang="en-US" sz="1800" dirty="0" smtClean="0">
                <a:latin typeface="Helvetica"/>
                <a:cs typeface="Helvetica"/>
              </a:rPr>
              <a:t>, TRMM, GRACE, SORCE, </a:t>
            </a:r>
            <a:r>
              <a:rPr lang="en-US" sz="1800" dirty="0" err="1" smtClean="0">
                <a:latin typeface="Helvetica"/>
                <a:cs typeface="Helvetica"/>
              </a:rPr>
              <a:t>Clousat</a:t>
            </a:r>
            <a:endParaRPr lang="en-US" sz="1800" dirty="0">
              <a:latin typeface="Helvetica"/>
              <a:cs typeface="Helvetica"/>
            </a:endParaRPr>
          </a:p>
        </p:txBody>
      </p:sp>
      <p:sp>
        <p:nvSpPr>
          <p:cNvPr id="24" name="Content Placeholder 23"/>
          <p:cNvSpPr>
            <a:spLocks noGrp="1"/>
          </p:cNvSpPr>
          <p:nvPr>
            <p:ph idx="1"/>
          </p:nvPr>
        </p:nvSpPr>
        <p:spPr>
          <a:xfrm>
            <a:off x="275766" y="1039709"/>
            <a:ext cx="8411034" cy="5458239"/>
          </a:xfrm>
        </p:spPr>
        <p:txBody>
          <a:bodyPr/>
          <a:lstStyle/>
          <a:p>
            <a:r>
              <a:rPr lang="en-US" sz="1600" dirty="0" smtClean="0">
                <a:latin typeface="Helvetica"/>
                <a:cs typeface="Helvetica"/>
              </a:rPr>
              <a:t>Grace-1</a:t>
            </a:r>
          </a:p>
          <a:p>
            <a:pPr lvl="1"/>
            <a:r>
              <a:rPr lang="en-US" sz="1600" dirty="0" smtClean="0">
                <a:latin typeface="Helvetica"/>
                <a:cs typeface="Helvetica"/>
              </a:rPr>
              <a:t>Instrument processing unit (IPU) redundant side failed on 3/9/2012 23:20Z, cause unknown</a:t>
            </a:r>
          </a:p>
          <a:p>
            <a:pPr lvl="1"/>
            <a:r>
              <a:rPr lang="en-US" sz="1600" dirty="0" smtClean="0">
                <a:latin typeface="Helvetica"/>
                <a:cs typeface="Helvetica"/>
              </a:rPr>
              <a:t>On-board data handling unit experienced a warm boot on 3/10 02:39:05Z (tentatively believed to be unrelated to IPU failure)</a:t>
            </a:r>
          </a:p>
          <a:p>
            <a:pPr lvl="1"/>
            <a:r>
              <a:rPr lang="en-US" sz="1600" dirty="0" smtClean="0">
                <a:latin typeface="Helvetica"/>
                <a:cs typeface="Helvetica"/>
              </a:rPr>
              <a:t>~ 6 hour data loss</a:t>
            </a:r>
          </a:p>
          <a:p>
            <a:r>
              <a:rPr lang="en-US" sz="1600" dirty="0" smtClean="0">
                <a:latin typeface="Helvetica"/>
                <a:cs typeface="Helvetica"/>
              </a:rPr>
              <a:t>Terra</a:t>
            </a:r>
          </a:p>
          <a:p>
            <a:pPr lvl="1"/>
            <a:r>
              <a:rPr lang="en-US" sz="1600" dirty="0" smtClean="0">
                <a:latin typeface="Helvetica"/>
                <a:cs typeface="Helvetica"/>
              </a:rPr>
              <a:t>High gain Antenna Motor Drive Assembly is prone to </a:t>
            </a:r>
            <a:r>
              <a:rPr lang="en-US" sz="1600" dirty="0" err="1" smtClean="0">
                <a:latin typeface="Helvetica"/>
                <a:cs typeface="Helvetica"/>
              </a:rPr>
              <a:t>SEUs</a:t>
            </a:r>
            <a:r>
              <a:rPr lang="en-US" sz="1600" dirty="0" smtClean="0">
                <a:latin typeface="Helvetica"/>
                <a:cs typeface="Helvetica"/>
              </a:rPr>
              <a:t>, typically see 2-3 issues per week regardless of solar activity although does increases during solar activity</a:t>
            </a:r>
          </a:p>
          <a:p>
            <a:pPr lvl="1">
              <a:buNone/>
            </a:pPr>
            <a:endParaRPr lang="en-US" sz="1600" dirty="0" smtClean="0">
              <a:latin typeface="Helvetica"/>
              <a:cs typeface="Helvetica"/>
            </a:endParaRPr>
          </a:p>
          <a:p>
            <a:pPr lvl="1">
              <a:buNone/>
            </a:pPr>
            <a:r>
              <a:rPr lang="en-US" sz="1200" dirty="0" smtClean="0"/>
              <a:t>Time of Events                      Lat.          Long.</a:t>
            </a:r>
          </a:p>
          <a:p>
            <a:pPr lvl="1">
              <a:buNone/>
            </a:pPr>
            <a:r>
              <a:rPr lang="en-US" sz="1200" dirty="0" smtClean="0"/>
              <a:t>03/01/2012 12:11:19        -13.025  -27.235</a:t>
            </a:r>
          </a:p>
          <a:p>
            <a:pPr lvl="1">
              <a:buNone/>
            </a:pPr>
            <a:r>
              <a:rPr lang="en-US" sz="1200" dirty="0" smtClean="0"/>
              <a:t>03/05/2012 00:53:33        -25.402  -31.916</a:t>
            </a:r>
          </a:p>
          <a:p>
            <a:pPr lvl="1">
              <a:buNone/>
            </a:pPr>
            <a:r>
              <a:rPr lang="en-US" sz="1200" dirty="0" smtClean="0"/>
              <a:t>03/06/2012 12:32:48        -21.865  -33.881</a:t>
            </a:r>
          </a:p>
          <a:p>
            <a:pPr lvl="1">
              <a:buNone/>
            </a:pPr>
            <a:r>
              <a:rPr lang="en-US" sz="1200" dirty="0" smtClean="0"/>
              <a:t>03/06/2012 21:47:59        61.374   -4.586</a:t>
            </a:r>
          </a:p>
          <a:p>
            <a:pPr lvl="1">
              <a:buNone/>
            </a:pPr>
            <a:r>
              <a:rPr lang="en-US" sz="1200" dirty="0" smtClean="0"/>
              <a:t>03/07/2012 19:11:51        56.148   37.311</a:t>
            </a:r>
          </a:p>
          <a:p>
            <a:pPr lvl="1">
              <a:buNone/>
            </a:pPr>
            <a:r>
              <a:rPr lang="en-US" sz="1200" dirty="0" smtClean="0"/>
              <a:t>03/08/2012 05:10:05        75.294   -133.239</a:t>
            </a:r>
          </a:p>
          <a:p>
            <a:pPr lvl="1">
              <a:buNone/>
            </a:pPr>
            <a:r>
              <a:rPr lang="en-US" sz="1200" dirty="0" smtClean="0"/>
              <a:t>03/08/2012 07:45:15        -75.613  -104.779</a:t>
            </a:r>
          </a:p>
          <a:p>
            <a:pPr lvl="1">
              <a:buNone/>
            </a:pPr>
            <a:r>
              <a:rPr lang="en-US" sz="1200" dirty="0" smtClean="0"/>
              <a:t>03/08/2012 15:54:13        -78.804  -127.576</a:t>
            </a:r>
          </a:p>
          <a:p>
            <a:pPr lvl="1">
              <a:buNone/>
            </a:pPr>
            <a:r>
              <a:rPr lang="en-US" sz="1200" dirty="0" smtClean="0"/>
              <a:t>03/08/2012 17:41:45        -66.953  91.896</a:t>
            </a:r>
          </a:p>
          <a:p>
            <a:pPr lvl="1">
              <a:buNone/>
            </a:pPr>
            <a:r>
              <a:rPr lang="en-US" sz="1200" dirty="0" smtClean="0"/>
              <a:t>03/08/2012 19:09:05        -70.565  -153.84</a:t>
            </a:r>
          </a:p>
          <a:p>
            <a:pPr lvl="1">
              <a:buNone/>
            </a:pPr>
            <a:r>
              <a:rPr lang="en-US" sz="1200" dirty="0" smtClean="0"/>
              <a:t>03/13/2012 01:45:06        -16.193  -46.431</a:t>
            </a:r>
          </a:p>
          <a:p>
            <a:pPr lvl="1"/>
            <a:endParaRPr lang="en-US" sz="2400" b="1" dirty="0" smtClean="0">
              <a:latin typeface="Helvetica"/>
              <a:cs typeface="Helvetica"/>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Title 22"/>
          <p:cNvSpPr>
            <a:spLocks noGrp="1"/>
          </p:cNvSpPr>
          <p:nvPr>
            <p:ph type="title"/>
          </p:nvPr>
        </p:nvSpPr>
        <p:spPr>
          <a:xfrm>
            <a:off x="457200" y="158763"/>
            <a:ext cx="8229600" cy="880946"/>
          </a:xfrm>
        </p:spPr>
        <p:txBody>
          <a:bodyPr/>
          <a:lstStyle/>
          <a:p>
            <a:r>
              <a:rPr lang="en-US" sz="3200" dirty="0" smtClean="0">
                <a:latin typeface="Helvetica"/>
                <a:cs typeface="Helvetica"/>
              </a:rPr>
              <a:t>Earth missions (cont’d)</a:t>
            </a:r>
            <a:endParaRPr lang="en-US" sz="3200" dirty="0">
              <a:latin typeface="Helvetica"/>
              <a:cs typeface="Helvetica"/>
            </a:endParaRPr>
          </a:p>
        </p:txBody>
      </p:sp>
      <p:sp>
        <p:nvSpPr>
          <p:cNvPr id="24" name="Content Placeholder 23"/>
          <p:cNvSpPr>
            <a:spLocks noGrp="1"/>
          </p:cNvSpPr>
          <p:nvPr>
            <p:ph idx="1"/>
          </p:nvPr>
        </p:nvSpPr>
        <p:spPr/>
        <p:txBody>
          <a:bodyPr/>
          <a:lstStyle/>
          <a:p>
            <a:r>
              <a:rPr lang="en-US" sz="2800" dirty="0" smtClean="0">
                <a:latin typeface="Helvetica"/>
                <a:cs typeface="Helvetica"/>
              </a:rPr>
              <a:t>JASON-1</a:t>
            </a:r>
          </a:p>
          <a:p>
            <a:pPr lvl="1"/>
            <a:r>
              <a:rPr lang="en-US" sz="1800" dirty="0" smtClean="0">
                <a:latin typeface="Helvetica"/>
                <a:cs typeface="Helvetica"/>
              </a:rPr>
              <a:t>On March 3, the satellite entered </a:t>
            </a:r>
            <a:r>
              <a:rPr lang="en-US" sz="1800" dirty="0" smtClean="0">
                <a:solidFill>
                  <a:srgbClr val="F60000"/>
                </a:solidFill>
                <a:latin typeface="Helvetica"/>
                <a:cs typeface="Helvetica"/>
              </a:rPr>
              <a:t>a safe mode </a:t>
            </a:r>
            <a:r>
              <a:rPr lang="en-US" sz="1800" dirty="0" smtClean="0">
                <a:latin typeface="Helvetica"/>
                <a:cs typeface="Helvetica"/>
              </a:rPr>
              <a:t>due to an Error Detection and Correction anomaly in a flight software memory location (double-bit error in either EEPROM or RAM). This is a known memory problem originating from </a:t>
            </a:r>
            <a:r>
              <a:rPr lang="en-US" sz="1800" dirty="0" smtClean="0">
                <a:solidFill>
                  <a:srgbClr val="F60000"/>
                </a:solidFill>
                <a:latin typeface="Helvetica"/>
                <a:cs typeface="Helvetica"/>
              </a:rPr>
              <a:t>Single Event Upsets</a:t>
            </a:r>
            <a:r>
              <a:rPr lang="en-US" sz="1800" dirty="0" smtClean="0">
                <a:latin typeface="Helvetica"/>
                <a:cs typeface="Helvetica"/>
              </a:rPr>
              <a:t>, and caused similar safe hold transitions to occur in both 2006 and 2009. The satellite currently remains in a safe mode pending a recovery resolution process.</a:t>
            </a:r>
          </a:p>
          <a:p>
            <a:r>
              <a:rPr lang="en-US" sz="2800" dirty="0" smtClean="0">
                <a:latin typeface="Helvetica"/>
                <a:cs typeface="Helvetica"/>
              </a:rPr>
              <a:t>AQUARIUS/SAC-D</a:t>
            </a:r>
          </a:p>
          <a:p>
            <a:pPr lvl="1"/>
            <a:r>
              <a:rPr lang="en-US" sz="2000" dirty="0" smtClean="0">
                <a:latin typeface="Helvetica"/>
                <a:cs typeface="Helvetica"/>
              </a:rPr>
              <a:t>The CONAE (Argentina)/SAC-D experienced an altitude control safe mode transition during a planned Aquarius cold sky calibration se	</a:t>
            </a:r>
            <a:r>
              <a:rPr lang="en-US" sz="2000" dirty="0" err="1" smtClean="0">
                <a:latin typeface="Helvetica"/>
                <a:cs typeface="Helvetica"/>
              </a:rPr>
              <a:t>quence</a:t>
            </a:r>
            <a:r>
              <a:rPr lang="en-US" sz="2000" dirty="0" smtClean="0">
                <a:latin typeface="Helvetica"/>
                <a:cs typeface="Helvetica"/>
              </a:rPr>
              <a:t> on 3/14. Determined to be caused by moon intrusion. </a:t>
            </a:r>
            <a:r>
              <a:rPr lang="en-US" sz="2000" dirty="0" smtClean="0">
                <a:solidFill>
                  <a:srgbClr val="F60000"/>
                </a:solidFill>
                <a:latin typeface="Helvetica"/>
                <a:cs typeface="Helvetica"/>
              </a:rPr>
              <a:t>Not</a:t>
            </a:r>
            <a:r>
              <a:rPr lang="en-US" sz="2000" dirty="0" smtClean="0">
                <a:latin typeface="Helvetica"/>
                <a:cs typeface="Helvetica"/>
              </a:rPr>
              <a:t> </a:t>
            </a:r>
            <a:r>
              <a:rPr lang="en-US" sz="2000" dirty="0" smtClean="0">
                <a:solidFill>
                  <a:srgbClr val="F60000"/>
                </a:solidFill>
                <a:latin typeface="Helvetica"/>
                <a:cs typeface="Helvetica"/>
              </a:rPr>
              <a:t>space weather related. </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Title 22"/>
          <p:cNvSpPr>
            <a:spLocks noGrp="1"/>
          </p:cNvSpPr>
          <p:nvPr>
            <p:ph type="title"/>
          </p:nvPr>
        </p:nvSpPr>
        <p:spPr>
          <a:xfrm>
            <a:off x="457200" y="158763"/>
            <a:ext cx="8229600" cy="880946"/>
          </a:xfrm>
        </p:spPr>
        <p:txBody>
          <a:bodyPr/>
          <a:lstStyle/>
          <a:p>
            <a:r>
              <a:rPr lang="en-US" sz="3200" dirty="0" smtClean="0">
                <a:latin typeface="Helvetica"/>
                <a:cs typeface="Helvetica"/>
              </a:rPr>
              <a:t>Earth missions (cont’d)</a:t>
            </a:r>
            <a:endParaRPr lang="en-US" sz="3200" dirty="0">
              <a:latin typeface="Helvetica"/>
              <a:cs typeface="Helvetica"/>
            </a:endParaRPr>
          </a:p>
        </p:txBody>
      </p:sp>
      <p:sp>
        <p:nvSpPr>
          <p:cNvPr id="24" name="Content Placeholder 23"/>
          <p:cNvSpPr>
            <a:spLocks noGrp="1"/>
          </p:cNvSpPr>
          <p:nvPr>
            <p:ph idx="1"/>
          </p:nvPr>
        </p:nvSpPr>
        <p:spPr/>
        <p:txBody>
          <a:bodyPr/>
          <a:lstStyle/>
          <a:p>
            <a:r>
              <a:rPr lang="en-US" sz="2000" dirty="0" smtClean="0">
                <a:solidFill>
                  <a:schemeClr val="tx1">
                    <a:lumMod val="75000"/>
                    <a:lumOff val="25000"/>
                  </a:schemeClr>
                </a:solidFill>
                <a:latin typeface="Helvetica"/>
                <a:cs typeface="Helvetica"/>
              </a:rPr>
              <a:t>CALIPSO</a:t>
            </a:r>
          </a:p>
          <a:p>
            <a:pPr marL="971550" lvl="1" indent="-514350"/>
            <a:r>
              <a:rPr lang="en-US" sz="2000" dirty="0" smtClean="0">
                <a:latin typeface="Helvetica"/>
                <a:cs typeface="Helvetica"/>
              </a:rPr>
              <a:t>07 March 2012 08:10 UTC Payload commanded to 'SAFE' mode in response to eruption of Class X5.4 flare</a:t>
            </a:r>
          </a:p>
          <a:p>
            <a:pPr marL="971550" lvl="1" indent="-514350"/>
            <a:r>
              <a:rPr lang="en-US" sz="2000" dirty="0" smtClean="0">
                <a:latin typeface="Helvetica"/>
                <a:cs typeface="Helvetica"/>
              </a:rPr>
              <a:t>13 March 2012 12:18 UTC Restarted payload computer</a:t>
            </a:r>
          </a:p>
          <a:p>
            <a:pPr marL="971550" lvl="1" indent="-514350"/>
            <a:r>
              <a:rPr lang="en-US" sz="2000" dirty="0" smtClean="0">
                <a:latin typeface="Helvetica"/>
                <a:cs typeface="Helvetica"/>
              </a:rPr>
              <a:t>13 March 2012 22:56 UTC Payload commanded to 'SAFE' mode in response to eruption of Class M7.9 flare</a:t>
            </a:r>
          </a:p>
          <a:p>
            <a:pPr marL="971550" lvl="1" indent="-514350"/>
            <a:r>
              <a:rPr lang="en-US" sz="2000" dirty="0" smtClean="0">
                <a:latin typeface="Helvetica"/>
                <a:cs typeface="Helvetica"/>
              </a:rPr>
              <a:t>19 March 2012 11:47 UTC Payload Computer restarted</a:t>
            </a:r>
          </a:p>
          <a:p>
            <a:pPr marL="971550" lvl="1" indent="-514350"/>
            <a:r>
              <a:rPr lang="en-US" sz="2000" dirty="0" smtClean="0">
                <a:latin typeface="Helvetica"/>
                <a:cs typeface="Helvetica"/>
              </a:rPr>
              <a:t>20 March 2012 16:39 UTC Lasers restarted and normal measurement operations resumed</a:t>
            </a:r>
          </a:p>
          <a:p>
            <a:pPr lvl="1"/>
            <a:endParaRPr lang="en-US" sz="1600" dirty="0" smtClean="0">
              <a:solidFill>
                <a:schemeClr val="tx1">
                  <a:lumMod val="75000"/>
                  <a:lumOff val="25000"/>
                </a:schemeClr>
              </a:solidFill>
              <a:latin typeface="Helvetica"/>
              <a:cs typeface="Helvetica"/>
            </a:endParaRPr>
          </a:p>
        </p:txBody>
      </p:sp>
      <p:sp>
        <p:nvSpPr>
          <p:cNvPr id="4" name="TextBox 3"/>
          <p:cNvSpPr txBox="1"/>
          <p:nvPr/>
        </p:nvSpPr>
        <p:spPr>
          <a:xfrm>
            <a:off x="644905" y="5218529"/>
            <a:ext cx="7841454" cy="923330"/>
          </a:xfrm>
          <a:prstGeom prst="rect">
            <a:avLst/>
          </a:prstGeom>
          <a:noFill/>
        </p:spPr>
        <p:txBody>
          <a:bodyPr wrap="square" rtlCol="0">
            <a:spAutoFit/>
          </a:bodyPr>
          <a:lstStyle/>
          <a:p>
            <a:r>
              <a:rPr lang="en-US" dirty="0" smtClean="0">
                <a:solidFill>
                  <a:schemeClr val="tx2">
                    <a:lumMod val="75000"/>
                  </a:schemeClr>
                </a:solidFill>
              </a:rPr>
              <a:t>The CALIPSO payload computer and laser are sensitive to enhanced levels of energetic heavy ions.  Significant damage to either of these components is considered a high risk and a threat to the mission.    </a:t>
            </a:r>
            <a:endParaRPr lang="en-US"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Title 22"/>
          <p:cNvSpPr>
            <a:spLocks noGrp="1"/>
          </p:cNvSpPr>
          <p:nvPr>
            <p:ph type="title"/>
          </p:nvPr>
        </p:nvSpPr>
        <p:spPr>
          <a:xfrm>
            <a:off x="457200" y="158763"/>
            <a:ext cx="8229600" cy="880946"/>
          </a:xfrm>
        </p:spPr>
        <p:txBody>
          <a:bodyPr/>
          <a:lstStyle/>
          <a:p>
            <a:r>
              <a:rPr lang="en-US" sz="3200" dirty="0" smtClean="0">
                <a:latin typeface="Helvetica"/>
                <a:cs typeface="Helvetica"/>
              </a:rPr>
              <a:t>Happy ones (with mixed feelings)</a:t>
            </a:r>
            <a:endParaRPr lang="en-US" sz="3200" dirty="0">
              <a:latin typeface="Helvetica"/>
              <a:cs typeface="Helvetica"/>
            </a:endParaRPr>
          </a:p>
        </p:txBody>
      </p:sp>
      <p:sp>
        <p:nvSpPr>
          <p:cNvPr id="24" name="Content Placeholder 23"/>
          <p:cNvSpPr>
            <a:spLocks noGrp="1"/>
          </p:cNvSpPr>
          <p:nvPr>
            <p:ph idx="1"/>
          </p:nvPr>
        </p:nvSpPr>
        <p:spPr>
          <a:xfrm>
            <a:off x="457200" y="1339356"/>
            <a:ext cx="8105146" cy="4769183"/>
          </a:xfrm>
        </p:spPr>
        <p:txBody>
          <a:bodyPr/>
          <a:lstStyle/>
          <a:p>
            <a:r>
              <a:rPr lang="en-US" sz="2800" dirty="0" smtClean="0">
                <a:latin typeface="Helvetica"/>
                <a:cs typeface="Helvetica"/>
              </a:rPr>
              <a:t>LRO</a:t>
            </a:r>
          </a:p>
          <a:p>
            <a:pPr lvl="1"/>
            <a:r>
              <a:rPr lang="en-US" sz="1800" dirty="0" smtClean="0">
                <a:latin typeface="Helvetica"/>
                <a:cs typeface="Helvetica"/>
              </a:rPr>
              <a:t>Ecstatic with their data collection of SEP from the </a:t>
            </a:r>
            <a:r>
              <a:rPr lang="en-US" sz="1800" dirty="0" err="1" smtClean="0">
                <a:latin typeface="Helvetica"/>
                <a:cs typeface="Helvetica"/>
              </a:rPr>
              <a:t>CRaTER</a:t>
            </a:r>
            <a:r>
              <a:rPr lang="en-US" sz="1800" dirty="0" smtClean="0">
                <a:latin typeface="Helvetica"/>
                <a:cs typeface="Helvetica"/>
              </a:rPr>
              <a:t> instrument</a:t>
            </a:r>
          </a:p>
          <a:p>
            <a:r>
              <a:rPr lang="en-US" sz="2800" dirty="0" smtClean="0">
                <a:latin typeface="Helvetica"/>
                <a:cs typeface="Helvetica"/>
              </a:rPr>
              <a:t>RAX-2 (NSF </a:t>
            </a:r>
            <a:r>
              <a:rPr lang="en-US" sz="2800" dirty="0" err="1" smtClean="0">
                <a:latin typeface="Helvetica"/>
                <a:cs typeface="Helvetica"/>
              </a:rPr>
              <a:t>cubeSat</a:t>
            </a:r>
            <a:r>
              <a:rPr lang="en-US" sz="2800" dirty="0" smtClean="0">
                <a:latin typeface="Helvetica"/>
                <a:cs typeface="Helvetica"/>
              </a:rPr>
              <a:t>)</a:t>
            </a:r>
          </a:p>
          <a:p>
            <a:pPr lvl="1"/>
            <a:r>
              <a:rPr lang="en-US" sz="2400" dirty="0" smtClean="0">
                <a:latin typeface="Helvetica"/>
                <a:cs typeface="Helvetica"/>
              </a:rPr>
              <a:t>March solar event periods: happily running </a:t>
            </a:r>
            <a:r>
              <a:rPr lang="en-US" sz="2400" dirty="0" err="1" smtClean="0">
                <a:latin typeface="Helvetica"/>
                <a:cs typeface="Helvetica"/>
              </a:rPr>
              <a:t>SWx</a:t>
            </a:r>
            <a:r>
              <a:rPr lang="en-US" sz="2400" dirty="0" smtClean="0">
                <a:latin typeface="Helvetica"/>
                <a:cs typeface="Helvetica"/>
              </a:rPr>
              <a:t> experiments. Our services helped them plan their experimental campaign</a:t>
            </a:r>
          </a:p>
          <a:p>
            <a:pPr lvl="1">
              <a:buNone/>
            </a:pPr>
            <a:r>
              <a:rPr lang="en-US" sz="2400" dirty="0" smtClean="0">
                <a:latin typeface="Helvetica"/>
                <a:cs typeface="Helvetica"/>
              </a:rPr>
              <a:t>(sad) RAX-2’s flash memory system failed during the Jan 23 solar event (likely cause – SEP radiation)</a:t>
            </a:r>
          </a:p>
          <a:p>
            <a:pPr lvl="1">
              <a:buNone/>
            </a:pPr>
            <a:r>
              <a:rPr lang="en-US" sz="1600" i="1" dirty="0" smtClean="0">
                <a:latin typeface="Helvetica"/>
                <a:cs typeface="Helvetica"/>
              </a:rPr>
              <a:t>Peak flux (Jan 23): 6310 </a:t>
            </a:r>
            <a:r>
              <a:rPr lang="en-US" sz="1600" i="1" dirty="0" err="1" smtClean="0">
                <a:latin typeface="Helvetica"/>
                <a:cs typeface="Helvetica"/>
              </a:rPr>
              <a:t>pfu</a:t>
            </a:r>
            <a:r>
              <a:rPr lang="en-US" sz="1600" i="1" dirty="0" smtClean="0">
                <a:latin typeface="Helvetica"/>
                <a:cs typeface="Helvetica"/>
              </a:rPr>
              <a:t> at Jan 24 15:30 UT</a:t>
            </a:r>
          </a:p>
          <a:p>
            <a:pPr lvl="1">
              <a:buNone/>
            </a:pPr>
            <a:r>
              <a:rPr lang="en-US" sz="1600" i="1" dirty="0" smtClean="0">
                <a:latin typeface="Helvetica"/>
                <a:cs typeface="Helvetica"/>
              </a:rPr>
              <a:t>Peak flux (Mar 7):  6530 </a:t>
            </a:r>
            <a:r>
              <a:rPr lang="en-US" sz="1600" i="1" dirty="0" err="1" smtClean="0">
                <a:latin typeface="Helvetica"/>
                <a:cs typeface="Helvetica"/>
              </a:rPr>
              <a:t>pfu</a:t>
            </a:r>
            <a:r>
              <a:rPr lang="en-US" sz="1600" i="1" dirty="0" smtClean="0">
                <a:latin typeface="Helvetica"/>
                <a:cs typeface="Helvetica"/>
              </a:rPr>
              <a:t> at Mar 8: 11:15 UT</a:t>
            </a:r>
          </a:p>
          <a:p>
            <a:r>
              <a:rPr lang="en-US" sz="2800" dirty="0" smtClean="0">
                <a:latin typeface="Helvetica"/>
                <a:cs typeface="Helvetica"/>
              </a:rPr>
              <a:t>Dawn Mission </a:t>
            </a:r>
          </a:p>
          <a:p>
            <a:pPr lvl="1"/>
            <a:r>
              <a:rPr lang="en-US" sz="2400" dirty="0" smtClean="0">
                <a:latin typeface="Helvetica"/>
                <a:cs typeface="Helvetica"/>
              </a:rPr>
              <a:t>SEP measurements</a:t>
            </a:r>
          </a:p>
          <a:p>
            <a:pPr lvl="1">
              <a:buNone/>
            </a:pPr>
            <a:endParaRPr lang="en-US" sz="1600" dirty="0" smtClean="0">
              <a:latin typeface="Helvetica"/>
              <a:cs typeface="Helvetica"/>
            </a:endParaRPr>
          </a:p>
          <a:p>
            <a:pPr lvl="1">
              <a:buNone/>
            </a:pPr>
            <a:endParaRPr lang="en-US" sz="1600" i="1" dirty="0" smtClean="0">
              <a:latin typeface="Helvetica"/>
              <a:cs typeface="Helvetica"/>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1069540" y="274638"/>
            <a:ext cx="6301224" cy="800619"/>
          </a:xfrm>
        </p:spPr>
        <p:txBody>
          <a:bodyPr/>
          <a:lstStyle/>
          <a:p>
            <a:r>
              <a:rPr lang="en-US" dirty="0" smtClean="0">
                <a:latin typeface="Helvetica"/>
                <a:cs typeface="Helvetica"/>
              </a:rPr>
              <a:t>Orbits</a:t>
            </a:r>
            <a:endParaRPr lang="en-US"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7</a:t>
            </a:fld>
            <a:endParaRPr lang="en-US">
              <a:latin typeface="Helvetica"/>
              <a:cs typeface="Helvetica"/>
            </a:endParaRPr>
          </a:p>
        </p:txBody>
      </p:sp>
      <p:pic>
        <p:nvPicPr>
          <p:cNvPr id="6" name="Picture 5" descr="satellite_orbits.gif"/>
          <p:cNvPicPr>
            <a:picLocks noChangeAspect="1"/>
          </p:cNvPicPr>
          <p:nvPr/>
        </p:nvPicPr>
        <p:blipFill>
          <a:blip r:embed="rId2"/>
          <a:stretch>
            <a:fillRect/>
          </a:stretch>
        </p:blipFill>
        <p:spPr>
          <a:xfrm>
            <a:off x="158755" y="1854226"/>
            <a:ext cx="4445000" cy="3784600"/>
          </a:xfrm>
          <a:prstGeom prst="rect">
            <a:avLst/>
          </a:prstGeom>
        </p:spPr>
      </p:pic>
      <p:pic>
        <p:nvPicPr>
          <p:cNvPr id="9" name="Picture 8" descr="Screen shot 2012-06-13 at 5.55.45 PM.png"/>
          <p:cNvPicPr>
            <a:picLocks noChangeAspect="1"/>
          </p:cNvPicPr>
          <p:nvPr/>
        </p:nvPicPr>
        <p:blipFill>
          <a:blip r:embed="rId3"/>
          <a:stretch>
            <a:fillRect/>
          </a:stretch>
        </p:blipFill>
        <p:spPr>
          <a:xfrm>
            <a:off x="1271328" y="1075257"/>
            <a:ext cx="7277193" cy="54761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accel="50000" decel="50000"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386" y="2437129"/>
            <a:ext cx="8229600" cy="1143000"/>
          </a:xfrm>
        </p:spPr>
        <p:txBody>
          <a:bodyPr/>
          <a:lstStyle/>
          <a:p>
            <a:r>
              <a:rPr lang="en-US" dirty="0" smtClean="0">
                <a:latin typeface="Helvetica"/>
                <a:cs typeface="Helvetica"/>
              </a:rPr>
              <a:t>Great Science Dataset/</a:t>
            </a:r>
            <a:r>
              <a:rPr lang="en-US" dirty="0" smtClean="0">
                <a:latin typeface="Helvetica"/>
                <a:cs typeface="Helvetica"/>
              </a:rPr>
              <a:t>Outcome</a:t>
            </a:r>
            <a:br>
              <a:rPr lang="en-US" dirty="0" smtClean="0">
                <a:latin typeface="Helvetica"/>
                <a:cs typeface="Helvetica"/>
              </a:rPr>
            </a:br>
            <a:r>
              <a:rPr lang="en-US" dirty="0" smtClean="0">
                <a:latin typeface="Helvetica"/>
                <a:cs typeface="Helvetica"/>
              </a:rPr>
              <a:t>during the March Solar Events too!</a:t>
            </a:r>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Helvetica"/>
                <a:cs typeface="Helvetica"/>
              </a:rPr>
              <a:t>Anomaly resolution procedure</a:t>
            </a:r>
            <a:endParaRPr lang="en-US" sz="3600" dirty="0">
              <a:latin typeface="Helvetica"/>
              <a:cs typeface="Helvetica"/>
            </a:endParaRPr>
          </a:p>
        </p:txBody>
      </p:sp>
      <p:sp>
        <p:nvSpPr>
          <p:cNvPr id="3" name="Content Placeholder 2"/>
          <p:cNvSpPr>
            <a:spLocks noGrp="1"/>
          </p:cNvSpPr>
          <p:nvPr>
            <p:ph idx="1"/>
          </p:nvPr>
        </p:nvSpPr>
        <p:spPr>
          <a:xfrm>
            <a:off x="457200" y="1417638"/>
            <a:ext cx="8229600" cy="4708525"/>
          </a:xfrm>
        </p:spPr>
        <p:txBody>
          <a:bodyPr/>
          <a:lstStyle/>
          <a:p>
            <a:r>
              <a:rPr lang="en-US" dirty="0" smtClean="0">
                <a:latin typeface="Helvetica"/>
                <a:cs typeface="Helvetica"/>
              </a:rPr>
              <a:t>Where is the satellite?</a:t>
            </a:r>
          </a:p>
          <a:p>
            <a:r>
              <a:rPr lang="en-US" dirty="0" smtClean="0">
                <a:latin typeface="Helvetica"/>
                <a:cs typeface="Helvetica"/>
              </a:rPr>
              <a:t>Check if </a:t>
            </a:r>
            <a:r>
              <a:rPr lang="en-US" dirty="0" err="1" smtClean="0">
                <a:latin typeface="Helvetica"/>
                <a:cs typeface="Helvetica"/>
              </a:rPr>
              <a:t>SEPs</a:t>
            </a:r>
            <a:r>
              <a:rPr lang="en-US" dirty="0" smtClean="0">
                <a:latin typeface="Helvetica"/>
                <a:cs typeface="Helvetica"/>
              </a:rPr>
              <a:t> (solar energetic particles) play any role</a:t>
            </a:r>
          </a:p>
          <a:p>
            <a:r>
              <a:rPr lang="en-US" dirty="0" smtClean="0">
                <a:latin typeface="Helvetica"/>
                <a:cs typeface="Helvetica"/>
              </a:rPr>
              <a:t>Any significant flare at the time?</a:t>
            </a:r>
          </a:p>
          <a:p>
            <a:r>
              <a:rPr lang="en-US" dirty="0" smtClean="0">
                <a:latin typeface="Helvetica"/>
                <a:cs typeface="Helvetica"/>
              </a:rPr>
              <a:t>What is the geomagnetic activity?</a:t>
            </a:r>
          </a:p>
          <a:p>
            <a:r>
              <a:rPr lang="en-US" dirty="0" smtClean="0">
                <a:latin typeface="Helvetica"/>
                <a:cs typeface="Helvetica"/>
              </a:rPr>
              <a:t>Scintillation effects?</a:t>
            </a:r>
          </a:p>
          <a:p>
            <a:r>
              <a:rPr lang="en-US" dirty="0" smtClean="0">
                <a:latin typeface="Helvetica"/>
                <a:cs typeface="Helvetica"/>
              </a:rPr>
              <a:t>If the satellite in the radiation belt? What is the flux level? Could it be a factor?</a:t>
            </a:r>
          </a:p>
          <a:p>
            <a:pPr>
              <a:buNone/>
            </a:pPr>
            <a:endParaRPr lang="en-US"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71</a:t>
            </a:fld>
            <a:endParaRPr lang="en-US">
              <a:latin typeface="Helvetica"/>
              <a:cs typeface="Helvetica"/>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Anomaly case</a:t>
            </a:r>
            <a:endParaRPr lang="en-US" dirty="0"/>
          </a:p>
        </p:txBody>
      </p:sp>
      <p:sp>
        <p:nvSpPr>
          <p:cNvPr id="3" name="Content Placeholder 2"/>
          <p:cNvSpPr>
            <a:spLocks noGrp="1"/>
          </p:cNvSpPr>
          <p:nvPr>
            <p:ph idx="1"/>
          </p:nvPr>
        </p:nvSpPr>
        <p:spPr/>
        <p:txBody>
          <a:bodyPr/>
          <a:lstStyle/>
          <a:p>
            <a:r>
              <a:rPr lang="en-US" sz="1600" dirty="0" smtClean="0">
                <a:latin typeface="Helvetica"/>
                <a:cs typeface="Helvetica"/>
              </a:rPr>
              <a:t>EO-1 can no longer see </a:t>
            </a:r>
            <a:r>
              <a:rPr lang="en-US" sz="1600" dirty="0" err="1" smtClean="0">
                <a:latin typeface="Helvetica"/>
                <a:cs typeface="Helvetica"/>
              </a:rPr>
              <a:t>recordered</a:t>
            </a:r>
            <a:r>
              <a:rPr lang="en-US" sz="1600" dirty="0" smtClean="0">
                <a:latin typeface="Helvetica"/>
                <a:cs typeface="Helvetica"/>
              </a:rPr>
              <a:t> data during the back-orbit due to a known failure of our WARP system. We are essentially blind when not in contact with the SC, nor is the housekeeping data recorded. Therefore, we cannot pinpoint when the SEU </a:t>
            </a:r>
            <a:r>
              <a:rPr lang="en-US" sz="1600" dirty="0" err="1" smtClean="0">
                <a:latin typeface="Helvetica"/>
                <a:cs typeface="Helvetica"/>
              </a:rPr>
              <a:t>occurred.On</a:t>
            </a:r>
            <a:r>
              <a:rPr lang="en-US" sz="1600" dirty="0" smtClean="0">
                <a:latin typeface="Helvetica"/>
                <a:cs typeface="Helvetica"/>
              </a:rPr>
              <a:t> Julian day 159, 1443Z, we executed a successful contact and image return. When we came up on our next pass @ 1610Z we could see we had experienced an anomaly somewhere in the back-orbit. The following alerts were </a:t>
            </a:r>
            <a:r>
              <a:rPr lang="en-US" sz="1600" dirty="0" err="1" smtClean="0">
                <a:latin typeface="Helvetica"/>
                <a:cs typeface="Helvetica"/>
              </a:rPr>
              <a:t>received:FOT</a:t>
            </a:r>
            <a:r>
              <a:rPr lang="en-US" sz="1600" dirty="0" smtClean="0">
                <a:latin typeface="Helvetica"/>
                <a:cs typeface="Helvetica"/>
              </a:rPr>
              <a:t> saw some SCL warning pages for the </a:t>
            </a:r>
            <a:r>
              <a:rPr lang="en-US" sz="1600" dirty="0" err="1" smtClean="0">
                <a:latin typeface="Helvetica"/>
                <a:cs typeface="Helvetica"/>
              </a:rPr>
              <a:t>mnemonics:WSCLWARNCNT</a:t>
            </a:r>
            <a:r>
              <a:rPr lang="en-US" sz="1600" dirty="0" smtClean="0">
                <a:latin typeface="Helvetica"/>
                <a:cs typeface="Helvetica"/>
              </a:rPr>
              <a:t>= WARP SCL number of warnings executed WSCLALERTCNT= WARP SCL number of alert </a:t>
            </a:r>
            <a:r>
              <a:rPr lang="en-US" sz="1600" dirty="0" err="1" smtClean="0">
                <a:latin typeface="Helvetica"/>
                <a:cs typeface="Helvetica"/>
              </a:rPr>
              <a:t>cmds</a:t>
            </a:r>
            <a:r>
              <a:rPr lang="en-US" sz="1600" dirty="0" smtClean="0">
                <a:latin typeface="Helvetica"/>
                <a:cs typeface="Helvetica"/>
              </a:rPr>
              <a:t> </a:t>
            </a:r>
            <a:r>
              <a:rPr lang="en-US" sz="1600" dirty="0" err="1" smtClean="0">
                <a:latin typeface="Helvetica"/>
                <a:cs typeface="Helvetica"/>
              </a:rPr>
              <a:t>executed.XBHYPRTR</a:t>
            </a:r>
            <a:r>
              <a:rPr lang="en-US" sz="1600" dirty="0" smtClean="0">
                <a:latin typeface="Helvetica"/>
                <a:cs typeface="Helvetica"/>
              </a:rPr>
              <a:t> = XB Hyperion Retries </a:t>
            </a:r>
            <a:r>
              <a:rPr lang="en-US" sz="1600" dirty="0" err="1" smtClean="0">
                <a:latin typeface="Helvetica"/>
                <a:cs typeface="Helvetica"/>
              </a:rPr>
              <a:t>counterXBHYPRTE</a:t>
            </a:r>
            <a:r>
              <a:rPr lang="en-US" sz="1600" dirty="0" smtClean="0">
                <a:latin typeface="Helvetica"/>
                <a:cs typeface="Helvetica"/>
              </a:rPr>
              <a:t>= XB Hyperion Error </a:t>
            </a:r>
            <a:r>
              <a:rPr lang="en-US" sz="1600" dirty="0" err="1" smtClean="0">
                <a:latin typeface="Helvetica"/>
                <a:cs typeface="Helvetica"/>
              </a:rPr>
              <a:t>counterXBHYPCME</a:t>
            </a:r>
            <a:r>
              <a:rPr lang="en-US" sz="1600" dirty="0" smtClean="0">
                <a:latin typeface="Helvetica"/>
                <a:cs typeface="Helvetica"/>
              </a:rPr>
              <a:t> = XB HYP command </a:t>
            </a:r>
            <a:r>
              <a:rPr lang="en-US" sz="1600" dirty="0" err="1" smtClean="0">
                <a:latin typeface="Helvetica"/>
                <a:cs typeface="Helvetica"/>
              </a:rPr>
              <a:t>errorWe</a:t>
            </a:r>
            <a:r>
              <a:rPr lang="en-US" sz="1600" dirty="0" smtClean="0">
                <a:latin typeface="Helvetica"/>
                <a:cs typeface="Helvetica"/>
              </a:rPr>
              <a:t> saw an error saying “WMDL206 CCSTART </a:t>
            </a:r>
            <a:r>
              <a:rPr lang="en-US" sz="1600" dirty="0" err="1" smtClean="0">
                <a:latin typeface="Helvetica"/>
                <a:cs typeface="Helvetica"/>
              </a:rPr>
              <a:t>rej</a:t>
            </a:r>
            <a:r>
              <a:rPr lang="en-US" sz="1600" dirty="0" smtClean="0">
                <a:latin typeface="Helvetica"/>
                <a:cs typeface="Helvetica"/>
              </a:rPr>
              <a:t> bad </a:t>
            </a:r>
            <a:r>
              <a:rPr lang="en-US" sz="1600" dirty="0" err="1" smtClean="0">
                <a:latin typeface="Helvetica"/>
                <a:cs typeface="Helvetica"/>
              </a:rPr>
              <a:t>state:loCldState</a:t>
            </a:r>
            <a:r>
              <a:rPr lang="en-US" sz="1600" dirty="0" smtClean="0">
                <a:latin typeface="Helvetica"/>
                <a:cs typeface="Helvetica"/>
              </a:rPr>
              <a:t> 5, at 160/10:27zWe saw that the WARP MD command error counter had tripped and automatically </a:t>
            </a:r>
            <a:r>
              <a:rPr lang="en-US" sz="1600" dirty="0" err="1" smtClean="0">
                <a:latin typeface="Helvetica"/>
                <a:cs typeface="Helvetica"/>
              </a:rPr>
              <a:t>reset.If</a:t>
            </a:r>
            <a:r>
              <a:rPr lang="en-US" sz="1600" dirty="0" smtClean="0">
                <a:latin typeface="Helvetica"/>
                <a:cs typeface="Helvetica"/>
              </a:rPr>
              <a:t> your team has the time to look at whether the M5.9 flare, geomagnetic storms, or other associated event may have impacted our operations, it would be greatly appreciated. At this point we are speculating this may have been the case.  We are in the process of recovering and there has not been a repeat anomaly which would indicate an on-board failure. So it was likely a one-time </a:t>
            </a:r>
            <a:r>
              <a:rPr lang="en-US" sz="1600" dirty="0" smtClean="0">
                <a:latin typeface="Helvetica"/>
                <a:cs typeface="Helvetica"/>
              </a:rPr>
              <a:t>incident.</a:t>
            </a:r>
            <a:endParaRPr lang="en-US" sz="1600"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pPr/>
              <a:t>72</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Helvetica"/>
                <a:cs typeface="Helvetica"/>
              </a:rPr>
              <a:t>orbits</a:t>
            </a:r>
            <a:endParaRPr lang="en-US"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8</a:t>
            </a:fld>
            <a:endParaRPr lang="en-US">
              <a:latin typeface="Helvetica"/>
              <a:cs typeface="Helvetica"/>
            </a:endParaRPr>
          </a:p>
        </p:txBody>
      </p:sp>
      <p:pic>
        <p:nvPicPr>
          <p:cNvPr id="7" name="Picture 6" descr="2000px-Orbits_around_earth_scale_diagram.svg.png"/>
          <p:cNvPicPr>
            <a:picLocks noChangeAspect="1"/>
          </p:cNvPicPr>
          <p:nvPr/>
        </p:nvPicPr>
        <p:blipFill>
          <a:blip r:embed="rId2"/>
          <a:stretch>
            <a:fillRect/>
          </a:stretch>
        </p:blipFill>
        <p:spPr>
          <a:xfrm>
            <a:off x="0" y="1276350"/>
            <a:ext cx="5080000" cy="5080000"/>
          </a:xfrm>
          <a:prstGeom prst="rect">
            <a:avLst/>
          </a:prstGeom>
        </p:spPr>
      </p:pic>
      <p:sp>
        <p:nvSpPr>
          <p:cNvPr id="8" name="TextBox 7"/>
          <p:cNvSpPr txBox="1"/>
          <p:nvPr/>
        </p:nvSpPr>
        <p:spPr>
          <a:xfrm>
            <a:off x="3774815" y="1602304"/>
            <a:ext cx="697727" cy="369332"/>
          </a:xfrm>
          <a:prstGeom prst="rect">
            <a:avLst/>
          </a:prstGeom>
          <a:noFill/>
        </p:spPr>
        <p:txBody>
          <a:bodyPr wrap="none" rtlCol="0">
            <a:spAutoFit/>
          </a:bodyPr>
          <a:lstStyle/>
          <a:p>
            <a:r>
              <a:rPr lang="en-US" dirty="0" smtClean="0">
                <a:latin typeface="Helvetica"/>
                <a:cs typeface="Helvetica"/>
              </a:rPr>
              <a:t>GEO</a:t>
            </a:r>
            <a:endParaRPr lang="en-US" dirty="0">
              <a:latin typeface="Helvetica"/>
              <a:cs typeface="Helvetica"/>
            </a:endParaRPr>
          </a:p>
        </p:txBody>
      </p:sp>
      <p:sp>
        <p:nvSpPr>
          <p:cNvPr id="9" name="TextBox 8"/>
          <p:cNvSpPr txBox="1"/>
          <p:nvPr/>
        </p:nvSpPr>
        <p:spPr>
          <a:xfrm>
            <a:off x="5329630" y="2120622"/>
            <a:ext cx="3161480" cy="1477328"/>
          </a:xfrm>
          <a:prstGeom prst="rect">
            <a:avLst/>
          </a:prstGeom>
          <a:noFill/>
        </p:spPr>
        <p:txBody>
          <a:bodyPr wrap="none" rtlCol="0">
            <a:spAutoFit/>
          </a:bodyPr>
          <a:lstStyle/>
          <a:p>
            <a:r>
              <a:rPr lang="en-US" dirty="0" smtClean="0">
                <a:latin typeface="Helvetica"/>
                <a:cs typeface="Helvetica"/>
              </a:rPr>
              <a:t>Yellow: MEO</a:t>
            </a:r>
          </a:p>
          <a:p>
            <a:r>
              <a:rPr lang="en-US" dirty="0" smtClean="0">
                <a:latin typeface="Helvetica"/>
                <a:cs typeface="Helvetica"/>
              </a:rPr>
              <a:t>Green-dash-dotted line: GPS</a:t>
            </a:r>
          </a:p>
          <a:p>
            <a:r>
              <a:rPr lang="en-US" dirty="0" smtClean="0">
                <a:latin typeface="Helvetica"/>
                <a:cs typeface="Helvetica"/>
              </a:rPr>
              <a:t>Cyan:  LEO</a:t>
            </a:r>
          </a:p>
          <a:p>
            <a:r>
              <a:rPr lang="en-US" dirty="0" smtClean="0">
                <a:latin typeface="Helvetica"/>
                <a:cs typeface="Helvetica"/>
              </a:rPr>
              <a:t>Red dotted line: ISS</a:t>
            </a:r>
          </a:p>
          <a:p>
            <a:endParaRPr lang="en-US" dirty="0">
              <a:latin typeface="Helvetica"/>
              <a:cs typeface="Helvetic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latin typeface="Helvetica"/>
                <a:cs typeface="Helvetica"/>
              </a:rPr>
              <a:t>orbits</a:t>
            </a:r>
            <a:endParaRPr lang="en-US" dirty="0">
              <a:latin typeface="Helvetica"/>
              <a:cs typeface="Helvetica"/>
            </a:endParaRPr>
          </a:p>
        </p:txBody>
      </p:sp>
      <p:sp>
        <p:nvSpPr>
          <p:cNvPr id="4" name="Slide Number Placeholder 3"/>
          <p:cNvSpPr>
            <a:spLocks noGrp="1"/>
          </p:cNvSpPr>
          <p:nvPr>
            <p:ph type="sldNum" sz="quarter" idx="12"/>
          </p:nvPr>
        </p:nvSpPr>
        <p:spPr/>
        <p:txBody>
          <a:bodyPr/>
          <a:lstStyle/>
          <a:p>
            <a:fld id="{343FB90C-9476-0148-8693-AD9B84214A52}" type="slidenum">
              <a:rPr lang="en-US" smtClean="0">
                <a:latin typeface="Helvetica"/>
                <a:cs typeface="Helvetica"/>
              </a:rPr>
              <a:pPr/>
              <a:t>9</a:t>
            </a:fld>
            <a:endParaRPr lang="en-US">
              <a:latin typeface="Helvetica"/>
              <a:cs typeface="Helvetica"/>
            </a:endParaRPr>
          </a:p>
        </p:txBody>
      </p:sp>
      <p:pic>
        <p:nvPicPr>
          <p:cNvPr id="10" name="Picture 9" descr="2000px-Comparison_satellite_navigation_orbits.svg.png"/>
          <p:cNvPicPr>
            <a:picLocks noChangeAspect="1"/>
          </p:cNvPicPr>
          <p:nvPr/>
        </p:nvPicPr>
        <p:blipFill>
          <a:blip r:embed="rId2"/>
          <a:stretch>
            <a:fillRect/>
          </a:stretch>
        </p:blipFill>
        <p:spPr>
          <a:xfrm>
            <a:off x="644056" y="1417638"/>
            <a:ext cx="5207197" cy="5207197"/>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8840</TotalTime>
  <Words>4525</Words>
  <Application>Microsoft Macintosh PowerPoint</Application>
  <PresentationFormat>On-screen Show (4:3)</PresentationFormat>
  <Paragraphs>493</Paragraphs>
  <Slides>72</Slides>
  <Notes>13</Notes>
  <HiddenSlides>0</HiddenSlides>
  <MMClips>1</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72</vt:i4>
      </vt:variant>
    </vt:vector>
  </HeadingPairs>
  <TitlesOfParts>
    <vt:vector size="74" baseType="lpstr">
      <vt:lpstr>Office Theme</vt:lpstr>
      <vt:lpstr>Chart</vt:lpstr>
      <vt:lpstr>Space Weather impacts on satellites at different orbits </vt:lpstr>
      <vt:lpstr>1st satellite launched into space</vt:lpstr>
      <vt:lpstr>Space dog - Laika</vt:lpstr>
      <vt:lpstr>Explorer I – 1st U.S. Satellite</vt:lpstr>
      <vt:lpstr>Discovery of the outer Van Allen RB</vt:lpstr>
      <vt:lpstr>Van Allen Probes – more than half-century later</vt:lpstr>
      <vt:lpstr>Orbits</vt:lpstr>
      <vt:lpstr>orbits</vt:lpstr>
      <vt:lpstr>orbits</vt:lpstr>
      <vt:lpstr>Orbits</vt:lpstr>
      <vt:lpstr>Orbit classification based on inclination</vt:lpstr>
      <vt:lpstr>GTO</vt:lpstr>
      <vt:lpstr>Van Allen Probes</vt:lpstr>
      <vt:lpstr>Other types of orbits</vt:lpstr>
      <vt:lpstr>Orbit/Mission Design</vt:lpstr>
      <vt:lpstr>Space Weather impacts on spacecraft operation</vt:lpstr>
      <vt:lpstr>Increasing dependence on satellites</vt:lpstr>
      <vt:lpstr>Missions lost/Terminated Due to Space Environment </vt:lpstr>
      <vt:lpstr>Importance of SWx Services</vt:lpstr>
      <vt:lpstr>Space Environment Model Use in Mission Life Cycle</vt:lpstr>
      <vt:lpstr>SWx Services provided by NASA/SWC </vt:lpstr>
      <vt:lpstr>Slide 22</vt:lpstr>
      <vt:lpstr>Slide 23</vt:lpstr>
      <vt:lpstr>Seven types SWx impacts for robotic missions </vt:lpstr>
      <vt:lpstr>SWx impacts on sc (cont’d)</vt:lpstr>
      <vt:lpstr>Space Environment Anomalies</vt:lpstr>
      <vt:lpstr>surface charging: which can lead to electrostatic discharges (ESD),  ESD:  can lead to a variety of problems, including component failure and phantom commands in spacecraft electronics [Purvis et al., 1984].</vt:lpstr>
      <vt:lpstr>Surface Charging (SC)</vt:lpstr>
      <vt:lpstr>Slide 29</vt:lpstr>
      <vt:lpstr>NASA Doc on Mitigating charging effects</vt:lpstr>
      <vt:lpstr>Slide 31</vt:lpstr>
      <vt:lpstr>Environmental Source of SEEs</vt:lpstr>
      <vt:lpstr>SEE source in Space</vt:lpstr>
      <vt:lpstr>Galactic Cosmic Rays</vt:lpstr>
      <vt:lpstr>South Atlantic Anomaly</vt:lpstr>
      <vt:lpstr>South Atlantic Anomaly</vt:lpstr>
      <vt:lpstr>Solar Particle Events</vt:lpstr>
      <vt:lpstr>Characteristics of SEPs</vt:lpstr>
      <vt:lpstr>Solar Cycle Dependence</vt:lpstr>
      <vt:lpstr>What is a Single Event Effect?</vt:lpstr>
      <vt:lpstr>Single Event Upsets</vt:lpstr>
      <vt:lpstr>Destructive SEEs</vt:lpstr>
      <vt:lpstr>Anomalies March 2012 SWx events SEEs dominate</vt:lpstr>
      <vt:lpstr>Slide 44</vt:lpstr>
      <vt:lpstr>Operator response to SWx impacts spacecraft specific/instrument specific depends on which region/where the spacecraft is. </vt:lpstr>
      <vt:lpstr>Human Safety in Space</vt:lpstr>
      <vt:lpstr>Slide 47</vt:lpstr>
      <vt:lpstr>Slide 48</vt:lpstr>
      <vt:lpstr>Major events from the long-lasting AR1429 during March 4 – 28, 2012</vt:lpstr>
      <vt:lpstr>Slide 50</vt:lpstr>
      <vt:lpstr>Slide 51</vt:lpstr>
      <vt:lpstr>Slide 52</vt:lpstr>
      <vt:lpstr>Slide 53</vt:lpstr>
      <vt:lpstr>Slide 54</vt:lpstr>
      <vt:lpstr>Slide 55</vt:lpstr>
      <vt:lpstr>Supplementary Material/contact info</vt:lpstr>
      <vt:lpstr>homework</vt:lpstr>
      <vt:lpstr>Spacecraft Anomalies due to the March Solar Activities </vt:lpstr>
      <vt:lpstr>Slide 59</vt:lpstr>
      <vt:lpstr>Interplanetary missions MESSENGER</vt:lpstr>
      <vt:lpstr>Interplanetary missions MESSENGER</vt:lpstr>
      <vt:lpstr>Interplanetary missions</vt:lpstr>
      <vt:lpstr>Interplanetary missions</vt:lpstr>
      <vt:lpstr>Lunar missions</vt:lpstr>
      <vt:lpstr>Other missions</vt:lpstr>
      <vt:lpstr>Earth missions Terra, Aqua,Aura, TRMM, GRACE, SORCE, Clousat</vt:lpstr>
      <vt:lpstr>Earth missions (cont’d)</vt:lpstr>
      <vt:lpstr>Earth missions (cont’d)</vt:lpstr>
      <vt:lpstr>Happy ones (with mixed feelings)</vt:lpstr>
      <vt:lpstr>Great Science Dataset/Outcome during the March Solar Events too!</vt:lpstr>
      <vt:lpstr>Anomaly resolution procedure</vt:lpstr>
      <vt:lpstr>Anomaly case</vt:lpstr>
    </vt:vector>
  </TitlesOfParts>
  <Company>NASA/GSFC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Yihua Zheng</dc:creator>
  <cp:lastModifiedBy>Yihua Zheng</cp:lastModifiedBy>
  <cp:revision>588</cp:revision>
  <dcterms:created xsi:type="dcterms:W3CDTF">2013-06-09T21:07:36Z</dcterms:created>
  <dcterms:modified xsi:type="dcterms:W3CDTF">2013-06-10T20:46:17Z</dcterms:modified>
</cp:coreProperties>
</file>