
<file path=[Content_Types].xml><?xml version="1.0" encoding="utf-8"?>
<Types xmlns="http://schemas.openxmlformats.org/package/2006/content-types">
  <Override PartName="/ppt/slideLayouts/slideLayout10.xml" ContentType="application/vnd.openxmlformats-officedocument.presentationml.slideLayout+xml"/>
  <Default Extension="bin" ContentType="application/vnd.openxmlformats-officedocument.presentationml.printerSettings"/>
  <Override PartName="/ppt/slides/slide14.xml" ContentType="application/vnd.openxmlformats-officedocument.presentationml.slide+xml"/>
  <Default Extension="rels" ContentType="application/vnd.openxmlformats-package.relationships+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Default Extension="gif" ContentType="image/gif"/>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31.xml" ContentType="application/vnd.openxmlformats-officedocument.presentationml.slide+xml"/>
  <Default Extension="pdf" ContentType="application/pd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53"/>
  </p:notesMasterIdLst>
  <p:sldIdLst>
    <p:sldId id="256" r:id="rId2"/>
    <p:sldId id="314" r:id="rId3"/>
    <p:sldId id="340" r:id="rId4"/>
    <p:sldId id="318" r:id="rId5"/>
    <p:sldId id="352" r:id="rId6"/>
    <p:sldId id="353" r:id="rId7"/>
    <p:sldId id="354" r:id="rId8"/>
    <p:sldId id="355" r:id="rId9"/>
    <p:sldId id="339" r:id="rId10"/>
    <p:sldId id="278" r:id="rId11"/>
    <p:sldId id="280" r:id="rId12"/>
    <p:sldId id="301" r:id="rId13"/>
    <p:sldId id="312" r:id="rId14"/>
    <p:sldId id="337" r:id="rId15"/>
    <p:sldId id="358" r:id="rId16"/>
    <p:sldId id="302" r:id="rId17"/>
    <p:sldId id="313" r:id="rId18"/>
    <p:sldId id="360" r:id="rId19"/>
    <p:sldId id="361" r:id="rId20"/>
    <p:sldId id="362" r:id="rId21"/>
    <p:sldId id="364" r:id="rId22"/>
    <p:sldId id="365" r:id="rId23"/>
    <p:sldId id="283" r:id="rId24"/>
    <p:sldId id="322" r:id="rId25"/>
    <p:sldId id="334" r:id="rId26"/>
    <p:sldId id="320" r:id="rId27"/>
    <p:sldId id="356" r:id="rId28"/>
    <p:sldId id="357" r:id="rId29"/>
    <p:sldId id="321" r:id="rId30"/>
    <p:sldId id="367" r:id="rId31"/>
    <p:sldId id="359" r:id="rId32"/>
    <p:sldId id="366" r:id="rId33"/>
    <p:sldId id="303" r:id="rId34"/>
    <p:sldId id="348" r:id="rId35"/>
    <p:sldId id="349" r:id="rId36"/>
    <p:sldId id="325" r:id="rId37"/>
    <p:sldId id="351" r:id="rId38"/>
    <p:sldId id="350" r:id="rId39"/>
    <p:sldId id="370" r:id="rId40"/>
    <p:sldId id="284" r:id="rId41"/>
    <p:sldId id="369" r:id="rId42"/>
    <p:sldId id="368" r:id="rId43"/>
    <p:sldId id="282" r:id="rId44"/>
    <p:sldId id="287" r:id="rId45"/>
    <p:sldId id="371" r:id="rId46"/>
    <p:sldId id="372" r:id="rId47"/>
    <p:sldId id="341" r:id="rId48"/>
    <p:sldId id="342" r:id="rId49"/>
    <p:sldId id="326" r:id="rId50"/>
    <p:sldId id="331" r:id="rId51"/>
    <p:sldId id="343"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60000"/>
    <a:srgbClr val="D6A100"/>
    <a:srgbClr val="E900AE"/>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54" d="100"/>
          <a:sy n="154" d="100"/>
        </p:scale>
        <p:origin x="-114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E1AA5A-EDD7-5F44-99E1-6BA3E35C1CB0}" type="datetimeFigureOut">
              <a:rPr lang="en-US" smtClean="0"/>
              <a:pPr/>
              <a:t>6/6/13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93AFBC-21BD-B04A-BCBB-01FEBA571FA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associated</a:t>
            </a:r>
            <a:r>
              <a:rPr lang="en-US" baseline="0" dirty="0" smtClean="0"/>
              <a:t> with a specific active region – from a large scale filament eruption</a:t>
            </a:r>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7</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CIR</a:t>
            </a:r>
            <a:r>
              <a:rPr lang="en-US" baseline="0" dirty="0" smtClean="0"/>
              <a:t> geomagnetic storms – more responsible for the radiation level enhancement at/near GEO orbit</a:t>
            </a:r>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40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CMEstorm</a:t>
            </a:r>
            <a:r>
              <a:rPr lang="en-US" dirty="0" smtClean="0"/>
              <a:t>: RB flux peaks more inward than</a:t>
            </a:r>
            <a:r>
              <a:rPr lang="en-US" baseline="0" dirty="0" smtClean="0"/>
              <a:t> peak of those CIR storms</a:t>
            </a:r>
          </a:p>
          <a:p>
            <a:endParaRPr lang="en-US" baseline="0" dirty="0" smtClean="0"/>
          </a:p>
          <a:p>
            <a:r>
              <a:rPr lang="en-US" baseline="0" dirty="0" err="1" smtClean="0"/>
              <a:t>Shprits</a:t>
            </a:r>
            <a:r>
              <a:rPr lang="en-US" baseline="0" dirty="0" smtClean="0"/>
              <a:t> et al., 2011, Space Weather</a:t>
            </a:r>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41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44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45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46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B35C7-2697-F146-8148-F191226D9B3D}" type="slidenum">
              <a:rPr lang="en-US" smtClean="0"/>
              <a:pPr/>
              <a:t>13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baseline="0" dirty="0" err="1" smtClean="0">
                <a:solidFill>
                  <a:schemeClr val="tx1"/>
                </a:solidFill>
                <a:latin typeface="Helvetica"/>
                <a:ea typeface="+mn-ea"/>
                <a:cs typeface="Helvetica"/>
              </a:rPr>
              <a:t>Gopalswamy</a:t>
            </a:r>
            <a:r>
              <a:rPr lang="en-US" sz="1200" b="0" kern="1200" baseline="0" dirty="0" smtClean="0">
                <a:solidFill>
                  <a:schemeClr val="tx1"/>
                </a:solidFill>
                <a:latin typeface="Helvetica"/>
                <a:ea typeface="+mn-ea"/>
                <a:cs typeface="Helvetica"/>
              </a:rPr>
              <a:t>, N., PROPERTIES OF INTERPLANETARY CORONAL MASS EJECTIONS, Space Science Reviews (2006) 124: 145–168</a:t>
            </a:r>
          </a:p>
          <a:p>
            <a:endParaRPr lang="en-US" sz="1200" b="0" kern="1200" baseline="0" dirty="0" smtClean="0">
              <a:solidFill>
                <a:schemeClr val="tx1"/>
              </a:solidFill>
              <a:latin typeface="Helvetica"/>
              <a:ea typeface="+mn-ea"/>
              <a:cs typeface="Helvetica"/>
            </a:endParaRPr>
          </a:p>
          <a:p>
            <a:r>
              <a:rPr lang="en-US" dirty="0" smtClean="0"/>
              <a:t>A magnetic cloud is a transient ejection in the solar wind defined by relatively strong magnetic fields, a large and smooth rotation of the magnetic field direction over approximately 0.25AU at 1AU, and a low proton temperature [</a:t>
            </a:r>
            <a:r>
              <a:rPr lang="en-US" dirty="0" err="1" smtClean="0"/>
              <a:t>Burlaga</a:t>
            </a:r>
            <a:r>
              <a:rPr lang="en-US" dirty="0" smtClean="0"/>
              <a:t> et al., 1981]. Magnetic clouds are ideal objects for solar-terrestrial studies because of their simplicity and their extended intervals of southward and northward magnetic fields [</a:t>
            </a:r>
            <a:r>
              <a:rPr lang="en-US" dirty="0" err="1" smtClean="0"/>
              <a:t>Burlaga</a:t>
            </a:r>
            <a:r>
              <a:rPr lang="en-US" dirty="0" smtClean="0"/>
              <a:t> et al., 1990].</a:t>
            </a:r>
            <a:endParaRPr lang="en-US" b="0" dirty="0">
              <a:latin typeface="Helvetica"/>
              <a:cs typeface="Helvetica"/>
            </a:endParaRPr>
          </a:p>
        </p:txBody>
      </p:sp>
      <p:sp>
        <p:nvSpPr>
          <p:cNvPr id="4" name="Slide Number Placeholder 3"/>
          <p:cNvSpPr>
            <a:spLocks noGrp="1"/>
          </p:cNvSpPr>
          <p:nvPr>
            <p:ph type="sldNum" sz="quarter" idx="10"/>
          </p:nvPr>
        </p:nvSpPr>
        <p:spPr/>
        <p:txBody>
          <a:bodyPr/>
          <a:lstStyle/>
          <a:p>
            <a:fld id="{8093AFBC-21BD-B04A-BCBB-01FEBA571FA0}" type="slidenum">
              <a:rPr lang="en-US" smtClean="0"/>
              <a:pPr/>
              <a:t>19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Six possible tracks of an observing spacecraft through an MC with a leading shock (left)</a:t>
            </a:r>
          </a:p>
          <a:p>
            <a:r>
              <a:rPr lang="en-US" sz="1200" kern="1200" baseline="0" dirty="0" smtClean="0">
                <a:solidFill>
                  <a:schemeClr val="tx1"/>
                </a:solidFill>
                <a:latin typeface="+mn-lt"/>
                <a:ea typeface="+mn-ea"/>
                <a:cs typeface="+mn-cs"/>
              </a:rPr>
              <a:t>and another without (right). Tracks 1 and 2 never encounter the MC proper. They pass through the</a:t>
            </a:r>
          </a:p>
          <a:p>
            <a:r>
              <a:rPr lang="en-US" sz="1200" kern="1200" baseline="0" dirty="0" smtClean="0">
                <a:solidFill>
                  <a:schemeClr val="tx1"/>
                </a:solidFill>
                <a:latin typeface="+mn-lt"/>
                <a:ea typeface="+mn-ea"/>
                <a:cs typeface="+mn-cs"/>
              </a:rPr>
              <a:t>shock and the compressed ambient medium in one of the flanks of the MC. Track 4 passes through</a:t>
            </a:r>
          </a:p>
          <a:p>
            <a:r>
              <a:rPr lang="en-US" sz="1200" kern="1200" baseline="0" dirty="0" smtClean="0">
                <a:solidFill>
                  <a:schemeClr val="tx1"/>
                </a:solidFill>
                <a:latin typeface="+mn-lt"/>
                <a:ea typeface="+mn-ea"/>
                <a:cs typeface="+mn-cs"/>
              </a:rPr>
              <a:t>the nose of the MC. This situation arises when the observing spacecraft is along the Sun-Earth line</a:t>
            </a:r>
          </a:p>
          <a:p>
            <a:r>
              <a:rPr lang="en-US" sz="1200" kern="1200" baseline="0" dirty="0" smtClean="0">
                <a:solidFill>
                  <a:schemeClr val="tx1"/>
                </a:solidFill>
                <a:latin typeface="+mn-lt"/>
                <a:ea typeface="+mn-ea"/>
                <a:cs typeface="+mn-cs"/>
              </a:rPr>
              <a:t>and a fast and wide CME erupts from close to the Sun center. Trajectory 4 passes through the shock,</a:t>
            </a:r>
          </a:p>
          <a:p>
            <a:r>
              <a:rPr lang="en-US" sz="1200" kern="1200" baseline="0" dirty="0" smtClean="0">
                <a:solidFill>
                  <a:schemeClr val="tx1"/>
                </a:solidFill>
                <a:latin typeface="+mn-lt"/>
                <a:ea typeface="+mn-ea"/>
                <a:cs typeface="+mn-cs"/>
              </a:rPr>
              <a:t>sheath, and through the edge of the MC. Tracks 5 and 6 are similar to 4 and 3, respectively, except that</a:t>
            </a:r>
          </a:p>
          <a:p>
            <a:r>
              <a:rPr lang="en-US" sz="1200" kern="1200" baseline="0" dirty="0" smtClean="0">
                <a:solidFill>
                  <a:schemeClr val="tx1"/>
                </a:solidFill>
                <a:latin typeface="+mn-lt"/>
                <a:ea typeface="+mn-ea"/>
                <a:cs typeface="+mn-cs"/>
              </a:rPr>
              <a:t>the MC is slow and hence it does not drive a shock. Trajectories 4 and 5 are not expected to observe</a:t>
            </a:r>
          </a:p>
          <a:p>
            <a:r>
              <a:rPr lang="en-US" sz="1200" kern="1200" baseline="0" dirty="0" smtClean="0">
                <a:solidFill>
                  <a:schemeClr val="tx1"/>
                </a:solidFill>
                <a:latin typeface="+mn-lt"/>
                <a:ea typeface="+mn-ea"/>
                <a:cs typeface="+mn-cs"/>
              </a:rPr>
              <a:t>an MC structure.</a:t>
            </a:r>
          </a:p>
          <a:p>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20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Additional reading material</a:t>
            </a:r>
            <a:r>
              <a:rPr lang="en-US" baseline="0" dirty="0" smtClean="0"/>
              <a:t> – for those who are hungry for more. </a:t>
            </a:r>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23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Both </a:t>
            </a:r>
            <a:r>
              <a:rPr lang="en-US" dirty="0" err="1" smtClean="0"/>
              <a:t>CMEs</a:t>
            </a:r>
            <a:r>
              <a:rPr lang="en-US" baseline="0" dirty="0" smtClean="0"/>
              <a:t> and CIR/HSS can have these kind of IMF conditions</a:t>
            </a:r>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24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Weak </a:t>
            </a:r>
            <a:r>
              <a:rPr lang="en-US" dirty="0" err="1" smtClean="0"/>
              <a:t>stormMinimum</a:t>
            </a:r>
            <a:r>
              <a:rPr lang="en-US" dirty="0" smtClean="0"/>
              <a:t> </a:t>
            </a:r>
            <a:r>
              <a:rPr lang="en-US" dirty="0" err="1" smtClean="0"/>
              <a:t>Dst</a:t>
            </a:r>
            <a:r>
              <a:rPr lang="en-US" dirty="0" smtClean="0"/>
              <a:t> below -30 </a:t>
            </a:r>
            <a:r>
              <a:rPr lang="en-US" dirty="0" err="1" smtClean="0"/>
              <a:t>nT</a:t>
            </a:r>
            <a:r>
              <a:rPr lang="en-US" dirty="0" smtClean="0"/>
              <a:t> </a:t>
            </a:r>
          </a:p>
          <a:p>
            <a:r>
              <a:rPr lang="en-US" dirty="0" smtClean="0"/>
              <a:t>Moderate </a:t>
            </a:r>
            <a:r>
              <a:rPr lang="en-US" dirty="0" err="1" smtClean="0"/>
              <a:t>stormMinimum</a:t>
            </a:r>
            <a:r>
              <a:rPr lang="en-US" dirty="0" smtClean="0"/>
              <a:t> </a:t>
            </a:r>
            <a:r>
              <a:rPr lang="en-US" dirty="0" err="1" smtClean="0"/>
              <a:t>Dst</a:t>
            </a:r>
            <a:r>
              <a:rPr lang="en-US" dirty="0" smtClean="0"/>
              <a:t> below -50 </a:t>
            </a:r>
            <a:r>
              <a:rPr lang="en-US" dirty="0" err="1" smtClean="0"/>
              <a:t>nT</a:t>
            </a:r>
            <a:endParaRPr lang="en-US" dirty="0" smtClean="0"/>
          </a:p>
          <a:p>
            <a:r>
              <a:rPr lang="en-US" dirty="0" smtClean="0"/>
              <a:t>Strong </a:t>
            </a:r>
            <a:r>
              <a:rPr lang="en-US" dirty="0" err="1" smtClean="0"/>
              <a:t>stormMinimum</a:t>
            </a:r>
            <a:r>
              <a:rPr lang="en-US" dirty="0" smtClean="0"/>
              <a:t> </a:t>
            </a:r>
            <a:r>
              <a:rPr lang="en-US" dirty="0" err="1" smtClean="0"/>
              <a:t>Dst</a:t>
            </a:r>
            <a:r>
              <a:rPr lang="en-US" dirty="0" smtClean="0"/>
              <a:t> below -100 </a:t>
            </a:r>
            <a:r>
              <a:rPr lang="en-US" dirty="0" err="1" smtClean="0"/>
              <a:t>nT</a:t>
            </a:r>
            <a:r>
              <a:rPr lang="en-US" dirty="0" smtClean="0"/>
              <a:t> </a:t>
            </a:r>
          </a:p>
          <a:p>
            <a:r>
              <a:rPr lang="en-US" dirty="0" smtClean="0"/>
              <a:t>Severe </a:t>
            </a:r>
            <a:r>
              <a:rPr lang="en-US" dirty="0" err="1" smtClean="0"/>
              <a:t>stormMinimum</a:t>
            </a:r>
            <a:r>
              <a:rPr lang="en-US" dirty="0" smtClean="0"/>
              <a:t> </a:t>
            </a:r>
            <a:r>
              <a:rPr lang="en-US" dirty="0" err="1" smtClean="0"/>
              <a:t>Dst</a:t>
            </a:r>
            <a:r>
              <a:rPr lang="en-US" dirty="0" smtClean="0"/>
              <a:t> below -200 </a:t>
            </a:r>
            <a:r>
              <a:rPr lang="en-US" dirty="0" err="1" smtClean="0"/>
              <a:t>nT</a:t>
            </a:r>
            <a:r>
              <a:rPr lang="en-US" dirty="0" smtClean="0"/>
              <a:t> </a:t>
            </a:r>
          </a:p>
          <a:p>
            <a:r>
              <a:rPr lang="en-US" dirty="0" smtClean="0"/>
              <a:t>Great </a:t>
            </a:r>
            <a:r>
              <a:rPr lang="en-US" dirty="0" err="1" smtClean="0"/>
              <a:t>stormMinimum</a:t>
            </a:r>
            <a:r>
              <a:rPr lang="en-US" dirty="0" smtClean="0"/>
              <a:t> </a:t>
            </a:r>
            <a:r>
              <a:rPr lang="en-US" dirty="0" err="1" smtClean="0"/>
              <a:t>Dst</a:t>
            </a:r>
            <a:r>
              <a:rPr lang="en-US" dirty="0" smtClean="0"/>
              <a:t> below -350 </a:t>
            </a:r>
            <a:r>
              <a:rPr lang="en-US" dirty="0" err="1" smtClean="0"/>
              <a:t>nT</a:t>
            </a:r>
            <a:endParaRPr lang="en-US" dirty="0" smtClean="0"/>
          </a:p>
          <a:p>
            <a:endParaRPr lang="en-US" dirty="0" smtClean="0"/>
          </a:p>
          <a:p>
            <a:endParaRPr lang="en-US" dirty="0" smtClean="0"/>
          </a:p>
          <a:p>
            <a:r>
              <a:rPr lang="en-US" dirty="0" smtClean="0"/>
              <a:t>The size of a geomagnetic storm is classified as moderate (-50 </a:t>
            </a:r>
            <a:r>
              <a:rPr lang="en-US" dirty="0" err="1" smtClean="0"/>
              <a:t>nT</a:t>
            </a:r>
            <a:r>
              <a:rPr lang="en-US" dirty="0" smtClean="0"/>
              <a:t> &gt; minimum of </a:t>
            </a:r>
            <a:r>
              <a:rPr lang="en-US" dirty="0" err="1" smtClean="0"/>
              <a:t>Dst</a:t>
            </a:r>
            <a:r>
              <a:rPr lang="en-US" dirty="0" smtClean="0"/>
              <a:t> &lt; -100 </a:t>
            </a:r>
            <a:r>
              <a:rPr lang="en-US" dirty="0" err="1" smtClean="0"/>
              <a:t>nT</a:t>
            </a:r>
            <a:r>
              <a:rPr lang="en-US" dirty="0" smtClean="0"/>
              <a:t>), intense (-100 </a:t>
            </a:r>
            <a:r>
              <a:rPr lang="en-US" dirty="0" err="1" smtClean="0"/>
              <a:t>nT</a:t>
            </a:r>
            <a:r>
              <a:rPr lang="en-US" dirty="0" smtClean="0"/>
              <a:t> &gt; minimum </a:t>
            </a:r>
            <a:r>
              <a:rPr lang="en-US" dirty="0" err="1" smtClean="0"/>
              <a:t>Dst</a:t>
            </a:r>
            <a:r>
              <a:rPr lang="en-US" dirty="0" smtClean="0"/>
              <a:t> &lt; -250 </a:t>
            </a:r>
            <a:r>
              <a:rPr lang="en-US" dirty="0" err="1" smtClean="0"/>
              <a:t>nT</a:t>
            </a:r>
            <a:r>
              <a:rPr lang="en-US" dirty="0" smtClean="0"/>
              <a:t>) or super-storm ( minimum of </a:t>
            </a:r>
            <a:r>
              <a:rPr lang="en-US" dirty="0" err="1" smtClean="0"/>
              <a:t>Dst</a:t>
            </a:r>
            <a:r>
              <a:rPr lang="en-US" dirty="0" smtClean="0"/>
              <a:t> &gt; -250 </a:t>
            </a:r>
            <a:r>
              <a:rPr lang="en-US" dirty="0" err="1" smtClean="0"/>
              <a:t>nT</a:t>
            </a:r>
            <a:r>
              <a:rPr lang="en-US" dirty="0" smtClean="0"/>
              <a:t>. </a:t>
            </a:r>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31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CIR only results in a storm at most – intense</a:t>
            </a:r>
          </a:p>
          <a:p>
            <a:r>
              <a:rPr lang="en-US" dirty="0" smtClean="0"/>
              <a:t>CME can sometimes result in a </a:t>
            </a:r>
            <a:r>
              <a:rPr lang="en-US" dirty="0" err="1" smtClean="0"/>
              <a:t>superstorm</a:t>
            </a:r>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32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Does not take too much geomagnetic</a:t>
            </a:r>
            <a:r>
              <a:rPr lang="en-US" baseline="0" dirty="0" smtClean="0"/>
              <a:t> activity to see aurora at high-latitudes</a:t>
            </a:r>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6/6/13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6/6/13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6/6/13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E08C46-3332-F041-AE37-B0BF2325AC9B}" type="datetime1">
              <a:rPr lang="en-US" smtClean="0"/>
              <a:pPr/>
              <a:t>6/6/13</a:t>
            </a:fld>
            <a:endParaRPr lang="en-US"/>
          </a:p>
        </p:txBody>
      </p:sp>
      <p:sp>
        <p:nvSpPr>
          <p:cNvPr id="5" name="Footer Placeholder 4"/>
          <p:cNvSpPr>
            <a:spLocks noGrp="1"/>
          </p:cNvSpPr>
          <p:nvPr>
            <p:ph type="ftr" sz="quarter" idx="11"/>
          </p:nvPr>
        </p:nvSpPr>
        <p:spPr/>
        <p:txBody>
          <a:bodyPr/>
          <a:lstStyle/>
          <a:p>
            <a:r>
              <a:rPr lang="en-US" smtClean="0"/>
              <a:t>NASA/GSFC, internal use only :-)</a:t>
            </a:r>
            <a:endParaRPr lang="en-US"/>
          </a:p>
        </p:txBody>
      </p:sp>
      <p:sp>
        <p:nvSpPr>
          <p:cNvPr id="6" name="Slide Number Placeholder 5"/>
          <p:cNvSpPr>
            <a:spLocks noGrp="1"/>
          </p:cNvSpPr>
          <p:nvPr>
            <p:ph type="sldNum" sz="quarter" idx="12"/>
          </p:nvPr>
        </p:nvSpPr>
        <p:spPr/>
        <p:txBody>
          <a:bodyPr/>
          <a:lstStyle/>
          <a:p>
            <a:fld id="{18B2E1FC-B917-FB46-A40C-60D42F506260}"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fld id="{BE2BB43D-38D0-1A49-990A-82025FD0C43D}" type="datetime1">
              <a:rPr lang="en-US" smtClean="0"/>
              <a:pPr/>
              <a:t>6/6/13</a:t>
            </a:fld>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r>
              <a:rPr lang="en-US" smtClean="0"/>
              <a:t>NASA/GSFC, internal use only :-)</a:t>
            </a: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smtClean="0"/>
            </a:lvl1pPr>
          </a:lstStyle>
          <a:p>
            <a:fld id="{27E13DDA-91C1-2A4F-B463-03CA3C093F5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6/6/13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D4DA0D-4BF0-E846-859E-1DBEEB5002EF}" type="datetimeFigureOut">
              <a:rPr lang="en-US" smtClean="0"/>
              <a:pPr/>
              <a:t>6/6/13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D4DA0D-4BF0-E846-859E-1DBEEB5002EF}" type="datetimeFigureOut">
              <a:rPr lang="en-US" smtClean="0"/>
              <a:pPr/>
              <a:t>6/6/13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D4DA0D-4BF0-E846-859E-1DBEEB5002EF}" type="datetimeFigureOut">
              <a:rPr lang="en-US" smtClean="0"/>
              <a:pPr/>
              <a:t>6/6/13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D4DA0D-4BF0-E846-859E-1DBEEB5002EF}" type="datetimeFigureOut">
              <a:rPr lang="en-US" smtClean="0"/>
              <a:pPr/>
              <a:t>6/6/13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4DA0D-4BF0-E846-859E-1DBEEB5002EF}" type="datetimeFigureOut">
              <a:rPr lang="en-US" smtClean="0"/>
              <a:pPr/>
              <a:t>6/6/13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4DA0D-4BF0-E846-859E-1DBEEB5002EF}" type="datetimeFigureOut">
              <a:rPr lang="en-US" smtClean="0"/>
              <a:pPr/>
              <a:t>6/6/13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4DA0D-4BF0-E846-859E-1DBEEB5002EF}" type="datetimeFigureOut">
              <a:rPr lang="en-US" smtClean="0"/>
              <a:pPr/>
              <a:t>6/6/13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4DA0D-4BF0-E846-859E-1DBEEB5002EF}" type="datetimeFigureOut">
              <a:rPr lang="en-US" smtClean="0"/>
              <a:pPr/>
              <a:t>6/6/13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3FB90C-9476-0148-8693-AD9B84214A52}" type="slidenum">
              <a:rPr lang="en-US" smtClean="0"/>
              <a:pPr/>
              <a:t>‹#›</a:t>
            </a:fld>
            <a:endParaRPr lang="en-US"/>
          </a:p>
        </p:txBody>
      </p:sp>
      <p:cxnSp>
        <p:nvCxnSpPr>
          <p:cNvPr id="16" name="Straight Connector 15"/>
          <p:cNvCxnSpPr/>
          <p:nvPr userDrawn="1"/>
        </p:nvCxnSpPr>
        <p:spPr>
          <a:xfrm>
            <a:off x="0" y="1080964"/>
            <a:ext cx="9144000" cy="1588"/>
          </a:xfrm>
          <a:prstGeom prst="line">
            <a:avLst/>
          </a:prstGeom>
          <a:ln w="57150" cap="flat" cmpd="thinThick">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pic>
        <p:nvPicPr>
          <p:cNvPr id="14" name="Picture 13" descr="swcLogo.png"/>
          <p:cNvPicPr>
            <a:picLocks noChangeAspect="1"/>
          </p:cNvPicPr>
          <p:nvPr userDrawn="1"/>
        </p:nvPicPr>
        <p:blipFill>
          <a:blip r:embed="rId15"/>
          <a:stretch>
            <a:fillRect/>
          </a:stretch>
        </p:blipFill>
        <p:spPr>
          <a:xfrm>
            <a:off x="8020205" y="131355"/>
            <a:ext cx="931031" cy="931031"/>
          </a:xfrm>
          <a:prstGeom prst="rect">
            <a:avLst/>
          </a:prstGeom>
        </p:spPr>
      </p:pic>
      <p:pic>
        <p:nvPicPr>
          <p:cNvPr id="9" name="Picture 8" descr="ccmc_logo_no_text.png"/>
          <p:cNvPicPr>
            <a:picLocks noChangeAspect="1"/>
          </p:cNvPicPr>
          <p:nvPr userDrawn="1"/>
        </p:nvPicPr>
        <p:blipFill>
          <a:blip r:embed="rId16"/>
          <a:stretch>
            <a:fillRect/>
          </a:stretch>
        </p:blipFill>
        <p:spPr>
          <a:xfrm>
            <a:off x="114116" y="0"/>
            <a:ext cx="1295400" cy="10541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df"/><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video" Target="file://localhost/Users/yzheng1/Documents/meetings/SpaceWeather/GEM_CEDAR_2011/20110301_1024_0193.mpg" TargetMode="External"/><Relationship Id="rId2" Type="http://schemas.openxmlformats.org/officeDocument/2006/relationships/slideLayout" Target="../slideLayouts/slideLayout7.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image" Target="../media/image11.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df"/><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df"/><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4.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jpeg"/><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 Id="rId3"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swpc.noaa.gov/NOAAscales/index.html%23GeomagneticStorm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df"/><Relationship Id="rId3"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video" Target="file://localhost/Users/yzheng1/Documents/meetings/AL_summerschool/Daniel_Baker_5-H264_Mp4_1280x720.mp4" TargetMode="External"/><Relationship Id="rId2" Type="http://schemas.openxmlformats.org/officeDocument/2006/relationships/slideLayout" Target="../slideLayouts/slideLayout7.xml"/><Relationship Id="rId3"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5.pdf"/><Relationship Id="rId4" Type="http://schemas.openxmlformats.org/officeDocument/2006/relationships/image" Target="../media/image46.png"/><Relationship Id="rId5" Type="http://schemas.openxmlformats.org/officeDocument/2006/relationships/image" Target="../media/image47.pdf"/><Relationship Id="rId6"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df"/><Relationship Id="rId5"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image" Target="../media/image45.pd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bit.ly/iswa_ma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iswa.gsfc.nasa.gov:8080/IswaSystemWebApp/index.jsp?i_1=15&amp;l_1=522&amp;t_1=1268&amp;w_1=500&amp;h_1=475&amp;s_1=2012-03-07%2001:54:00.0_0_10_3&amp;i_2=207&amp;l_2=11&amp;t_2=1262&amp;w_2=500&amp;h_2=475&amp;s_2=2012-03-07%2001:09:15.0_0_10_3&amp;i_3=205&amp;l_3=1027&amp;t_3=1274&amp;w_3=500&amp;h_3=475&amp;s_3=2012-03-07%2001:09:15.0_0_10_3&amp;i_4=233&amp;l_4=537&amp;t_4=304&amp;w_4=504&amp;h_4=504&amp;s_4=2012-03-07%2001:18:20.0_0_10_3&amp;i_5=375&amp;l_5=9&amp;t_5=305&amp;w_5=521&amp;h_5=499&amp;s_5=2012-03-07%2001:10:00.0_0_10_3&amp;i_6=14&amp;l_6=511&amp;t_6=1774&amp;w_6=500&amp;h_6=475&amp;s_6=2012-03-07%2000:48:00.0_0_10_3&amp;i_7=241&amp;l_7=1059&amp;t_7=306&amp;w_7=500&amp;h_7=485&amp;s_7=2012-03-07%2000:59:59.0_0_10_3&amp;i_8=388&amp;l_8=299&amp;t_8=833&amp;w_8=894&amp;h_8=433&amp;s_8=2012-03-07%2002:00:00.0!3!1!GOES-P.Long_Wave!"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5.png"/><Relationship Id="rId1" Type="http://schemas.openxmlformats.org/officeDocument/2006/relationships/video" Target="file://localhost/Users/yzheng1/Documents/meetings/KMA/Lecture_monday/filamenteruption_20120210_1024_0304.mpg" TargetMode="External"/><Relationship Id="rId2"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82903" y="1395412"/>
            <a:ext cx="7772400" cy="1470025"/>
          </a:xfrm>
        </p:spPr>
        <p:txBody>
          <a:bodyPr/>
          <a:lstStyle/>
          <a:p>
            <a:r>
              <a:rPr lang="en-US" dirty="0" smtClean="0">
                <a:latin typeface="Helvetica"/>
                <a:cs typeface="Helvetica"/>
              </a:rPr>
              <a:t>Recap and Space Weather</a:t>
            </a:r>
            <a:br>
              <a:rPr lang="en-US" dirty="0" smtClean="0">
                <a:latin typeface="Helvetica"/>
                <a:cs typeface="Helvetica"/>
              </a:rPr>
            </a:br>
            <a:r>
              <a:rPr lang="en-US" dirty="0" smtClean="0">
                <a:latin typeface="Helvetica"/>
                <a:cs typeface="Helvetica"/>
              </a:rPr>
              <a:t>In the </a:t>
            </a:r>
            <a:r>
              <a:rPr lang="en-US" dirty="0" smtClean="0">
                <a:latin typeface="Helvetica"/>
                <a:cs typeface="Helvetica"/>
              </a:rPr>
              <a:t>Magnetosphere (II)</a:t>
            </a:r>
            <a:endParaRPr lang="en-US" dirty="0">
              <a:latin typeface="Helvetica"/>
              <a:cs typeface="Helvetica"/>
            </a:endParaRPr>
          </a:p>
        </p:txBody>
      </p:sp>
      <p:sp>
        <p:nvSpPr>
          <p:cNvPr id="3" name="Subtitle 2"/>
          <p:cNvSpPr>
            <a:spLocks noGrp="1"/>
          </p:cNvSpPr>
          <p:nvPr>
            <p:ph type="subTitle" idx="1"/>
          </p:nvPr>
        </p:nvSpPr>
        <p:spPr>
          <a:xfrm>
            <a:off x="536308" y="3032108"/>
            <a:ext cx="7191049" cy="1494798"/>
          </a:xfrm>
        </p:spPr>
        <p:txBody>
          <a:bodyPr>
            <a:normAutofit/>
          </a:bodyPr>
          <a:lstStyle/>
          <a:p>
            <a:r>
              <a:rPr lang="en-US" sz="2000" dirty="0" smtClean="0">
                <a:latin typeface="Helvetica"/>
                <a:cs typeface="Helvetica"/>
              </a:rPr>
              <a:t>Yihua Zheng</a:t>
            </a:r>
          </a:p>
        </p:txBody>
      </p:sp>
      <p:sp>
        <p:nvSpPr>
          <p:cNvPr id="5" name="TextBox 4"/>
          <p:cNvSpPr txBox="1"/>
          <p:nvPr/>
        </p:nvSpPr>
        <p:spPr>
          <a:xfrm>
            <a:off x="6227240" y="5772807"/>
            <a:ext cx="1519504" cy="369332"/>
          </a:xfrm>
          <a:prstGeom prst="rect">
            <a:avLst/>
          </a:prstGeom>
          <a:noFill/>
        </p:spPr>
        <p:txBody>
          <a:bodyPr wrap="none" rtlCol="0">
            <a:spAutoFit/>
          </a:bodyPr>
          <a:lstStyle/>
          <a:p>
            <a:pPr algn="ctr"/>
            <a:r>
              <a:rPr lang="en-US" dirty="0" smtClean="0">
                <a:latin typeface="Helvetica"/>
                <a:cs typeface="Helvetica"/>
              </a:rPr>
              <a:t>June 5, 2013</a:t>
            </a:r>
            <a:endParaRPr lang="en-US" dirty="0">
              <a:latin typeface="Helvetica"/>
              <a:cs typeface="Helvetica"/>
            </a:endParaRPr>
          </a:p>
        </p:txBody>
      </p:sp>
      <p:sp>
        <p:nvSpPr>
          <p:cNvPr id="6" name="TextBox 5"/>
          <p:cNvSpPr txBox="1"/>
          <p:nvPr/>
        </p:nvSpPr>
        <p:spPr>
          <a:xfrm>
            <a:off x="1260223" y="5286554"/>
            <a:ext cx="1172128" cy="369332"/>
          </a:xfrm>
          <a:prstGeom prst="rect">
            <a:avLst/>
          </a:prstGeom>
          <a:noFill/>
        </p:spPr>
        <p:txBody>
          <a:bodyPr wrap="none" rtlCol="0">
            <a:spAutoFit/>
          </a:bodyPr>
          <a:lstStyle/>
          <a:p>
            <a:r>
              <a:rPr lang="en-US" dirty="0" smtClean="0">
                <a:latin typeface="Helvetica"/>
                <a:cs typeface="Helvetica"/>
              </a:rPr>
              <a:t>SW REDI</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000090"/>
                </a:solidFill>
                <a:latin typeface="Helvetica"/>
                <a:cs typeface="Helvetica"/>
              </a:rPr>
              <a:t>CIR and HSS</a:t>
            </a:r>
            <a:endParaRPr lang="en-US" dirty="0">
              <a:solidFill>
                <a:srgbClr val="000090"/>
              </a:solidFill>
              <a:latin typeface="Helvetica"/>
              <a:cs typeface="Helvetica"/>
            </a:endParaRPr>
          </a:p>
        </p:txBody>
      </p:sp>
      <p:sp>
        <p:nvSpPr>
          <p:cNvPr id="4" name="TextBox 3"/>
          <p:cNvSpPr txBox="1"/>
          <p:nvPr/>
        </p:nvSpPr>
        <p:spPr>
          <a:xfrm>
            <a:off x="1031847" y="1716360"/>
            <a:ext cx="7472073" cy="3970318"/>
          </a:xfrm>
          <a:prstGeom prst="rect">
            <a:avLst/>
          </a:prstGeom>
          <a:noFill/>
        </p:spPr>
        <p:txBody>
          <a:bodyPr wrap="square" rtlCol="0">
            <a:spAutoFit/>
          </a:bodyPr>
          <a:lstStyle/>
          <a:p>
            <a:r>
              <a:rPr lang="en-US" dirty="0" smtClean="0">
                <a:latin typeface="Helvetica"/>
                <a:cs typeface="Helvetica"/>
              </a:rPr>
              <a:t>Co-rotating Interactive Regions (</a:t>
            </a:r>
            <a:r>
              <a:rPr lang="en-US" dirty="0" err="1" smtClean="0">
                <a:latin typeface="Helvetica"/>
                <a:cs typeface="Helvetica"/>
              </a:rPr>
              <a:t>CIRs</a:t>
            </a:r>
            <a:r>
              <a:rPr lang="en-US" dirty="0" smtClean="0">
                <a:latin typeface="Helvetica"/>
                <a:cs typeface="Helvetica"/>
              </a:rPr>
              <a:t>) are regions within the solar wind where streams of material moving at different speeds collide and interact with each other. The speed of the solar wind varies from less than 300 km/</a:t>
            </a:r>
            <a:r>
              <a:rPr lang="en-US" dirty="0" err="1" smtClean="0">
                <a:latin typeface="Helvetica"/>
                <a:cs typeface="Helvetica"/>
              </a:rPr>
              <a:t>s</a:t>
            </a:r>
            <a:r>
              <a:rPr lang="en-US" dirty="0" smtClean="0">
                <a:latin typeface="Helvetica"/>
                <a:cs typeface="Helvetica"/>
              </a:rPr>
              <a:t> (about half a million miles per hour) to over 800 km/</a:t>
            </a:r>
            <a:r>
              <a:rPr lang="en-US" dirty="0" err="1" smtClean="0">
                <a:latin typeface="Helvetica"/>
                <a:cs typeface="Helvetica"/>
              </a:rPr>
              <a:t>s</a:t>
            </a:r>
            <a:r>
              <a:rPr lang="en-US" dirty="0" smtClean="0">
                <a:latin typeface="Helvetica"/>
                <a:cs typeface="Helvetica"/>
              </a:rPr>
              <a:t> depending upon the conditions in the corona where the solar wind has its source. Low speed winds come from the regions above </a:t>
            </a:r>
            <a:r>
              <a:rPr lang="en-US" dirty="0" smtClean="0">
                <a:solidFill>
                  <a:srgbClr val="0000FF"/>
                </a:solidFill>
                <a:latin typeface="Helvetica"/>
                <a:cs typeface="Helvetica"/>
              </a:rPr>
              <a:t>helmet streamers</a:t>
            </a:r>
            <a:r>
              <a:rPr lang="en-US" dirty="0" smtClean="0">
                <a:latin typeface="Helvetica"/>
                <a:cs typeface="Helvetica"/>
              </a:rPr>
              <a:t> while high speed winds come from </a:t>
            </a:r>
            <a:r>
              <a:rPr lang="en-US" dirty="0" smtClean="0">
                <a:solidFill>
                  <a:srgbClr val="0000FF"/>
                </a:solidFill>
                <a:latin typeface="Helvetica"/>
                <a:cs typeface="Helvetica"/>
              </a:rPr>
              <a:t>coronal holes</a:t>
            </a:r>
            <a:r>
              <a:rPr lang="en-US" dirty="0" smtClean="0">
                <a:latin typeface="Helvetica"/>
                <a:cs typeface="Helvetica"/>
              </a:rPr>
              <a:t>. </a:t>
            </a:r>
          </a:p>
          <a:p>
            <a:endParaRPr lang="en-US" dirty="0" smtClean="0">
              <a:latin typeface="Helvetica"/>
              <a:cs typeface="Helvetica"/>
            </a:endParaRPr>
          </a:p>
          <a:p>
            <a:r>
              <a:rPr lang="en-US" dirty="0" smtClean="0">
                <a:latin typeface="Helvetica"/>
                <a:cs typeface="Helvetica"/>
              </a:rPr>
              <a:t>As the Sun rotates these various streams rotate as well (co-rotation) and produce a pattern in the solar wind much like that of a rotating lawn sprinkler. However, if a slow moving stream is followed by a fast moving stream the faster moving material will catch-up to the slower material and plow into it. This interaction produces shock waves that can accelerate particles to very high speeds (energies).</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2dsketch_CIR.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2165349" y="1054099"/>
            <a:ext cx="5563581" cy="5490183"/>
          </a:xfrm>
          <a:prstGeom prst="rect">
            <a:avLst/>
          </a:prstGeom>
        </p:spPr>
      </p:pic>
      <p:sp>
        <p:nvSpPr>
          <p:cNvPr id="4" name="TextBox 3"/>
          <p:cNvSpPr txBox="1"/>
          <p:nvPr/>
        </p:nvSpPr>
        <p:spPr>
          <a:xfrm>
            <a:off x="4494487" y="2004074"/>
            <a:ext cx="633507" cy="369332"/>
          </a:xfrm>
          <a:prstGeom prst="rect">
            <a:avLst/>
          </a:prstGeom>
          <a:noFill/>
        </p:spPr>
        <p:txBody>
          <a:bodyPr wrap="none" rtlCol="0">
            <a:spAutoFit/>
          </a:bodyPr>
          <a:lstStyle/>
          <a:p>
            <a:r>
              <a:rPr lang="en-US" dirty="0" smtClean="0">
                <a:solidFill>
                  <a:srgbClr val="FF6600"/>
                </a:solidFill>
              </a:rPr>
              <a:t>west</a:t>
            </a:r>
            <a:endParaRPr lang="en-US" dirty="0">
              <a:solidFill>
                <a:srgbClr val="FF6600"/>
              </a:solidFill>
            </a:endParaRPr>
          </a:p>
        </p:txBody>
      </p:sp>
      <p:sp>
        <p:nvSpPr>
          <p:cNvPr id="6" name="TextBox 5"/>
          <p:cNvSpPr txBox="1"/>
          <p:nvPr/>
        </p:nvSpPr>
        <p:spPr>
          <a:xfrm>
            <a:off x="5266897" y="2887057"/>
            <a:ext cx="575097" cy="369332"/>
          </a:xfrm>
          <a:prstGeom prst="rect">
            <a:avLst/>
          </a:prstGeom>
          <a:noFill/>
        </p:spPr>
        <p:txBody>
          <a:bodyPr wrap="none" rtlCol="0">
            <a:spAutoFit/>
          </a:bodyPr>
          <a:lstStyle/>
          <a:p>
            <a:r>
              <a:rPr lang="en-US" dirty="0" smtClean="0">
                <a:solidFill>
                  <a:srgbClr val="008000"/>
                </a:solidFill>
              </a:rPr>
              <a:t>east</a:t>
            </a:r>
            <a:endParaRPr lang="en-US" dirty="0">
              <a:solidFill>
                <a:srgbClr val="008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20110301_1024_0193.mpg">
            <a:hlinkClick r:id="" action="ppaction://media"/>
          </p:cNvPr>
          <p:cNvPicPr/>
          <p:nvPr>
            <a:videoFile r:link="rId1"/>
          </p:nvPr>
        </p:nvPicPr>
        <p:blipFill>
          <a:blip r:embed="rId3"/>
          <a:stretch>
            <a:fillRect/>
          </a:stretch>
        </p:blipFill>
        <p:spPr>
          <a:xfrm>
            <a:off x="1916025" y="1159487"/>
            <a:ext cx="5243644" cy="5243644"/>
          </a:xfrm>
          <a:prstGeom prst="rect">
            <a:avLst/>
          </a:prstGeom>
        </p:spPr>
      </p:pic>
      <p:sp>
        <p:nvSpPr>
          <p:cNvPr id="3" name="TextBox 2"/>
          <p:cNvSpPr txBox="1"/>
          <p:nvPr/>
        </p:nvSpPr>
        <p:spPr>
          <a:xfrm>
            <a:off x="3119703" y="477898"/>
            <a:ext cx="2714787" cy="461665"/>
          </a:xfrm>
          <a:prstGeom prst="rect">
            <a:avLst/>
          </a:prstGeom>
          <a:noFill/>
        </p:spPr>
        <p:txBody>
          <a:bodyPr wrap="square" rtlCol="0">
            <a:spAutoFit/>
          </a:bodyPr>
          <a:lstStyle/>
          <a:p>
            <a:r>
              <a:rPr lang="en-US" sz="2400" dirty="0" smtClean="0">
                <a:solidFill>
                  <a:srgbClr val="FF0000"/>
                </a:solidFill>
                <a:latin typeface="Helvetica"/>
                <a:cs typeface="Helvetica"/>
              </a:rPr>
              <a:t>Coronal Hole HSS</a:t>
            </a:r>
            <a:endParaRPr lang="en-US" sz="2400" dirty="0">
              <a:solidFill>
                <a:srgbClr val="FF0000"/>
              </a:solidFill>
              <a:latin typeface="Helvetica"/>
              <a:cs typeface="Helvetica"/>
            </a:endParaRPr>
          </a:p>
        </p:txBody>
      </p:sp>
      <p:sp>
        <p:nvSpPr>
          <p:cNvPr id="4" name="TextBox 3"/>
          <p:cNvSpPr txBox="1"/>
          <p:nvPr/>
        </p:nvSpPr>
        <p:spPr>
          <a:xfrm>
            <a:off x="7619523" y="2585874"/>
            <a:ext cx="1320005" cy="369332"/>
          </a:xfrm>
          <a:prstGeom prst="rect">
            <a:avLst/>
          </a:prstGeom>
          <a:noFill/>
        </p:spPr>
        <p:txBody>
          <a:bodyPr wrap="none" rtlCol="0">
            <a:spAutoFit/>
          </a:bodyPr>
          <a:lstStyle/>
          <a:p>
            <a:r>
              <a:rPr lang="en-US" dirty="0" smtClean="0"/>
              <a:t>Mar 1, 2011</a:t>
            </a:r>
            <a:endParaRPr lang="en-US" dirty="0"/>
          </a:p>
        </p:txBody>
      </p:sp>
      <p:sp>
        <p:nvSpPr>
          <p:cNvPr id="5" name="TextBox 4"/>
          <p:cNvSpPr txBox="1"/>
          <p:nvPr/>
        </p:nvSpPr>
        <p:spPr>
          <a:xfrm>
            <a:off x="7619523" y="4683512"/>
            <a:ext cx="1362610" cy="369332"/>
          </a:xfrm>
          <a:prstGeom prst="rect">
            <a:avLst/>
          </a:prstGeom>
          <a:noFill/>
        </p:spPr>
        <p:txBody>
          <a:bodyPr wrap="none" rtlCol="0">
            <a:spAutoFit/>
          </a:bodyPr>
          <a:lstStyle/>
          <a:p>
            <a:r>
              <a:rPr lang="en-US" dirty="0" smtClean="0"/>
              <a:t>June 4, 2012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ENLIL_etc.png"/>
          <p:cNvPicPr>
            <a:picLocks noChangeAspect="1"/>
          </p:cNvPicPr>
          <p:nvPr/>
        </p:nvPicPr>
        <p:blipFill>
          <a:blip r:embed="rId3"/>
          <a:srcRect r="1933" b="54545"/>
          <a:stretch>
            <a:fillRect/>
          </a:stretch>
        </p:blipFill>
        <p:spPr>
          <a:xfrm>
            <a:off x="0" y="1187493"/>
            <a:ext cx="8967218" cy="2577530"/>
          </a:xfrm>
          <a:prstGeom prst="rect">
            <a:avLst/>
          </a:prstGeom>
        </p:spPr>
      </p:pic>
      <p:sp>
        <p:nvSpPr>
          <p:cNvPr id="8" name="TextBox 7"/>
          <p:cNvSpPr txBox="1"/>
          <p:nvPr/>
        </p:nvSpPr>
        <p:spPr>
          <a:xfrm>
            <a:off x="990600" y="4177862"/>
            <a:ext cx="2122171" cy="369332"/>
          </a:xfrm>
          <a:prstGeom prst="rect">
            <a:avLst/>
          </a:prstGeom>
          <a:noFill/>
        </p:spPr>
        <p:txBody>
          <a:bodyPr wrap="none" rtlCol="0">
            <a:spAutoFit/>
          </a:bodyPr>
          <a:lstStyle/>
          <a:p>
            <a:r>
              <a:rPr lang="en-US" dirty="0" err="1" smtClean="0">
                <a:latin typeface="Helvetica"/>
                <a:cs typeface="Helvetica"/>
              </a:rPr>
              <a:t>WSA+ENLIL+cone</a:t>
            </a:r>
            <a:endParaRPr lang="en-US" dirty="0">
              <a:latin typeface="Helvetica"/>
              <a:cs typeface="Helvetica"/>
            </a:endParaRPr>
          </a:p>
        </p:txBody>
      </p:sp>
      <p:sp>
        <p:nvSpPr>
          <p:cNvPr id="9" name="TextBox 8"/>
          <p:cNvSpPr txBox="1"/>
          <p:nvPr/>
        </p:nvSpPr>
        <p:spPr>
          <a:xfrm>
            <a:off x="394138" y="4588047"/>
            <a:ext cx="3019689" cy="369332"/>
          </a:xfrm>
          <a:prstGeom prst="rect">
            <a:avLst/>
          </a:prstGeom>
          <a:noFill/>
        </p:spPr>
        <p:txBody>
          <a:bodyPr wrap="none" rtlCol="0">
            <a:spAutoFit/>
          </a:bodyPr>
          <a:lstStyle/>
          <a:p>
            <a:r>
              <a:rPr lang="en-US" dirty="0" smtClean="0">
                <a:latin typeface="Helvetica"/>
                <a:cs typeface="Helvetica"/>
              </a:rPr>
              <a:t>Predicting impacts of </a:t>
            </a:r>
            <a:r>
              <a:rPr lang="en-US" dirty="0" err="1" smtClean="0">
                <a:latin typeface="Helvetica"/>
                <a:cs typeface="Helvetica"/>
              </a:rPr>
              <a:t>CMEs</a:t>
            </a:r>
            <a:endParaRPr lang="en-US" dirty="0">
              <a:latin typeface="Helvetica"/>
              <a:cs typeface="Helvetica"/>
            </a:endParaRPr>
          </a:p>
        </p:txBody>
      </p:sp>
      <p:sp>
        <p:nvSpPr>
          <p:cNvPr id="10" name="TextBox 9"/>
          <p:cNvSpPr txBox="1"/>
          <p:nvPr/>
        </p:nvSpPr>
        <p:spPr>
          <a:xfrm>
            <a:off x="5903310" y="4150851"/>
            <a:ext cx="1486818" cy="369332"/>
          </a:xfrm>
          <a:prstGeom prst="rect">
            <a:avLst/>
          </a:prstGeom>
          <a:noFill/>
        </p:spPr>
        <p:txBody>
          <a:bodyPr wrap="none" rtlCol="0">
            <a:spAutoFit/>
          </a:bodyPr>
          <a:lstStyle/>
          <a:p>
            <a:r>
              <a:rPr lang="en-US" dirty="0" smtClean="0">
                <a:latin typeface="Helvetica"/>
                <a:cs typeface="Helvetica"/>
              </a:rPr>
              <a:t>WSA+ENLIL</a:t>
            </a:r>
            <a:endParaRPr lang="en-US" dirty="0">
              <a:latin typeface="Helvetica"/>
              <a:cs typeface="Helvetica"/>
            </a:endParaRPr>
          </a:p>
        </p:txBody>
      </p:sp>
      <p:sp>
        <p:nvSpPr>
          <p:cNvPr id="11" name="TextBox 10"/>
          <p:cNvSpPr txBox="1"/>
          <p:nvPr/>
        </p:nvSpPr>
        <p:spPr>
          <a:xfrm>
            <a:off x="4134621" y="4738414"/>
            <a:ext cx="5009379" cy="369332"/>
          </a:xfrm>
          <a:prstGeom prst="rect">
            <a:avLst/>
          </a:prstGeom>
          <a:noFill/>
        </p:spPr>
        <p:txBody>
          <a:bodyPr wrap="none" rtlCol="0">
            <a:spAutoFit/>
          </a:bodyPr>
          <a:lstStyle/>
          <a:p>
            <a:r>
              <a:rPr lang="en-US" dirty="0" smtClean="0">
                <a:latin typeface="Helvetica"/>
                <a:cs typeface="Helvetica"/>
              </a:rPr>
              <a:t>Modeling and predicting the ambient solar wind</a:t>
            </a:r>
            <a:endParaRPr lang="en-US" dirty="0">
              <a:latin typeface="Helvetica"/>
              <a:cs typeface="Helvetica"/>
            </a:endParaRPr>
          </a:p>
        </p:txBody>
      </p:sp>
      <p:sp>
        <p:nvSpPr>
          <p:cNvPr id="7" name="TextBox 6"/>
          <p:cNvSpPr txBox="1"/>
          <p:nvPr/>
        </p:nvSpPr>
        <p:spPr>
          <a:xfrm>
            <a:off x="1083545" y="222019"/>
            <a:ext cx="6102151" cy="461665"/>
          </a:xfrm>
          <a:prstGeom prst="rect">
            <a:avLst/>
          </a:prstGeom>
          <a:noFill/>
        </p:spPr>
        <p:txBody>
          <a:bodyPr wrap="none" rtlCol="0">
            <a:spAutoFit/>
          </a:bodyPr>
          <a:lstStyle/>
          <a:p>
            <a:r>
              <a:rPr lang="en-US" sz="2400" b="1" dirty="0" smtClean="0">
                <a:latin typeface="Helvetica"/>
                <a:cs typeface="Helvetica"/>
              </a:rPr>
              <a:t>Forecasting capability enabled by ENLIL</a:t>
            </a:r>
            <a:endParaRPr lang="en-US" sz="2400" b="1" dirty="0">
              <a:latin typeface="Helvetica"/>
              <a:cs typeface="Helvetic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ENLIL_HSS_20120601.gif"/>
          <p:cNvPicPr>
            <a:picLocks noChangeAspect="1"/>
          </p:cNvPicPr>
          <p:nvPr/>
        </p:nvPicPr>
        <p:blipFill>
          <a:blip r:embed="rId2"/>
          <a:stretch>
            <a:fillRect/>
          </a:stretch>
        </p:blipFill>
        <p:spPr>
          <a:xfrm>
            <a:off x="161637" y="144318"/>
            <a:ext cx="4267200" cy="2667000"/>
          </a:xfrm>
          <a:prstGeom prst="rect">
            <a:avLst/>
          </a:prstGeom>
        </p:spPr>
      </p:pic>
      <p:pic>
        <p:nvPicPr>
          <p:cNvPr id="6" name="Picture 5" descr="ENLIL_HSS_20120604.gif"/>
          <p:cNvPicPr>
            <a:picLocks noChangeAspect="1"/>
          </p:cNvPicPr>
          <p:nvPr/>
        </p:nvPicPr>
        <p:blipFill>
          <a:blip r:embed="rId3"/>
          <a:stretch>
            <a:fillRect/>
          </a:stretch>
        </p:blipFill>
        <p:spPr>
          <a:xfrm>
            <a:off x="4675909" y="144318"/>
            <a:ext cx="4267200" cy="2667000"/>
          </a:xfrm>
          <a:prstGeom prst="rect">
            <a:avLst/>
          </a:prstGeom>
        </p:spPr>
      </p:pic>
      <p:pic>
        <p:nvPicPr>
          <p:cNvPr id="7" name="Picture 6" descr="SDO_AIA193_HSS_20120601.jpg"/>
          <p:cNvPicPr>
            <a:picLocks noChangeAspect="1"/>
          </p:cNvPicPr>
          <p:nvPr/>
        </p:nvPicPr>
        <p:blipFill>
          <a:blip r:embed="rId4"/>
          <a:stretch>
            <a:fillRect/>
          </a:stretch>
        </p:blipFill>
        <p:spPr>
          <a:xfrm>
            <a:off x="346363" y="2983345"/>
            <a:ext cx="3729181" cy="3729181"/>
          </a:xfrm>
          <a:prstGeom prst="rect">
            <a:avLst/>
          </a:prstGeom>
        </p:spPr>
      </p:pic>
      <p:pic>
        <p:nvPicPr>
          <p:cNvPr id="8" name="Picture 7" descr="SDO_AIA193_HSS_20120604.jpg"/>
          <p:cNvPicPr>
            <a:picLocks noChangeAspect="1"/>
          </p:cNvPicPr>
          <p:nvPr/>
        </p:nvPicPr>
        <p:blipFill>
          <a:blip r:embed="rId5"/>
          <a:stretch>
            <a:fillRect/>
          </a:stretch>
        </p:blipFill>
        <p:spPr>
          <a:xfrm>
            <a:off x="4883727" y="2978727"/>
            <a:ext cx="3733799" cy="3733799"/>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07498" y="2308404"/>
            <a:ext cx="8229600" cy="1143000"/>
          </a:xfrm>
        </p:spPr>
        <p:txBody>
          <a:bodyPr/>
          <a:lstStyle/>
          <a:p>
            <a:r>
              <a:rPr lang="en-US" dirty="0" smtClean="0">
                <a:latin typeface="Helvetica"/>
                <a:cs typeface="Helvetica"/>
              </a:rPr>
              <a:t>In-situ signatures of CME and CIR HSS at L1 </a:t>
            </a:r>
            <a:endParaRPr lang="en-US" dirty="0">
              <a:latin typeface="Helvetica"/>
              <a:cs typeface="Helvetica"/>
            </a:endParaRPr>
          </a:p>
        </p:txBody>
      </p:sp>
      <p:sp>
        <p:nvSpPr>
          <p:cNvPr id="3" name="TextBox 2"/>
          <p:cNvSpPr txBox="1"/>
          <p:nvPr/>
        </p:nvSpPr>
        <p:spPr>
          <a:xfrm>
            <a:off x="4384856" y="5265757"/>
            <a:ext cx="1788095" cy="369332"/>
          </a:xfrm>
          <a:prstGeom prst="rect">
            <a:avLst/>
          </a:prstGeom>
          <a:noFill/>
        </p:spPr>
        <p:txBody>
          <a:bodyPr wrap="none" rtlCol="0">
            <a:spAutoFit/>
          </a:bodyPr>
          <a:lstStyle/>
          <a:p>
            <a:r>
              <a:rPr lang="en-US" dirty="0" smtClean="0">
                <a:latin typeface="Helvetica"/>
                <a:cs typeface="Helvetica"/>
              </a:rPr>
              <a:t>ACE and WIND</a:t>
            </a:r>
            <a:endParaRPr lang="en-US" dirty="0">
              <a:latin typeface="Helvetica"/>
              <a:cs typeface="Helvetic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May2_2010_HSS_iswa.png"/>
          <p:cNvPicPr>
            <a:picLocks noChangeAspect="1"/>
          </p:cNvPicPr>
          <p:nvPr/>
        </p:nvPicPr>
        <p:blipFill>
          <a:blip r:embed="rId2"/>
          <a:stretch>
            <a:fillRect/>
          </a:stretch>
        </p:blipFill>
        <p:spPr>
          <a:xfrm>
            <a:off x="1104970" y="459973"/>
            <a:ext cx="5455986" cy="6398027"/>
          </a:xfrm>
          <a:prstGeom prst="rect">
            <a:avLst/>
          </a:prstGeom>
        </p:spPr>
      </p:pic>
      <p:sp>
        <p:nvSpPr>
          <p:cNvPr id="3" name="TextBox 2"/>
          <p:cNvSpPr txBox="1"/>
          <p:nvPr/>
        </p:nvSpPr>
        <p:spPr>
          <a:xfrm>
            <a:off x="6687162" y="2142970"/>
            <a:ext cx="1455033" cy="369332"/>
          </a:xfrm>
          <a:prstGeom prst="rect">
            <a:avLst/>
          </a:prstGeom>
          <a:noFill/>
        </p:spPr>
        <p:txBody>
          <a:bodyPr wrap="none" rtlCol="0">
            <a:spAutoFit/>
          </a:bodyPr>
          <a:lstStyle/>
          <a:p>
            <a:r>
              <a:rPr lang="en-US" dirty="0" smtClean="0">
                <a:latin typeface="Helvetica"/>
                <a:cs typeface="Helvetica"/>
              </a:rPr>
              <a:t>May 2, 2010</a:t>
            </a:r>
            <a:endParaRPr lang="en-US" dirty="0">
              <a:latin typeface="Helvetica"/>
              <a:cs typeface="Helvetica"/>
            </a:endParaRPr>
          </a:p>
        </p:txBody>
      </p:sp>
      <p:sp>
        <p:nvSpPr>
          <p:cNvPr id="4" name="TextBox 3"/>
          <p:cNvSpPr txBox="1"/>
          <p:nvPr/>
        </p:nvSpPr>
        <p:spPr>
          <a:xfrm>
            <a:off x="6560956" y="3284594"/>
            <a:ext cx="2558024" cy="369332"/>
          </a:xfrm>
          <a:prstGeom prst="rect">
            <a:avLst/>
          </a:prstGeom>
          <a:noFill/>
        </p:spPr>
        <p:txBody>
          <a:bodyPr wrap="none" rtlCol="0">
            <a:spAutoFit/>
          </a:bodyPr>
          <a:lstStyle/>
          <a:p>
            <a:r>
              <a:rPr lang="en-US" dirty="0" smtClean="0">
                <a:latin typeface="Helvetica"/>
                <a:cs typeface="Helvetica"/>
              </a:rPr>
              <a:t>Dense (20-30 cc), HSS</a:t>
            </a:r>
            <a:endParaRPr lang="en-US" dirty="0">
              <a:latin typeface="Helvetica"/>
              <a:cs typeface="Helvetica"/>
            </a:endParaRPr>
          </a:p>
        </p:txBody>
      </p:sp>
      <p:sp>
        <p:nvSpPr>
          <p:cNvPr id="5" name="TextBox 4"/>
          <p:cNvSpPr txBox="1"/>
          <p:nvPr/>
        </p:nvSpPr>
        <p:spPr>
          <a:xfrm>
            <a:off x="6687162" y="4403695"/>
            <a:ext cx="1775133" cy="369332"/>
          </a:xfrm>
          <a:prstGeom prst="rect">
            <a:avLst/>
          </a:prstGeom>
          <a:noFill/>
        </p:spPr>
        <p:txBody>
          <a:bodyPr wrap="none" rtlCol="0">
            <a:spAutoFit/>
          </a:bodyPr>
          <a:lstStyle/>
          <a:p>
            <a:r>
              <a:rPr lang="en-US" dirty="0" err="1" smtClean="0">
                <a:latin typeface="Helvetica"/>
                <a:cs typeface="Helvetica"/>
              </a:rPr>
              <a:t>IMFBz</a:t>
            </a:r>
            <a:r>
              <a:rPr lang="en-US" dirty="0" smtClean="0">
                <a:latin typeface="Helvetica"/>
                <a:cs typeface="Helvetica"/>
              </a:rPr>
              <a:t>:   -18 </a:t>
            </a:r>
            <a:r>
              <a:rPr lang="en-US" dirty="0" err="1" smtClean="0">
                <a:latin typeface="Helvetica"/>
                <a:cs typeface="Helvetica"/>
              </a:rPr>
              <a:t>nT</a:t>
            </a:r>
            <a:endParaRPr lang="en-US" dirty="0">
              <a:latin typeface="Helvetica"/>
              <a:cs typeface="Helvetica"/>
            </a:endParaRPr>
          </a:p>
        </p:txBody>
      </p:sp>
      <p:sp>
        <p:nvSpPr>
          <p:cNvPr id="8" name="TextBox 7"/>
          <p:cNvSpPr txBox="1"/>
          <p:nvPr/>
        </p:nvSpPr>
        <p:spPr>
          <a:xfrm>
            <a:off x="6687162" y="1494692"/>
            <a:ext cx="1326542" cy="369332"/>
          </a:xfrm>
          <a:prstGeom prst="rect">
            <a:avLst/>
          </a:prstGeom>
          <a:noFill/>
        </p:spPr>
        <p:txBody>
          <a:bodyPr wrap="none" rtlCol="0">
            <a:spAutoFit/>
          </a:bodyPr>
          <a:lstStyle/>
          <a:p>
            <a:r>
              <a:rPr lang="en-US" dirty="0" smtClean="0">
                <a:latin typeface="Helvetica"/>
                <a:cs typeface="Helvetica"/>
              </a:rPr>
              <a:t>Clean HSS</a:t>
            </a:r>
            <a:endParaRPr lang="en-US" dirty="0">
              <a:latin typeface="Helvetica"/>
              <a:cs typeface="Helvetica"/>
            </a:endParaRPr>
          </a:p>
        </p:txBody>
      </p:sp>
      <p:sp>
        <p:nvSpPr>
          <p:cNvPr id="9" name="Rectangle 8"/>
          <p:cNvSpPr/>
          <p:nvPr/>
        </p:nvSpPr>
        <p:spPr>
          <a:xfrm>
            <a:off x="6324823" y="5080420"/>
            <a:ext cx="2973680" cy="1754327"/>
          </a:xfrm>
          <a:prstGeom prst="rect">
            <a:avLst/>
          </a:prstGeom>
        </p:spPr>
        <p:txBody>
          <a:bodyPr wrap="square">
            <a:spAutoFit/>
          </a:bodyPr>
          <a:lstStyle/>
          <a:p>
            <a:r>
              <a:rPr lang="en-US" dirty="0" smtClean="0">
                <a:latin typeface="Helvetica"/>
                <a:cs typeface="Helvetica"/>
              </a:rPr>
              <a:t>may be more hazardous to Earth-orbiting satellites than ICME-related magnetic storm particles and solar energetic particles</a:t>
            </a:r>
            <a:endParaRPr lang="en-US" dirty="0">
              <a:latin typeface="Helvetica"/>
              <a:cs typeface="Helvetica"/>
            </a:endParaRPr>
          </a:p>
        </p:txBody>
      </p:sp>
      <p:sp>
        <p:nvSpPr>
          <p:cNvPr id="10" name="TextBox 9"/>
          <p:cNvSpPr txBox="1"/>
          <p:nvPr/>
        </p:nvSpPr>
        <p:spPr>
          <a:xfrm>
            <a:off x="1768983" y="5386606"/>
            <a:ext cx="1981056" cy="369332"/>
          </a:xfrm>
          <a:prstGeom prst="rect">
            <a:avLst/>
          </a:prstGeom>
          <a:noFill/>
        </p:spPr>
        <p:txBody>
          <a:bodyPr wrap="none" rtlCol="0">
            <a:spAutoFit/>
          </a:bodyPr>
          <a:lstStyle/>
          <a:p>
            <a:r>
              <a:rPr lang="en-US" dirty="0" smtClean="0">
                <a:solidFill>
                  <a:srgbClr val="FF0000"/>
                </a:solidFill>
                <a:latin typeface="Helvetica"/>
                <a:cs typeface="Helvetica"/>
              </a:rPr>
              <a:t>Electron radiation </a:t>
            </a:r>
            <a:endParaRPr lang="en-US" dirty="0">
              <a:solidFill>
                <a:srgbClr val="FF0000"/>
              </a:solidFill>
              <a:latin typeface="Helvetica"/>
              <a:cs typeface="Helvetica"/>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Aug3_2010_storm_iswa.png"/>
          <p:cNvPicPr>
            <a:picLocks noChangeAspect="1"/>
          </p:cNvPicPr>
          <p:nvPr/>
        </p:nvPicPr>
        <p:blipFill>
          <a:blip r:embed="rId2"/>
          <a:stretch>
            <a:fillRect/>
          </a:stretch>
        </p:blipFill>
        <p:spPr>
          <a:xfrm>
            <a:off x="1640758" y="0"/>
            <a:ext cx="5862484" cy="6858000"/>
          </a:xfrm>
          <a:prstGeom prst="rect">
            <a:avLst/>
          </a:prstGeom>
        </p:spPr>
      </p:pic>
      <p:sp>
        <p:nvSpPr>
          <p:cNvPr id="3" name="TextBox 2"/>
          <p:cNvSpPr txBox="1"/>
          <p:nvPr/>
        </p:nvSpPr>
        <p:spPr>
          <a:xfrm>
            <a:off x="345662" y="1111170"/>
            <a:ext cx="1295096" cy="369332"/>
          </a:xfrm>
          <a:prstGeom prst="rect">
            <a:avLst/>
          </a:prstGeom>
          <a:noFill/>
        </p:spPr>
        <p:txBody>
          <a:bodyPr wrap="none" rtlCol="0">
            <a:spAutoFit/>
          </a:bodyPr>
          <a:lstStyle/>
          <a:p>
            <a:r>
              <a:rPr lang="en-US" dirty="0" smtClean="0"/>
              <a:t>Aug 3, 2010</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5992" y="1364203"/>
            <a:ext cx="5749525" cy="5346050"/>
          </a:xfrm>
          <a:prstGeom prst="rect">
            <a:avLst/>
          </a:prstGeom>
        </p:spPr>
      </p:pic>
      <p:sp>
        <p:nvSpPr>
          <p:cNvPr id="3" name="TextBox 2"/>
          <p:cNvSpPr txBox="1"/>
          <p:nvPr/>
        </p:nvSpPr>
        <p:spPr>
          <a:xfrm>
            <a:off x="1455438" y="242534"/>
            <a:ext cx="6229648" cy="646331"/>
          </a:xfrm>
          <a:prstGeom prst="rect">
            <a:avLst/>
          </a:prstGeom>
          <a:noFill/>
        </p:spPr>
        <p:txBody>
          <a:bodyPr wrap="square" rtlCol="0">
            <a:spAutoFit/>
          </a:bodyPr>
          <a:lstStyle/>
          <a:p>
            <a:pPr algn="ctr"/>
            <a:r>
              <a:rPr lang="en-US" b="1" dirty="0" smtClean="0"/>
              <a:t>Schematic of the three-dimensional structure of an ICME and upstream shock</a:t>
            </a:r>
            <a:endParaRPr lang="en-US" b="1" dirty="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10374" y="193329"/>
            <a:ext cx="5072555" cy="6664671"/>
          </a:xfrm>
          <a:prstGeom prst="rect">
            <a:avLst/>
          </a:prstGeom>
        </p:spPr>
      </p:pic>
      <p:sp>
        <p:nvSpPr>
          <p:cNvPr id="3" name="TextBox 2"/>
          <p:cNvSpPr txBox="1"/>
          <p:nvPr/>
        </p:nvSpPr>
        <p:spPr>
          <a:xfrm>
            <a:off x="6813676" y="741656"/>
            <a:ext cx="1952227" cy="307777"/>
          </a:xfrm>
          <a:prstGeom prst="rect">
            <a:avLst/>
          </a:prstGeom>
          <a:noFill/>
        </p:spPr>
        <p:txBody>
          <a:bodyPr wrap="none" rtlCol="0">
            <a:spAutoFit/>
          </a:bodyPr>
          <a:lstStyle/>
          <a:p>
            <a:r>
              <a:rPr lang="en-US" sz="1400" i="1" dirty="0" err="1" smtClean="0"/>
              <a:t>Gopalswamy</a:t>
            </a:r>
            <a:r>
              <a:rPr lang="en-US" sz="1400" i="1" dirty="0" smtClean="0"/>
              <a:t>, SSR, 2006</a:t>
            </a:r>
            <a:endParaRPr lang="en-US" sz="1400" i="1" dirty="0"/>
          </a:p>
        </p:txBody>
      </p:sp>
      <p:sp>
        <p:nvSpPr>
          <p:cNvPr id="4" name="TextBox 3"/>
          <p:cNvSpPr txBox="1"/>
          <p:nvPr/>
        </p:nvSpPr>
        <p:spPr>
          <a:xfrm>
            <a:off x="2095090" y="2058095"/>
            <a:ext cx="723275" cy="369332"/>
          </a:xfrm>
          <a:prstGeom prst="rect">
            <a:avLst/>
          </a:prstGeom>
          <a:noFill/>
        </p:spPr>
        <p:txBody>
          <a:bodyPr wrap="none" rtlCol="0">
            <a:spAutoFit/>
          </a:bodyPr>
          <a:lstStyle/>
          <a:p>
            <a:r>
              <a:rPr lang="en-US" dirty="0" smtClean="0"/>
              <a:t>shock</a:t>
            </a:r>
            <a:endParaRPr lang="en-US" dirty="0"/>
          </a:p>
        </p:txBody>
      </p:sp>
      <p:cxnSp>
        <p:nvCxnSpPr>
          <p:cNvPr id="6" name="Straight Arrow Connector 5"/>
          <p:cNvCxnSpPr/>
          <p:nvPr/>
        </p:nvCxnSpPr>
        <p:spPr>
          <a:xfrm flipV="1">
            <a:off x="2818365" y="741656"/>
            <a:ext cx="2437900" cy="13164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3091279" y="2560182"/>
            <a:ext cx="2285500" cy="6993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317577" y="3393076"/>
            <a:ext cx="818103" cy="369332"/>
          </a:xfrm>
          <a:prstGeom prst="rect">
            <a:avLst/>
          </a:prstGeom>
          <a:noFill/>
        </p:spPr>
        <p:txBody>
          <a:bodyPr wrap="none" rtlCol="0">
            <a:spAutoFit/>
          </a:bodyPr>
          <a:lstStyle/>
          <a:p>
            <a:r>
              <a:rPr lang="en-US" dirty="0" smtClean="0"/>
              <a:t>sheath</a:t>
            </a:r>
            <a:endParaRPr lang="en-US" dirty="0"/>
          </a:p>
        </p:txBody>
      </p:sp>
      <p:sp>
        <p:nvSpPr>
          <p:cNvPr id="11" name="TextBox 10"/>
          <p:cNvSpPr txBox="1"/>
          <p:nvPr/>
        </p:nvSpPr>
        <p:spPr>
          <a:xfrm>
            <a:off x="1789169" y="4551913"/>
            <a:ext cx="1630637" cy="369332"/>
          </a:xfrm>
          <a:prstGeom prst="rect">
            <a:avLst/>
          </a:prstGeom>
          <a:noFill/>
        </p:spPr>
        <p:txBody>
          <a:bodyPr wrap="none" rtlCol="0">
            <a:spAutoFit/>
          </a:bodyPr>
          <a:lstStyle/>
          <a:p>
            <a:r>
              <a:rPr lang="en-US" dirty="0" smtClean="0"/>
              <a:t>Magnetic cloud</a:t>
            </a:r>
            <a:endParaRPr lang="en-US" dirty="0"/>
          </a:p>
        </p:txBody>
      </p:sp>
      <p:sp>
        <p:nvSpPr>
          <p:cNvPr id="12" name="TextBox 11"/>
          <p:cNvSpPr txBox="1"/>
          <p:nvPr/>
        </p:nvSpPr>
        <p:spPr>
          <a:xfrm>
            <a:off x="1436898" y="126103"/>
            <a:ext cx="1761358" cy="923330"/>
          </a:xfrm>
          <a:prstGeom prst="rect">
            <a:avLst/>
          </a:prstGeom>
          <a:noFill/>
        </p:spPr>
        <p:txBody>
          <a:bodyPr wrap="square" rtlCol="0">
            <a:spAutoFit/>
          </a:bodyPr>
          <a:lstStyle/>
          <a:p>
            <a:r>
              <a:rPr lang="en-US" dirty="0" smtClean="0"/>
              <a:t>Textbook example of ICME in-situ signature</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525001main_FAQ13-orig_full.jpg"/>
          <p:cNvPicPr>
            <a:picLocks noChangeAspect="1"/>
          </p:cNvPicPr>
          <p:nvPr/>
        </p:nvPicPr>
        <p:blipFill>
          <a:blip r:embed="rId2"/>
          <a:stretch>
            <a:fillRect/>
          </a:stretch>
        </p:blipFill>
        <p:spPr>
          <a:xfrm>
            <a:off x="72012" y="0"/>
            <a:ext cx="5351423" cy="6612136"/>
          </a:xfrm>
          <a:prstGeom prst="rect">
            <a:avLst/>
          </a:prstGeom>
        </p:spPr>
      </p:pic>
      <p:sp>
        <p:nvSpPr>
          <p:cNvPr id="8" name="Rectangle 7"/>
          <p:cNvSpPr/>
          <p:nvPr/>
        </p:nvSpPr>
        <p:spPr>
          <a:xfrm>
            <a:off x="5423435" y="2974899"/>
            <a:ext cx="3915057" cy="1754327"/>
          </a:xfrm>
          <a:prstGeom prst="rect">
            <a:avLst/>
          </a:prstGeom>
        </p:spPr>
        <p:txBody>
          <a:bodyPr wrap="square">
            <a:spAutoFit/>
          </a:bodyPr>
          <a:lstStyle/>
          <a:p>
            <a:pPr algn="ctr"/>
            <a:r>
              <a:rPr lang="en-US" b="1" dirty="0" smtClean="0">
                <a:solidFill>
                  <a:srgbClr val="000090"/>
                </a:solidFill>
                <a:latin typeface="Helvetica"/>
                <a:cs typeface="Helvetica"/>
              </a:rPr>
              <a:t>CME, Flares</a:t>
            </a:r>
            <a:r>
              <a:rPr lang="en-US" dirty="0" smtClean="0">
                <a:latin typeface="Helvetica"/>
                <a:cs typeface="Helvetica"/>
              </a:rPr>
              <a:t>, and Coronal Hole HSS</a:t>
            </a:r>
          </a:p>
          <a:p>
            <a:pPr algn="ctr"/>
            <a:r>
              <a:rPr lang="en-US" dirty="0" smtClean="0">
                <a:solidFill>
                  <a:srgbClr val="FF6600"/>
                </a:solidFill>
                <a:latin typeface="Helvetica"/>
                <a:cs typeface="Helvetica"/>
              </a:rPr>
              <a:t>Three very important solar wind disturbances/structures for space weather</a:t>
            </a:r>
          </a:p>
          <a:p>
            <a:pPr algn="ctr"/>
            <a:endParaRPr lang="en-US" dirty="0">
              <a:latin typeface="Helvetica"/>
              <a:cs typeface="Helvetica"/>
            </a:endParaRPr>
          </a:p>
        </p:txBody>
      </p:sp>
      <p:sp>
        <p:nvSpPr>
          <p:cNvPr id="9" name="TextBox 8"/>
          <p:cNvSpPr txBox="1"/>
          <p:nvPr/>
        </p:nvSpPr>
        <p:spPr>
          <a:xfrm>
            <a:off x="2647765" y="2790233"/>
            <a:ext cx="2775670" cy="369332"/>
          </a:xfrm>
          <a:prstGeom prst="rect">
            <a:avLst/>
          </a:prstGeom>
          <a:noFill/>
        </p:spPr>
        <p:txBody>
          <a:bodyPr wrap="none" rtlCol="0">
            <a:spAutoFit/>
          </a:bodyPr>
          <a:lstStyle/>
          <a:p>
            <a:r>
              <a:rPr lang="en-US" b="1" dirty="0" smtClean="0">
                <a:solidFill>
                  <a:schemeClr val="bg1">
                    <a:lumMod val="95000"/>
                  </a:schemeClr>
                </a:solidFill>
                <a:latin typeface="Helvetica"/>
                <a:cs typeface="Helvetica"/>
              </a:rPr>
              <a:t>Solar energetic protons</a:t>
            </a:r>
            <a:endParaRPr lang="en-US" b="1" dirty="0">
              <a:solidFill>
                <a:schemeClr val="bg1">
                  <a:lumMod val="95000"/>
                </a:schemeClr>
              </a:solidFill>
              <a:latin typeface="Helvetica"/>
              <a:cs typeface="Helvetica"/>
            </a:endParaRPr>
          </a:p>
        </p:txBody>
      </p:sp>
      <p:sp>
        <p:nvSpPr>
          <p:cNvPr id="10" name="Rectangle 9"/>
          <p:cNvSpPr/>
          <p:nvPr/>
        </p:nvSpPr>
        <p:spPr>
          <a:xfrm>
            <a:off x="1155342" y="1376221"/>
            <a:ext cx="3659976" cy="338554"/>
          </a:xfrm>
          <a:prstGeom prst="rect">
            <a:avLst/>
          </a:prstGeom>
        </p:spPr>
        <p:txBody>
          <a:bodyPr wrap="none">
            <a:spAutoFit/>
          </a:bodyPr>
          <a:lstStyle/>
          <a:p>
            <a:r>
              <a:rPr lang="en-US" sz="1600" b="1" dirty="0" smtClean="0">
                <a:solidFill>
                  <a:srgbClr val="F2F2F2"/>
                </a:solidFill>
                <a:latin typeface="Helvetica"/>
                <a:cs typeface="Helvetica"/>
              </a:rPr>
              <a:t>CME, Flares, and Coronal Hole HSS</a:t>
            </a:r>
            <a:endParaRPr lang="en-US" sz="1600" b="1" dirty="0">
              <a:solidFill>
                <a:srgbClr val="F2F2F2"/>
              </a:solidFill>
              <a:latin typeface="Helvetica"/>
              <a:cs typeface="Helvetica"/>
            </a:endParaRPr>
          </a:p>
        </p:txBody>
      </p:sp>
      <p:sp>
        <p:nvSpPr>
          <p:cNvPr id="11" name="TextBox 10"/>
          <p:cNvSpPr txBox="1"/>
          <p:nvPr/>
        </p:nvSpPr>
        <p:spPr>
          <a:xfrm>
            <a:off x="5591678" y="1530109"/>
            <a:ext cx="3092864" cy="707886"/>
          </a:xfrm>
          <a:prstGeom prst="rect">
            <a:avLst/>
          </a:prstGeom>
          <a:noFill/>
        </p:spPr>
        <p:txBody>
          <a:bodyPr wrap="none" rtlCol="0">
            <a:spAutoFit/>
          </a:bodyPr>
          <a:lstStyle/>
          <a:p>
            <a:pPr algn="ctr"/>
            <a:r>
              <a:rPr lang="en-US" sz="2000" b="1" dirty="0" smtClean="0">
                <a:latin typeface="Helvetica"/>
                <a:cs typeface="Helvetica"/>
              </a:rPr>
              <a:t>The Sun</a:t>
            </a:r>
          </a:p>
          <a:p>
            <a:pPr algn="ctr"/>
            <a:r>
              <a:rPr lang="en-US" sz="2000" b="1" dirty="0" smtClean="0">
                <a:latin typeface="Helvetica"/>
                <a:cs typeface="Helvetica"/>
              </a:rPr>
              <a:t>maker of space weather</a:t>
            </a:r>
            <a:endParaRPr lang="en-US" sz="2000" b="1" dirty="0">
              <a:latin typeface="Helvetica"/>
              <a:cs typeface="Helvetica"/>
            </a:endParaRPr>
          </a:p>
        </p:txBody>
      </p:sp>
      <p:sp>
        <p:nvSpPr>
          <p:cNvPr id="12" name="TextBox 11"/>
          <p:cNvSpPr txBox="1"/>
          <p:nvPr/>
        </p:nvSpPr>
        <p:spPr>
          <a:xfrm>
            <a:off x="5355783" y="4827756"/>
            <a:ext cx="3788217" cy="1600438"/>
          </a:xfrm>
          <a:prstGeom prst="rect">
            <a:avLst/>
          </a:prstGeom>
          <a:noFill/>
        </p:spPr>
        <p:txBody>
          <a:bodyPr wrap="none" rtlCol="0">
            <a:spAutoFit/>
          </a:bodyPr>
          <a:lstStyle/>
          <a:p>
            <a:pPr>
              <a:buFont typeface="Wingdings" charset="2"/>
              <a:buChar char="ü"/>
            </a:pPr>
            <a:r>
              <a:rPr lang="en-US" sz="1400" b="1" dirty="0" smtClean="0">
                <a:solidFill>
                  <a:srgbClr val="E900AE"/>
                </a:solidFill>
                <a:latin typeface="Helvetica"/>
                <a:cs typeface="Helvetica"/>
              </a:rPr>
              <a:t>Radiation storm</a:t>
            </a:r>
          </a:p>
          <a:p>
            <a:pPr lvl="1">
              <a:buFont typeface="Courier New"/>
              <a:buChar char="o"/>
            </a:pPr>
            <a:r>
              <a:rPr lang="en-US" sz="1400" b="1" dirty="0" smtClean="0">
                <a:solidFill>
                  <a:srgbClr val="E900AE"/>
                </a:solidFill>
                <a:latin typeface="Helvetica"/>
                <a:cs typeface="Helvetica"/>
              </a:rPr>
              <a:t> proton radiation (SEP) </a:t>
            </a:r>
            <a:r>
              <a:rPr lang="en-US" sz="1400" b="1" dirty="0" smtClean="0">
                <a:solidFill>
                  <a:srgbClr val="0000FF"/>
                </a:solidFill>
                <a:latin typeface="Helvetica"/>
                <a:cs typeface="Helvetica"/>
              </a:rPr>
              <a:t>&lt;flare/CME&gt;</a:t>
            </a:r>
          </a:p>
          <a:p>
            <a:pPr lvl="1">
              <a:buFont typeface="Courier New"/>
              <a:buChar char="o"/>
            </a:pPr>
            <a:r>
              <a:rPr lang="en-US" sz="1400" b="1" dirty="0" smtClean="0">
                <a:solidFill>
                  <a:srgbClr val="E900AE"/>
                </a:solidFill>
                <a:latin typeface="Helvetica"/>
                <a:cs typeface="Helvetica"/>
              </a:rPr>
              <a:t> electron radiation </a:t>
            </a:r>
            <a:r>
              <a:rPr lang="en-US" sz="1400" b="1" dirty="0" smtClean="0">
                <a:solidFill>
                  <a:srgbClr val="0000FF"/>
                </a:solidFill>
                <a:latin typeface="Helvetica"/>
                <a:cs typeface="Helvetica"/>
              </a:rPr>
              <a:t>&lt;CIR HSS/CME&gt;</a:t>
            </a:r>
          </a:p>
          <a:p>
            <a:pPr>
              <a:buFont typeface="Wingdings" charset="2"/>
              <a:buChar char="ü"/>
            </a:pPr>
            <a:r>
              <a:rPr lang="en-US" sz="1400" b="1" dirty="0" smtClean="0">
                <a:solidFill>
                  <a:srgbClr val="E900AE"/>
                </a:solidFill>
                <a:latin typeface="Helvetica"/>
                <a:cs typeface="Helvetica"/>
              </a:rPr>
              <a:t>Radio blackout storm </a:t>
            </a:r>
            <a:r>
              <a:rPr lang="en-US" sz="1400" b="1" dirty="0" smtClean="0">
                <a:solidFill>
                  <a:srgbClr val="0000FF"/>
                </a:solidFill>
                <a:latin typeface="Helvetica"/>
                <a:cs typeface="Helvetica"/>
              </a:rPr>
              <a:t>&lt;flare&gt;</a:t>
            </a:r>
          </a:p>
          <a:p>
            <a:pPr>
              <a:buFont typeface="Wingdings" charset="2"/>
              <a:buChar char="ü"/>
            </a:pPr>
            <a:r>
              <a:rPr lang="en-US" sz="1400" b="1" dirty="0" smtClean="0">
                <a:solidFill>
                  <a:srgbClr val="E900AE"/>
                </a:solidFill>
                <a:latin typeface="Helvetica"/>
                <a:cs typeface="Helvetica"/>
              </a:rPr>
              <a:t>Geomagnetic storm </a:t>
            </a:r>
          </a:p>
          <a:p>
            <a:pPr marL="800100" lvl="1" indent="-342900">
              <a:buFont typeface="Courier New"/>
              <a:buChar char="o"/>
            </a:pPr>
            <a:r>
              <a:rPr lang="en-US" sz="1400" b="1" dirty="0" smtClean="0">
                <a:solidFill>
                  <a:srgbClr val="0000FF"/>
                </a:solidFill>
                <a:latin typeface="Helvetica"/>
                <a:cs typeface="Helvetica"/>
              </a:rPr>
              <a:t>CME </a:t>
            </a:r>
            <a:r>
              <a:rPr lang="en-US" sz="1400" b="1" dirty="0" smtClean="0">
                <a:solidFill>
                  <a:srgbClr val="E900AE"/>
                </a:solidFill>
                <a:latin typeface="Helvetica"/>
                <a:cs typeface="Helvetica"/>
              </a:rPr>
              <a:t>storm (can be severe)</a:t>
            </a:r>
          </a:p>
          <a:p>
            <a:pPr marL="800100" lvl="1" indent="-342900">
              <a:buFont typeface="Courier New"/>
              <a:buChar char="o"/>
            </a:pPr>
            <a:r>
              <a:rPr lang="en-US" sz="1400" b="1" dirty="0" smtClean="0">
                <a:solidFill>
                  <a:srgbClr val="0000FF"/>
                </a:solidFill>
                <a:latin typeface="Helvetica"/>
                <a:cs typeface="Helvetica"/>
              </a:rPr>
              <a:t>CIR </a:t>
            </a:r>
            <a:r>
              <a:rPr lang="en-US" sz="1400" b="1" dirty="0" smtClean="0">
                <a:solidFill>
                  <a:srgbClr val="E900AE"/>
                </a:solidFill>
                <a:latin typeface="Helvetica"/>
                <a:cs typeface="Helvetica"/>
              </a:rPr>
              <a:t>storm (moderate)</a:t>
            </a:r>
          </a:p>
        </p:txBody>
      </p:sp>
      <p:cxnSp>
        <p:nvCxnSpPr>
          <p:cNvPr id="14" name="Straight Arrow Connector 13"/>
          <p:cNvCxnSpPr/>
          <p:nvPr/>
        </p:nvCxnSpPr>
        <p:spPr>
          <a:xfrm rot="16200000" flipH="1">
            <a:off x="522764" y="2895522"/>
            <a:ext cx="2311006" cy="1587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16200000" flipH="1">
            <a:off x="362356" y="2951308"/>
            <a:ext cx="3913200" cy="14401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Slide Number Placeholder 12"/>
          <p:cNvSpPr>
            <a:spLocks noGrp="1"/>
          </p:cNvSpPr>
          <p:nvPr>
            <p:ph type="sldNum" sz="quarter" idx="12"/>
          </p:nvPr>
        </p:nvSpPr>
        <p:spPr/>
        <p:txBody>
          <a:bodyPr/>
          <a:lstStyle/>
          <a:p>
            <a:fld id="{343FB90C-9476-0148-8693-AD9B84214A52}" type="slidenum">
              <a:rPr lang="en-US" smtClean="0"/>
              <a:pPr/>
              <a:t>2</a:t>
            </a:fld>
            <a:endParaRPr lang="en-US"/>
          </a:p>
        </p:txBody>
      </p:sp>
      <p:sp>
        <p:nvSpPr>
          <p:cNvPr id="16" name="TextBox 15"/>
          <p:cNvSpPr txBox="1"/>
          <p:nvPr/>
        </p:nvSpPr>
        <p:spPr>
          <a:xfrm>
            <a:off x="6127674" y="630408"/>
            <a:ext cx="748334" cy="369332"/>
          </a:xfrm>
          <a:prstGeom prst="rect">
            <a:avLst/>
          </a:prstGeom>
          <a:noFill/>
        </p:spPr>
        <p:txBody>
          <a:bodyPr wrap="none" rtlCol="0">
            <a:spAutoFit/>
          </a:bodyPr>
          <a:lstStyle/>
          <a:p>
            <a:r>
              <a:rPr lang="en-US" dirty="0" smtClean="0"/>
              <a:t>Recap</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43100" y="1873250"/>
            <a:ext cx="5257800" cy="3111500"/>
          </a:xfrm>
          <a:prstGeom prst="rect">
            <a:avLst/>
          </a:prstGeom>
        </p:spPr>
      </p:pic>
      <p:sp>
        <p:nvSpPr>
          <p:cNvPr id="3" name="TextBox 2"/>
          <p:cNvSpPr txBox="1"/>
          <p:nvPr/>
        </p:nvSpPr>
        <p:spPr>
          <a:xfrm>
            <a:off x="1001193" y="3504324"/>
            <a:ext cx="1404088" cy="369332"/>
          </a:xfrm>
          <a:prstGeom prst="rect">
            <a:avLst/>
          </a:prstGeom>
          <a:noFill/>
        </p:spPr>
        <p:txBody>
          <a:bodyPr wrap="none" rtlCol="0">
            <a:spAutoFit/>
          </a:bodyPr>
          <a:lstStyle/>
          <a:p>
            <a:r>
              <a:rPr lang="en-US" dirty="0" smtClean="0"/>
              <a:t>1: shock only</a:t>
            </a:r>
            <a:endParaRPr lang="en-US" dirty="0"/>
          </a:p>
        </p:txBody>
      </p:sp>
      <p:sp>
        <p:nvSpPr>
          <p:cNvPr id="4" name="Rectangle 3"/>
          <p:cNvSpPr/>
          <p:nvPr/>
        </p:nvSpPr>
        <p:spPr>
          <a:xfrm>
            <a:off x="1830488" y="4338687"/>
            <a:ext cx="1699842" cy="369332"/>
          </a:xfrm>
          <a:prstGeom prst="rect">
            <a:avLst/>
          </a:prstGeom>
        </p:spPr>
        <p:txBody>
          <a:bodyPr wrap="none">
            <a:spAutoFit/>
          </a:bodyPr>
          <a:lstStyle/>
          <a:p>
            <a:r>
              <a:rPr lang="en-US" dirty="0" smtClean="0"/>
              <a:t>2: </a:t>
            </a:r>
            <a:r>
              <a:rPr lang="en-US" dirty="0" err="1" smtClean="0"/>
              <a:t>shock+sheath</a:t>
            </a:r>
            <a:endParaRPr lang="en-US" dirty="0"/>
          </a:p>
        </p:txBody>
      </p:sp>
      <p:sp>
        <p:nvSpPr>
          <p:cNvPr id="5" name="TextBox 4"/>
          <p:cNvSpPr txBox="1"/>
          <p:nvPr/>
        </p:nvSpPr>
        <p:spPr>
          <a:xfrm>
            <a:off x="3530330" y="4984750"/>
            <a:ext cx="2146742" cy="369332"/>
          </a:xfrm>
          <a:prstGeom prst="rect">
            <a:avLst/>
          </a:prstGeom>
          <a:noFill/>
        </p:spPr>
        <p:txBody>
          <a:bodyPr wrap="none" rtlCol="0">
            <a:spAutoFit/>
          </a:bodyPr>
          <a:lstStyle/>
          <a:p>
            <a:r>
              <a:rPr lang="en-US" dirty="0" smtClean="0"/>
              <a:t>3: </a:t>
            </a:r>
            <a:r>
              <a:rPr lang="en-US" dirty="0" err="1" smtClean="0"/>
              <a:t>shock+sheath+MC</a:t>
            </a:r>
            <a:endParaRPr lang="en-US" dirty="0"/>
          </a:p>
        </p:txBody>
      </p:sp>
      <p:sp>
        <p:nvSpPr>
          <p:cNvPr id="6" name="TextBox 5"/>
          <p:cNvSpPr txBox="1"/>
          <p:nvPr/>
        </p:nvSpPr>
        <p:spPr>
          <a:xfrm>
            <a:off x="4598073" y="4468477"/>
            <a:ext cx="1090187" cy="369332"/>
          </a:xfrm>
          <a:prstGeom prst="rect">
            <a:avLst/>
          </a:prstGeom>
          <a:noFill/>
        </p:spPr>
        <p:txBody>
          <a:bodyPr wrap="none" rtlCol="0">
            <a:spAutoFit/>
          </a:bodyPr>
          <a:lstStyle/>
          <a:p>
            <a:r>
              <a:rPr lang="en-US" dirty="0" smtClean="0"/>
              <a:t>4: </a:t>
            </a:r>
            <a:r>
              <a:rPr lang="en-US" dirty="0" err="1" smtClean="0"/>
              <a:t>ejecta</a:t>
            </a:r>
            <a:r>
              <a:rPr lang="en-US" dirty="0" smtClean="0"/>
              <a:t>?</a:t>
            </a:r>
            <a:endParaRPr lang="en-US" dirty="0"/>
          </a:p>
        </p:txBody>
      </p:sp>
      <p:sp>
        <p:nvSpPr>
          <p:cNvPr id="7" name="TextBox 6"/>
          <p:cNvSpPr txBox="1"/>
          <p:nvPr/>
        </p:nvSpPr>
        <p:spPr>
          <a:xfrm>
            <a:off x="5581297" y="4283811"/>
            <a:ext cx="1090187" cy="369332"/>
          </a:xfrm>
          <a:prstGeom prst="rect">
            <a:avLst/>
          </a:prstGeom>
          <a:noFill/>
        </p:spPr>
        <p:txBody>
          <a:bodyPr wrap="none" rtlCol="0">
            <a:spAutoFit/>
          </a:bodyPr>
          <a:lstStyle/>
          <a:p>
            <a:r>
              <a:rPr lang="en-US" dirty="0" smtClean="0"/>
              <a:t>5: </a:t>
            </a:r>
            <a:r>
              <a:rPr lang="en-US" dirty="0" err="1" smtClean="0"/>
              <a:t>ejecta</a:t>
            </a:r>
            <a:r>
              <a:rPr lang="en-US" dirty="0" smtClean="0"/>
              <a:t>?</a:t>
            </a:r>
            <a:endParaRPr lang="en-US" dirty="0"/>
          </a:p>
        </p:txBody>
      </p:sp>
      <p:sp>
        <p:nvSpPr>
          <p:cNvPr id="8" name="TextBox 7"/>
          <p:cNvSpPr txBox="1"/>
          <p:nvPr/>
        </p:nvSpPr>
        <p:spPr>
          <a:xfrm>
            <a:off x="6606551" y="4984750"/>
            <a:ext cx="1188697" cy="369332"/>
          </a:xfrm>
          <a:prstGeom prst="rect">
            <a:avLst/>
          </a:prstGeom>
          <a:noFill/>
        </p:spPr>
        <p:txBody>
          <a:bodyPr wrap="none" rtlCol="0">
            <a:spAutoFit/>
          </a:bodyPr>
          <a:lstStyle/>
          <a:p>
            <a:r>
              <a:rPr lang="en-US" dirty="0" smtClean="0"/>
              <a:t>6: MC only</a:t>
            </a:r>
            <a:endParaRPr lang="en-US" dirty="0"/>
          </a:p>
        </p:txBody>
      </p:sp>
      <p:sp>
        <p:nvSpPr>
          <p:cNvPr id="9" name="TextBox 8"/>
          <p:cNvSpPr txBox="1"/>
          <p:nvPr/>
        </p:nvSpPr>
        <p:spPr>
          <a:xfrm>
            <a:off x="2405281" y="509888"/>
            <a:ext cx="3852337" cy="369332"/>
          </a:xfrm>
          <a:prstGeom prst="rect">
            <a:avLst/>
          </a:prstGeom>
          <a:noFill/>
        </p:spPr>
        <p:txBody>
          <a:bodyPr wrap="none" rtlCol="0">
            <a:spAutoFit/>
          </a:bodyPr>
          <a:lstStyle/>
          <a:p>
            <a:r>
              <a:rPr lang="en-US" b="1" dirty="0" smtClean="0"/>
              <a:t>In-Situ signature can be quite complex</a:t>
            </a:r>
            <a:endParaRPr lang="en-US" b="1" dirty="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F700FF"/>
                </a:solidFill>
                <a:latin typeface="Helvetica"/>
                <a:cs typeface="Helvetica"/>
              </a:rPr>
              <a:t>Locating the CIR interface</a:t>
            </a:r>
            <a:endParaRPr lang="en-US" sz="3200" dirty="0">
              <a:solidFill>
                <a:srgbClr val="F700FF"/>
              </a:solidFill>
              <a:latin typeface="Helvetica"/>
              <a:cs typeface="Helvetica"/>
            </a:endParaRPr>
          </a:p>
        </p:txBody>
      </p:sp>
      <p:sp>
        <p:nvSpPr>
          <p:cNvPr id="3" name="Content Placeholder 2"/>
          <p:cNvSpPr>
            <a:spLocks noGrp="1"/>
          </p:cNvSpPr>
          <p:nvPr>
            <p:ph idx="1"/>
          </p:nvPr>
        </p:nvSpPr>
        <p:spPr>
          <a:xfrm>
            <a:off x="457200" y="1290918"/>
            <a:ext cx="8006238" cy="4965868"/>
          </a:xfrm>
        </p:spPr>
        <p:txBody>
          <a:bodyPr/>
          <a:lstStyle/>
          <a:p>
            <a:r>
              <a:rPr lang="en-US" sz="2400" dirty="0" smtClean="0">
                <a:solidFill>
                  <a:srgbClr val="0000FF"/>
                </a:solidFill>
                <a:latin typeface="Helvetica"/>
                <a:cs typeface="Helvetica"/>
              </a:rPr>
              <a:t>increase of solar wind speed</a:t>
            </a:r>
          </a:p>
          <a:p>
            <a:r>
              <a:rPr lang="en-US" sz="2400" dirty="0" smtClean="0">
                <a:solidFill>
                  <a:srgbClr val="0000FF"/>
                </a:solidFill>
                <a:latin typeface="Helvetica"/>
                <a:cs typeface="Helvetica"/>
              </a:rPr>
              <a:t>pile-up of total perpendicular pressure (Pt) with gradual decreases at both sides from the Pt peak to the edges of the interaction region</a:t>
            </a:r>
          </a:p>
          <a:p>
            <a:r>
              <a:rPr lang="en-US" sz="2400" dirty="0" smtClean="0">
                <a:solidFill>
                  <a:srgbClr val="0000FF"/>
                </a:solidFill>
                <a:latin typeface="Helvetica"/>
                <a:cs typeface="Helvetica"/>
              </a:rPr>
              <a:t>velocity deflections </a:t>
            </a:r>
          </a:p>
          <a:p>
            <a:r>
              <a:rPr lang="en-US" sz="2400" dirty="0" smtClean="0">
                <a:solidFill>
                  <a:srgbClr val="0000FF"/>
                </a:solidFill>
                <a:latin typeface="Helvetica"/>
                <a:cs typeface="Helvetica"/>
              </a:rPr>
              <a:t>increase of proton number density</a:t>
            </a:r>
          </a:p>
          <a:p>
            <a:r>
              <a:rPr lang="en-US" sz="2400" dirty="0" smtClean="0">
                <a:solidFill>
                  <a:srgbClr val="0000FF"/>
                </a:solidFill>
                <a:latin typeface="Helvetica"/>
                <a:cs typeface="Helvetica"/>
              </a:rPr>
              <a:t>enhancement of proton temperature</a:t>
            </a:r>
          </a:p>
          <a:p>
            <a:r>
              <a:rPr lang="en-US" sz="2400" dirty="0" smtClean="0">
                <a:solidFill>
                  <a:srgbClr val="0000FF"/>
                </a:solidFill>
                <a:latin typeface="Helvetica"/>
                <a:cs typeface="Helvetica"/>
              </a:rPr>
              <a:t>increase of entropy, </a:t>
            </a:r>
          </a:p>
          <a:p>
            <a:r>
              <a:rPr lang="en-US" sz="2400" dirty="0" smtClean="0">
                <a:solidFill>
                  <a:srgbClr val="0000FF"/>
                </a:solidFill>
                <a:latin typeface="Helvetica"/>
                <a:cs typeface="Helvetica"/>
              </a:rPr>
              <a:t>compression of magnetic field. </a:t>
            </a:r>
            <a:r>
              <a:rPr lang="en-US" sz="2400" dirty="0" smtClean="0">
                <a:solidFill>
                  <a:srgbClr val="0000FF"/>
                </a:solidFill>
              </a:rPr>
              <a:t>	</a:t>
            </a:r>
          </a:p>
          <a:p>
            <a:endParaRPr lang="en-US" dirty="0"/>
          </a:p>
        </p:txBody>
      </p:sp>
      <p:sp>
        <p:nvSpPr>
          <p:cNvPr id="4" name="TextBox 3"/>
          <p:cNvSpPr txBox="1"/>
          <p:nvPr/>
        </p:nvSpPr>
        <p:spPr>
          <a:xfrm>
            <a:off x="3830929" y="5569685"/>
            <a:ext cx="3366502" cy="646331"/>
          </a:xfrm>
          <a:prstGeom prst="rect">
            <a:avLst/>
          </a:prstGeom>
          <a:noFill/>
        </p:spPr>
        <p:txBody>
          <a:bodyPr wrap="none" rtlCol="0">
            <a:spAutoFit/>
          </a:bodyPr>
          <a:lstStyle/>
          <a:p>
            <a:r>
              <a:rPr lang="en-US" dirty="0" err="1" smtClean="0">
                <a:latin typeface="Helvetica"/>
                <a:cs typeface="Helvetica"/>
              </a:rPr>
              <a:t>Jian</a:t>
            </a:r>
            <a:r>
              <a:rPr lang="en-US" dirty="0" smtClean="0">
                <a:latin typeface="Helvetica"/>
                <a:cs typeface="Helvetica"/>
              </a:rPr>
              <a:t> et al., 2006 Solar physics </a:t>
            </a:r>
          </a:p>
          <a:p>
            <a:r>
              <a:rPr lang="en-US" dirty="0" err="1" smtClean="0">
                <a:latin typeface="Helvetica"/>
                <a:cs typeface="Helvetica"/>
              </a:rPr>
              <a:t>McPherron</a:t>
            </a:r>
            <a:r>
              <a:rPr lang="en-US" dirty="0" smtClean="0">
                <a:latin typeface="Helvetica"/>
                <a:cs typeface="Helvetica"/>
              </a:rPr>
              <a:t> et al., 2009, JASTP</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IR_data.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674669" y="120744"/>
            <a:ext cx="7758695" cy="5998146"/>
          </a:xfrm>
          <a:prstGeom prst="rect">
            <a:avLst/>
          </a:prstGeom>
        </p:spPr>
      </p:pic>
      <p:sp>
        <p:nvSpPr>
          <p:cNvPr id="3" name="TextBox 2"/>
          <p:cNvSpPr txBox="1"/>
          <p:nvPr/>
        </p:nvSpPr>
        <p:spPr>
          <a:xfrm>
            <a:off x="5575942" y="2046411"/>
            <a:ext cx="633507" cy="369332"/>
          </a:xfrm>
          <a:prstGeom prst="rect">
            <a:avLst/>
          </a:prstGeom>
          <a:noFill/>
        </p:spPr>
        <p:txBody>
          <a:bodyPr wrap="none" rtlCol="0">
            <a:spAutoFit/>
          </a:bodyPr>
          <a:lstStyle/>
          <a:p>
            <a:r>
              <a:rPr lang="en-US" dirty="0" smtClean="0">
                <a:solidFill>
                  <a:srgbClr val="FF6600"/>
                </a:solidFill>
              </a:rPr>
              <a:t>west</a:t>
            </a:r>
            <a:endParaRPr lang="en-US" dirty="0">
              <a:solidFill>
                <a:srgbClr val="FF6600"/>
              </a:solidFill>
            </a:endParaRPr>
          </a:p>
        </p:txBody>
      </p:sp>
      <p:sp>
        <p:nvSpPr>
          <p:cNvPr id="4" name="TextBox 3"/>
          <p:cNvSpPr txBox="1"/>
          <p:nvPr/>
        </p:nvSpPr>
        <p:spPr>
          <a:xfrm>
            <a:off x="6607790" y="855872"/>
            <a:ext cx="575097" cy="369332"/>
          </a:xfrm>
          <a:prstGeom prst="rect">
            <a:avLst/>
          </a:prstGeom>
          <a:noFill/>
        </p:spPr>
        <p:txBody>
          <a:bodyPr wrap="none" rtlCol="0">
            <a:spAutoFit/>
          </a:bodyPr>
          <a:lstStyle/>
          <a:p>
            <a:r>
              <a:rPr lang="en-US" dirty="0" smtClean="0">
                <a:solidFill>
                  <a:srgbClr val="008000"/>
                </a:solidFill>
              </a:rPr>
              <a:t>east</a:t>
            </a:r>
            <a:endParaRPr lang="en-US" dirty="0">
              <a:solidFill>
                <a:srgbClr val="008000"/>
              </a:solidFill>
            </a:endParaRPr>
          </a:p>
        </p:txBody>
      </p:sp>
      <p:sp>
        <p:nvSpPr>
          <p:cNvPr id="5" name="TextBox 4"/>
          <p:cNvSpPr txBox="1"/>
          <p:nvPr/>
        </p:nvSpPr>
        <p:spPr>
          <a:xfrm>
            <a:off x="496081" y="5934670"/>
            <a:ext cx="2996324" cy="646331"/>
          </a:xfrm>
          <a:prstGeom prst="rect">
            <a:avLst/>
          </a:prstGeom>
          <a:noFill/>
        </p:spPr>
        <p:txBody>
          <a:bodyPr wrap="square" rtlCol="0">
            <a:spAutoFit/>
          </a:bodyPr>
          <a:lstStyle/>
          <a:p>
            <a:pPr algn="ctr"/>
            <a:r>
              <a:rPr lang="en-US" sz="1200" dirty="0" smtClean="0">
                <a:solidFill>
                  <a:srgbClr val="0000FF"/>
                </a:solidFill>
              </a:rPr>
              <a:t>Another example</a:t>
            </a:r>
          </a:p>
          <a:p>
            <a:r>
              <a:rPr lang="en-US" sz="1200" dirty="0" smtClean="0">
                <a:solidFill>
                  <a:srgbClr val="008000"/>
                </a:solidFill>
              </a:rPr>
              <a:t>394 stream interfaces in the interval 1995–2006</a:t>
            </a:r>
            <a:endParaRPr lang="en-US" sz="1200" dirty="0">
              <a:solidFill>
                <a:srgbClr val="008000"/>
              </a:solidFill>
            </a:endParaRPr>
          </a:p>
        </p:txBody>
      </p:sp>
      <p:sp>
        <p:nvSpPr>
          <p:cNvPr id="6" name="TextBox 5"/>
          <p:cNvSpPr txBox="1"/>
          <p:nvPr/>
        </p:nvSpPr>
        <p:spPr>
          <a:xfrm>
            <a:off x="4803691" y="5873115"/>
            <a:ext cx="2811516" cy="707886"/>
          </a:xfrm>
          <a:prstGeom prst="rect">
            <a:avLst/>
          </a:prstGeom>
          <a:noFill/>
        </p:spPr>
        <p:txBody>
          <a:bodyPr wrap="square" rtlCol="0">
            <a:spAutoFit/>
          </a:bodyPr>
          <a:lstStyle/>
          <a:p>
            <a:r>
              <a:rPr lang="en-US" sz="1000" dirty="0" err="1" smtClean="0"/>
              <a:t>McPherron</a:t>
            </a:r>
            <a:r>
              <a:rPr lang="en-US" sz="1000" dirty="0" smtClean="0"/>
              <a:t>, R. L., D. N. Baker, and N. U. Crooker (2009), Role of the Russell-</a:t>
            </a:r>
            <a:r>
              <a:rPr lang="en-US" sz="1000" dirty="0" err="1" smtClean="0"/>
              <a:t>McPherron</a:t>
            </a:r>
            <a:r>
              <a:rPr lang="en-US" sz="1000" dirty="0" smtClean="0"/>
              <a:t> effect in the acceleration of relativistic electrons, J. Atmos. Sol. Terr. Phys., 71(10–11), 1032–1044</a:t>
            </a:r>
            <a:endParaRPr lang="en-US" sz="1000" dirty="0"/>
          </a:p>
        </p:txBody>
      </p:sp>
      <p:cxnSp>
        <p:nvCxnSpPr>
          <p:cNvPr id="7" name="Straight Arrow Connector 6"/>
          <p:cNvCxnSpPr/>
          <p:nvPr/>
        </p:nvCxnSpPr>
        <p:spPr>
          <a:xfrm>
            <a:off x="3492405" y="6136408"/>
            <a:ext cx="1088354" cy="1084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606789" y="138262"/>
            <a:ext cx="2454518"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b="1" dirty="0" smtClean="0">
                <a:solidFill>
                  <a:schemeClr val="bg1"/>
                </a:solidFill>
              </a:rPr>
              <a:t>Typical behavior of </a:t>
            </a:r>
            <a:r>
              <a:rPr lang="en-US" b="1" dirty="0" err="1" smtClean="0">
                <a:solidFill>
                  <a:schemeClr val="bg1"/>
                </a:solidFill>
              </a:rPr>
              <a:t>CIRs</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CME_CIR_diff.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97744" y="1110376"/>
            <a:ext cx="8946256" cy="5445547"/>
          </a:xfrm>
          <a:prstGeom prst="rect">
            <a:avLst/>
          </a:prstGeom>
        </p:spPr>
      </p:pic>
      <p:sp>
        <p:nvSpPr>
          <p:cNvPr id="3" name="TextBox 2"/>
          <p:cNvSpPr txBox="1"/>
          <p:nvPr/>
        </p:nvSpPr>
        <p:spPr>
          <a:xfrm>
            <a:off x="3319585" y="6278924"/>
            <a:ext cx="3871332" cy="553998"/>
          </a:xfrm>
          <a:prstGeom prst="rect">
            <a:avLst/>
          </a:prstGeom>
          <a:noFill/>
        </p:spPr>
        <p:txBody>
          <a:bodyPr wrap="square" rtlCol="0">
            <a:spAutoFit/>
          </a:bodyPr>
          <a:lstStyle/>
          <a:p>
            <a:r>
              <a:rPr lang="en-US" sz="1000" dirty="0" err="1" smtClean="0">
                <a:latin typeface="Helvetica"/>
                <a:cs typeface="Helvetica"/>
              </a:rPr>
              <a:t>Borovsky</a:t>
            </a:r>
            <a:r>
              <a:rPr lang="en-US" sz="1000" dirty="0" smtClean="0">
                <a:latin typeface="Helvetica"/>
                <a:cs typeface="Helvetica"/>
              </a:rPr>
              <a:t>, J. E. and M. H. Denton ( 2006 ), Differences between CME‐driven storms and CIR‐driven storms , </a:t>
            </a:r>
            <a:r>
              <a:rPr lang="en-US" sz="1000" i="1" dirty="0" smtClean="0">
                <a:latin typeface="Helvetica"/>
                <a:cs typeface="Helvetica"/>
              </a:rPr>
              <a:t>J. </a:t>
            </a:r>
            <a:r>
              <a:rPr lang="en-US" sz="1000" i="1" dirty="0" err="1" smtClean="0">
                <a:latin typeface="Helvetica"/>
                <a:cs typeface="Helvetica"/>
              </a:rPr>
              <a:t>Geophys</a:t>
            </a:r>
            <a:r>
              <a:rPr lang="en-US" sz="1000" i="1" dirty="0" smtClean="0">
                <a:latin typeface="Helvetica"/>
                <a:cs typeface="Helvetica"/>
              </a:rPr>
              <a:t>. Res.</a:t>
            </a:r>
            <a:r>
              <a:rPr lang="en-US" sz="1000" dirty="0" smtClean="0">
                <a:latin typeface="Helvetica"/>
                <a:cs typeface="Helvetica"/>
              </a:rPr>
              <a:t> , 111 , A07S08, doi:10.1029/2005JA011447. </a:t>
            </a:r>
            <a:endParaRPr lang="en-US" sz="1000" dirty="0">
              <a:latin typeface="Helvetica"/>
              <a:cs typeface="Helvetica"/>
            </a:endParaRPr>
          </a:p>
        </p:txBody>
      </p:sp>
      <p:sp>
        <p:nvSpPr>
          <p:cNvPr id="4" name="TextBox 3"/>
          <p:cNvSpPr txBox="1"/>
          <p:nvPr/>
        </p:nvSpPr>
        <p:spPr>
          <a:xfrm>
            <a:off x="1382329" y="132282"/>
            <a:ext cx="6179008" cy="646331"/>
          </a:xfrm>
          <a:prstGeom prst="rect">
            <a:avLst/>
          </a:prstGeom>
          <a:noFill/>
        </p:spPr>
        <p:txBody>
          <a:bodyPr wrap="square" rtlCol="0">
            <a:spAutoFit/>
          </a:bodyPr>
          <a:lstStyle/>
          <a:p>
            <a:r>
              <a:rPr lang="en-US" dirty="0" smtClean="0">
                <a:solidFill>
                  <a:srgbClr val="660066"/>
                </a:solidFill>
                <a:latin typeface="Helvetica"/>
                <a:cs typeface="Helvetica"/>
              </a:rPr>
              <a:t>Both CME and </a:t>
            </a:r>
            <a:r>
              <a:rPr lang="en-US" dirty="0" err="1" smtClean="0">
                <a:solidFill>
                  <a:srgbClr val="660066"/>
                </a:solidFill>
                <a:latin typeface="Helvetica"/>
                <a:cs typeface="Helvetica"/>
              </a:rPr>
              <a:t>CIRs</a:t>
            </a:r>
            <a:r>
              <a:rPr lang="en-US" dirty="0" smtClean="0">
                <a:solidFill>
                  <a:srgbClr val="660066"/>
                </a:solidFill>
                <a:latin typeface="Helvetica"/>
                <a:cs typeface="Helvetica"/>
              </a:rPr>
              <a:t> are capable of generating geomagnetic storms. Differs in</a:t>
            </a:r>
            <a:endParaRPr lang="en-US" dirty="0">
              <a:solidFill>
                <a:srgbClr val="660066"/>
              </a:solidFill>
              <a:latin typeface="Helvetica"/>
              <a:cs typeface="Helvetica"/>
            </a:endParaRPr>
          </a:p>
        </p:txBody>
      </p:sp>
      <p:cxnSp>
        <p:nvCxnSpPr>
          <p:cNvPr id="10" name="Straight Connector 9"/>
          <p:cNvCxnSpPr/>
          <p:nvPr/>
        </p:nvCxnSpPr>
        <p:spPr>
          <a:xfrm flipV="1">
            <a:off x="263367" y="4154425"/>
            <a:ext cx="8380974" cy="9844"/>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263367" y="5887076"/>
            <a:ext cx="8380974" cy="9844"/>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263367" y="5306244"/>
            <a:ext cx="8380974" cy="9844"/>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63367" y="2835248"/>
            <a:ext cx="8380974" cy="9844"/>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263367" y="6269080"/>
            <a:ext cx="8380974" cy="9844"/>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NASA/GSFC, internal use only :-)</a:t>
            </a:r>
            <a:endParaRPr lang="en-US"/>
          </a:p>
        </p:txBody>
      </p:sp>
      <p:pic>
        <p:nvPicPr>
          <p:cNvPr id="6" name="Picture 5" descr="mp06.gif"/>
          <p:cNvPicPr>
            <a:picLocks noChangeAspect="1"/>
          </p:cNvPicPr>
          <p:nvPr/>
        </p:nvPicPr>
        <p:blipFill>
          <a:blip r:embed="rId3"/>
          <a:stretch>
            <a:fillRect/>
          </a:stretch>
        </p:blipFill>
        <p:spPr>
          <a:xfrm>
            <a:off x="2007712" y="1170762"/>
            <a:ext cx="5026707" cy="5371002"/>
          </a:xfrm>
          <a:prstGeom prst="rect">
            <a:avLst/>
          </a:prstGeom>
        </p:spPr>
      </p:pic>
      <p:sp>
        <p:nvSpPr>
          <p:cNvPr id="5" name="TextBox 4"/>
          <p:cNvSpPr txBox="1"/>
          <p:nvPr/>
        </p:nvSpPr>
        <p:spPr>
          <a:xfrm>
            <a:off x="1494264" y="121267"/>
            <a:ext cx="5328682" cy="646331"/>
          </a:xfrm>
          <a:prstGeom prst="rect">
            <a:avLst/>
          </a:prstGeom>
          <a:noFill/>
        </p:spPr>
        <p:txBody>
          <a:bodyPr wrap="square" rtlCol="0">
            <a:spAutoFit/>
          </a:bodyPr>
          <a:lstStyle/>
          <a:p>
            <a:pPr algn="ctr"/>
            <a:r>
              <a:rPr lang="en-US" b="1" dirty="0" smtClean="0">
                <a:latin typeface="Helvetica"/>
                <a:cs typeface="Helvetica"/>
              </a:rPr>
              <a:t>Two major types of solar wind-magnetosphere interactions</a:t>
            </a:r>
            <a:endParaRPr lang="en-US" b="1" dirty="0">
              <a:latin typeface="Helvetica"/>
              <a:cs typeface="Helvetica"/>
            </a:endParaRPr>
          </a:p>
        </p:txBody>
      </p:sp>
      <p:sp>
        <p:nvSpPr>
          <p:cNvPr id="7" name="TextBox 6"/>
          <p:cNvSpPr txBox="1"/>
          <p:nvPr/>
        </p:nvSpPr>
        <p:spPr>
          <a:xfrm>
            <a:off x="391615" y="2078133"/>
            <a:ext cx="1651827" cy="369332"/>
          </a:xfrm>
          <a:prstGeom prst="rect">
            <a:avLst/>
          </a:prstGeom>
          <a:noFill/>
        </p:spPr>
        <p:txBody>
          <a:bodyPr wrap="none" rtlCol="0">
            <a:spAutoFit/>
          </a:bodyPr>
          <a:lstStyle/>
          <a:p>
            <a:r>
              <a:rPr lang="en-US" b="1" dirty="0" smtClean="0">
                <a:solidFill>
                  <a:srgbClr val="FF0000"/>
                </a:solidFill>
              </a:rPr>
              <a:t>Southward IMF</a:t>
            </a:r>
            <a:endParaRPr lang="en-US" b="1" dirty="0">
              <a:solidFill>
                <a:srgbClr val="FF0000"/>
              </a:solidFill>
            </a:endParaRPr>
          </a:p>
        </p:txBody>
      </p:sp>
      <p:sp>
        <p:nvSpPr>
          <p:cNvPr id="8" name="TextBox 7"/>
          <p:cNvSpPr txBox="1"/>
          <p:nvPr/>
        </p:nvSpPr>
        <p:spPr>
          <a:xfrm>
            <a:off x="268838" y="4524101"/>
            <a:ext cx="1620957" cy="369332"/>
          </a:xfrm>
          <a:prstGeom prst="rect">
            <a:avLst/>
          </a:prstGeom>
          <a:noFill/>
        </p:spPr>
        <p:txBody>
          <a:bodyPr wrap="none" rtlCol="0">
            <a:spAutoFit/>
          </a:bodyPr>
          <a:lstStyle/>
          <a:p>
            <a:r>
              <a:rPr lang="en-US" dirty="0" smtClean="0">
                <a:solidFill>
                  <a:srgbClr val="0000FF"/>
                </a:solidFill>
              </a:rPr>
              <a:t>Northward IMF</a:t>
            </a:r>
            <a:endParaRPr lang="en-US" dirty="0">
              <a:solidFill>
                <a:srgbClr val="0000FF"/>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360013" y="134724"/>
            <a:ext cx="6235962" cy="691234"/>
          </a:xfrm>
        </p:spPr>
        <p:txBody>
          <a:bodyPr/>
          <a:lstStyle/>
          <a:p>
            <a:r>
              <a:rPr lang="en-US" sz="3600" dirty="0">
                <a:solidFill>
                  <a:srgbClr val="0000FF"/>
                </a:solidFill>
                <a:latin typeface="Helvetica"/>
                <a:cs typeface="Helvetica"/>
              </a:rPr>
              <a:t>The Earth’s </a:t>
            </a:r>
            <a:r>
              <a:rPr lang="en-US" sz="3600" dirty="0" smtClean="0">
                <a:solidFill>
                  <a:srgbClr val="0000FF"/>
                </a:solidFill>
                <a:latin typeface="Helvetica"/>
                <a:cs typeface="Helvetica"/>
              </a:rPr>
              <a:t>Magnetosphere</a:t>
            </a:r>
            <a:endParaRPr lang="en-US" sz="3600" dirty="0">
              <a:solidFill>
                <a:srgbClr val="0000FF"/>
              </a:solidFill>
              <a:latin typeface="Helvetica"/>
              <a:cs typeface="Helvetica"/>
            </a:endParaRPr>
          </a:p>
        </p:txBody>
      </p:sp>
      <p:pic>
        <p:nvPicPr>
          <p:cNvPr id="6148" name="Picture 4" descr="magnetosphere"/>
          <p:cNvPicPr>
            <a:picLocks noChangeAspect="1" noChangeArrowheads="1"/>
          </p:cNvPicPr>
          <p:nvPr/>
        </p:nvPicPr>
        <p:blipFill>
          <a:blip r:embed="rId2"/>
          <a:srcRect/>
          <a:stretch>
            <a:fillRect/>
          </a:stretch>
        </p:blipFill>
        <p:spPr bwMode="auto">
          <a:xfrm>
            <a:off x="990600" y="1171575"/>
            <a:ext cx="7239000" cy="5686425"/>
          </a:xfrm>
          <a:prstGeom prst="rect">
            <a:avLst/>
          </a:prstGeom>
          <a:noFill/>
        </p:spPr>
      </p:pic>
      <p:sp>
        <p:nvSpPr>
          <p:cNvPr id="6149" name="Text Box 5"/>
          <p:cNvSpPr txBox="1">
            <a:spLocks noChangeArrowheads="1"/>
          </p:cNvSpPr>
          <p:nvPr/>
        </p:nvSpPr>
        <p:spPr bwMode="auto">
          <a:xfrm>
            <a:off x="7299325" y="6361113"/>
            <a:ext cx="806450" cy="366712"/>
          </a:xfrm>
          <a:prstGeom prst="rect">
            <a:avLst/>
          </a:prstGeom>
          <a:noFill/>
          <a:ln w="9525">
            <a:noFill/>
            <a:miter lim="800000"/>
            <a:headEnd/>
            <a:tailEnd/>
          </a:ln>
          <a:effectLst/>
        </p:spPr>
        <p:txBody>
          <a:bodyPr wrap="none">
            <a:prstTxWarp prst="textNoShape">
              <a:avLst/>
            </a:prstTxWarp>
            <a:spAutoFit/>
          </a:bodyPr>
          <a:lstStyle/>
          <a:p>
            <a:r>
              <a:rPr lang="en-US">
                <a:solidFill>
                  <a:schemeClr val="bg1"/>
                </a:solidFill>
              </a:rPr>
              <a:t>NASA</a:t>
            </a:r>
          </a:p>
        </p:txBody>
      </p:sp>
      <p:sp>
        <p:nvSpPr>
          <p:cNvPr id="5" name="Footer Placeholder 4"/>
          <p:cNvSpPr>
            <a:spLocks noGrp="1"/>
          </p:cNvSpPr>
          <p:nvPr>
            <p:ph type="ftr" sz="quarter" idx="11"/>
          </p:nvPr>
        </p:nvSpPr>
        <p:spPr/>
        <p:txBody>
          <a:bodyPr/>
          <a:lstStyle/>
          <a:p>
            <a:r>
              <a:rPr lang="en-US" smtClean="0"/>
              <a:t>NASA/GSFC, internal use only :-)</a:t>
            </a: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752600" y="0"/>
            <a:ext cx="6248400" cy="304800"/>
          </a:xfrm>
        </p:spPr>
        <p:txBody>
          <a:bodyPr>
            <a:normAutofit fontScale="90000"/>
          </a:bodyPr>
          <a:lstStyle/>
          <a:p>
            <a:r>
              <a:rPr lang="en-US" sz="2800" dirty="0">
                <a:solidFill>
                  <a:srgbClr val="0000FF"/>
                </a:solidFill>
              </a:rPr>
              <a:t>The Earth’s Magnetosphere</a:t>
            </a:r>
          </a:p>
        </p:txBody>
      </p:sp>
      <p:pic>
        <p:nvPicPr>
          <p:cNvPr id="7172" name="Picture 4" descr="5_magnetosphere"/>
          <p:cNvPicPr preferRelativeResize="0">
            <a:picLocks noChangeAspect="1" noChangeArrowheads="1"/>
          </p:cNvPicPr>
          <p:nvPr/>
        </p:nvPicPr>
        <p:blipFill>
          <a:blip r:embed="rId2"/>
          <a:srcRect/>
          <a:stretch>
            <a:fillRect/>
          </a:stretch>
        </p:blipFill>
        <p:spPr bwMode="auto">
          <a:xfrm>
            <a:off x="152400" y="533400"/>
            <a:ext cx="5951538" cy="3098800"/>
          </a:xfrm>
          <a:prstGeom prst="rect">
            <a:avLst/>
          </a:prstGeom>
          <a:noFill/>
          <a:ln w="9525">
            <a:noFill/>
            <a:miter lim="800000"/>
            <a:headEnd/>
            <a:tailEnd/>
          </a:ln>
        </p:spPr>
      </p:pic>
      <p:sp>
        <p:nvSpPr>
          <p:cNvPr id="7182" name="Oval 14"/>
          <p:cNvSpPr>
            <a:spLocks noChangeArrowheads="1"/>
          </p:cNvSpPr>
          <p:nvPr/>
        </p:nvSpPr>
        <p:spPr bwMode="auto">
          <a:xfrm>
            <a:off x="762000" y="1676400"/>
            <a:ext cx="1295400" cy="838200"/>
          </a:xfrm>
          <a:prstGeom prst="ellipse">
            <a:avLst/>
          </a:prstGeom>
          <a:noFill/>
          <a:ln w="38100">
            <a:solidFill>
              <a:srgbClr val="FF3399"/>
            </a:solidFill>
            <a:prstDash val="sysDot"/>
            <a:round/>
            <a:headEnd/>
            <a:tailEnd/>
          </a:ln>
          <a:effectLst/>
        </p:spPr>
        <p:txBody>
          <a:bodyPr wrap="none" anchor="ctr">
            <a:prstTxWarp prst="textNoShape">
              <a:avLst/>
            </a:prstTxWarp>
          </a:bodyPr>
          <a:lstStyle/>
          <a:p>
            <a:endParaRPr lang="en-US"/>
          </a:p>
        </p:txBody>
      </p:sp>
      <p:sp>
        <p:nvSpPr>
          <p:cNvPr id="7183" name="Line 15"/>
          <p:cNvSpPr>
            <a:spLocks noChangeShapeType="1"/>
          </p:cNvSpPr>
          <p:nvPr/>
        </p:nvSpPr>
        <p:spPr bwMode="auto">
          <a:xfrm>
            <a:off x="1752600" y="2438400"/>
            <a:ext cx="1981200" cy="2057400"/>
          </a:xfrm>
          <a:prstGeom prst="line">
            <a:avLst/>
          </a:prstGeom>
          <a:noFill/>
          <a:ln w="76200">
            <a:solidFill>
              <a:srgbClr val="FF3399"/>
            </a:solidFill>
            <a:round/>
            <a:headEnd/>
            <a:tailEnd type="triangle" w="med" len="med"/>
          </a:ln>
          <a:effectLst/>
        </p:spPr>
        <p:txBody>
          <a:bodyPr>
            <a:prstTxWarp prst="textNoShape">
              <a:avLst/>
            </a:prstTxWarp>
          </a:bodyPr>
          <a:lstStyle/>
          <a:p>
            <a:endParaRPr lang="en-US"/>
          </a:p>
        </p:txBody>
      </p:sp>
      <p:sp>
        <p:nvSpPr>
          <p:cNvPr id="7184" name="Text Box 16"/>
          <p:cNvSpPr txBox="1">
            <a:spLocks noChangeArrowheads="1"/>
          </p:cNvSpPr>
          <p:nvPr/>
        </p:nvSpPr>
        <p:spPr bwMode="auto">
          <a:xfrm>
            <a:off x="1066800" y="4495800"/>
            <a:ext cx="2895600" cy="646331"/>
          </a:xfrm>
          <a:prstGeom prst="rect">
            <a:avLst/>
          </a:prstGeom>
          <a:solidFill>
            <a:schemeClr val="bg1"/>
          </a:solidFill>
          <a:ln w="9525">
            <a:noFill/>
            <a:miter lim="800000"/>
            <a:headEnd/>
            <a:tailEnd/>
          </a:ln>
          <a:effectLst/>
        </p:spPr>
        <p:txBody>
          <a:bodyPr>
            <a:prstTxWarp prst="textNoShape">
              <a:avLst/>
            </a:prstTxWarp>
            <a:spAutoFit/>
          </a:bodyPr>
          <a:lstStyle/>
          <a:p>
            <a:r>
              <a:rPr lang="en-US" dirty="0"/>
              <a:t>Inner Magnetosphere:</a:t>
            </a:r>
            <a:endParaRPr lang="en-US" dirty="0" smtClean="0"/>
          </a:p>
          <a:p>
            <a:r>
              <a:rPr lang="en-US" dirty="0" smtClean="0"/>
              <a:t>Up to ~ 10Re</a:t>
            </a:r>
            <a:endParaRPr lang="en-US" dirty="0"/>
          </a:p>
        </p:txBody>
      </p:sp>
      <p:grpSp>
        <p:nvGrpSpPr>
          <p:cNvPr id="2" name="Group 20"/>
          <p:cNvGrpSpPr>
            <a:grpSpLocks noChangeAspect="1"/>
          </p:cNvGrpSpPr>
          <p:nvPr/>
        </p:nvGrpSpPr>
        <p:grpSpPr bwMode="auto">
          <a:xfrm>
            <a:off x="3962400" y="3692525"/>
            <a:ext cx="5326063" cy="3165475"/>
            <a:chOff x="576" y="981"/>
            <a:chExt cx="4737" cy="2815"/>
          </a:xfrm>
        </p:grpSpPr>
        <p:pic>
          <p:nvPicPr>
            <p:cNvPr id="7189" name="Picture 21"/>
            <p:cNvPicPr>
              <a:picLocks noChangeAspect="1" noChangeArrowheads="1"/>
            </p:cNvPicPr>
            <p:nvPr/>
          </p:nvPicPr>
          <p:blipFill>
            <a:blip r:embed="rId3"/>
            <a:srcRect/>
            <a:stretch>
              <a:fillRect/>
            </a:stretch>
          </p:blipFill>
          <p:spPr bwMode="auto">
            <a:xfrm>
              <a:off x="576" y="981"/>
              <a:ext cx="4656" cy="2763"/>
            </a:xfrm>
            <a:prstGeom prst="rect">
              <a:avLst/>
            </a:prstGeom>
            <a:noFill/>
            <a:ln w="9525">
              <a:noFill/>
              <a:miter lim="800000"/>
              <a:headEnd/>
              <a:tailEnd/>
            </a:ln>
            <a:effectLst/>
          </p:spPr>
        </p:pic>
        <p:sp>
          <p:nvSpPr>
            <p:cNvPr id="7190" name="Text Box 22"/>
            <p:cNvSpPr txBox="1">
              <a:spLocks noChangeAspect="1" noChangeArrowheads="1"/>
            </p:cNvSpPr>
            <p:nvPr/>
          </p:nvSpPr>
          <p:spPr bwMode="auto">
            <a:xfrm>
              <a:off x="4893" y="3552"/>
              <a:ext cx="420" cy="244"/>
            </a:xfrm>
            <a:prstGeom prst="rect">
              <a:avLst/>
            </a:prstGeom>
            <a:noFill/>
            <a:ln w="9525">
              <a:noFill/>
              <a:miter lim="800000"/>
              <a:headEnd/>
              <a:tailEnd/>
            </a:ln>
            <a:effectLst/>
          </p:spPr>
          <p:txBody>
            <a:bodyPr wrap="none">
              <a:prstTxWarp prst="textNoShape">
                <a:avLst/>
              </a:prstTxWarp>
              <a:spAutoFit/>
            </a:bodyPr>
            <a:lstStyle/>
            <a:p>
              <a:r>
                <a:rPr lang="en-US" sz="1200">
                  <a:solidFill>
                    <a:schemeClr val="bg1"/>
                  </a:solidFill>
                </a:rPr>
                <a:t>APL</a:t>
              </a:r>
            </a:p>
          </p:txBody>
        </p:sp>
      </p:grpSp>
      <p:sp>
        <p:nvSpPr>
          <p:cNvPr id="7192" name="Text Box 24"/>
          <p:cNvSpPr txBox="1">
            <a:spLocks noChangeArrowheads="1"/>
          </p:cNvSpPr>
          <p:nvPr/>
        </p:nvSpPr>
        <p:spPr bwMode="auto">
          <a:xfrm>
            <a:off x="4572000" y="5387975"/>
            <a:ext cx="1387475" cy="304800"/>
          </a:xfrm>
          <a:prstGeom prst="rect">
            <a:avLst/>
          </a:prstGeom>
          <a:noFill/>
          <a:ln w="9525">
            <a:noFill/>
            <a:miter lim="800000"/>
            <a:headEnd/>
            <a:tailEnd/>
          </a:ln>
          <a:effectLst/>
        </p:spPr>
        <p:txBody>
          <a:bodyPr wrap="none">
            <a:prstTxWarp prst="textNoShape">
              <a:avLst/>
            </a:prstTxWarp>
            <a:spAutoFit/>
          </a:bodyPr>
          <a:lstStyle/>
          <a:p>
            <a:r>
              <a:rPr lang="en-US" sz="1400" b="1">
                <a:solidFill>
                  <a:srgbClr val="0000FF"/>
                </a:solidFill>
              </a:rPr>
              <a:t>Plasmasphere</a:t>
            </a:r>
          </a:p>
        </p:txBody>
      </p:sp>
      <p:sp>
        <p:nvSpPr>
          <p:cNvPr id="7193" name="Text Box 25"/>
          <p:cNvSpPr txBox="1">
            <a:spLocks noChangeArrowheads="1"/>
          </p:cNvSpPr>
          <p:nvPr/>
        </p:nvSpPr>
        <p:spPr bwMode="auto">
          <a:xfrm>
            <a:off x="5943600" y="5943600"/>
            <a:ext cx="1268413" cy="304800"/>
          </a:xfrm>
          <a:prstGeom prst="rect">
            <a:avLst/>
          </a:prstGeom>
          <a:noFill/>
          <a:ln w="9525">
            <a:noFill/>
            <a:miter lim="800000"/>
            <a:headEnd/>
            <a:tailEnd/>
          </a:ln>
          <a:effectLst/>
        </p:spPr>
        <p:txBody>
          <a:bodyPr wrap="none">
            <a:prstTxWarp prst="textNoShape">
              <a:avLst/>
            </a:prstTxWarp>
            <a:spAutoFit/>
          </a:bodyPr>
          <a:lstStyle/>
          <a:p>
            <a:r>
              <a:rPr lang="en-US" sz="1400" b="1">
                <a:solidFill>
                  <a:schemeClr val="bg1"/>
                </a:solidFill>
              </a:rPr>
              <a:t>Ring Current</a:t>
            </a:r>
          </a:p>
        </p:txBody>
      </p:sp>
      <p:sp>
        <p:nvSpPr>
          <p:cNvPr id="7194" name="Text Box 26"/>
          <p:cNvSpPr txBox="1">
            <a:spLocks noChangeArrowheads="1"/>
          </p:cNvSpPr>
          <p:nvPr/>
        </p:nvSpPr>
        <p:spPr bwMode="auto">
          <a:xfrm>
            <a:off x="6781800" y="4419600"/>
            <a:ext cx="1474788" cy="304800"/>
          </a:xfrm>
          <a:prstGeom prst="rect">
            <a:avLst/>
          </a:prstGeom>
          <a:noFill/>
          <a:ln w="9525">
            <a:noFill/>
            <a:miter lim="800000"/>
            <a:headEnd/>
            <a:tailEnd/>
          </a:ln>
          <a:effectLst/>
        </p:spPr>
        <p:txBody>
          <a:bodyPr wrap="none">
            <a:prstTxWarp prst="textNoShape">
              <a:avLst/>
            </a:prstTxWarp>
            <a:spAutoFit/>
          </a:bodyPr>
          <a:lstStyle/>
          <a:p>
            <a:r>
              <a:rPr lang="en-US" sz="1400" b="1" dirty="0">
                <a:solidFill>
                  <a:srgbClr val="FF3300"/>
                </a:solidFill>
              </a:rPr>
              <a:t>Van Allen Belts</a:t>
            </a:r>
          </a:p>
        </p:txBody>
      </p:sp>
      <p:sp>
        <p:nvSpPr>
          <p:cNvPr id="14" name="TextBox 13"/>
          <p:cNvSpPr txBox="1"/>
          <p:nvPr/>
        </p:nvSpPr>
        <p:spPr>
          <a:xfrm>
            <a:off x="4747173" y="5639817"/>
            <a:ext cx="904327" cy="369332"/>
          </a:xfrm>
          <a:prstGeom prst="rect">
            <a:avLst/>
          </a:prstGeom>
          <a:noFill/>
        </p:spPr>
        <p:txBody>
          <a:bodyPr wrap="none" rtlCol="0">
            <a:spAutoFit/>
          </a:bodyPr>
          <a:lstStyle/>
          <a:p>
            <a:r>
              <a:rPr lang="en-US" dirty="0" smtClean="0">
                <a:solidFill>
                  <a:schemeClr val="accent4">
                    <a:lumMod val="75000"/>
                  </a:schemeClr>
                </a:solidFill>
              </a:rPr>
              <a:t>1-10 </a:t>
            </a:r>
            <a:r>
              <a:rPr lang="en-US" dirty="0" err="1" smtClean="0">
                <a:solidFill>
                  <a:schemeClr val="accent4">
                    <a:lumMod val="75000"/>
                  </a:schemeClr>
                </a:solidFill>
              </a:rPr>
              <a:t>eV</a:t>
            </a:r>
            <a:endParaRPr lang="en-US" dirty="0">
              <a:solidFill>
                <a:schemeClr val="accent4">
                  <a:lumMod val="75000"/>
                </a:schemeClr>
              </a:solidFill>
            </a:endParaRPr>
          </a:p>
        </p:txBody>
      </p:sp>
      <p:sp>
        <p:nvSpPr>
          <p:cNvPr id="15" name="TextBox 14"/>
          <p:cNvSpPr txBox="1"/>
          <p:nvPr/>
        </p:nvSpPr>
        <p:spPr>
          <a:xfrm>
            <a:off x="5992790" y="6214289"/>
            <a:ext cx="1120820" cy="369332"/>
          </a:xfrm>
          <a:prstGeom prst="rect">
            <a:avLst/>
          </a:prstGeom>
          <a:noFill/>
        </p:spPr>
        <p:txBody>
          <a:bodyPr wrap="none" rtlCol="0">
            <a:spAutoFit/>
          </a:bodyPr>
          <a:lstStyle/>
          <a:p>
            <a:r>
              <a:rPr lang="en-US" dirty="0" smtClean="0"/>
              <a:t>1-400 </a:t>
            </a:r>
            <a:r>
              <a:rPr lang="en-US" dirty="0" err="1" smtClean="0"/>
              <a:t>keV</a:t>
            </a:r>
            <a:endParaRPr lang="en-US" dirty="0"/>
          </a:p>
        </p:txBody>
      </p:sp>
      <p:sp>
        <p:nvSpPr>
          <p:cNvPr id="16" name="TextBox 15"/>
          <p:cNvSpPr txBox="1"/>
          <p:nvPr/>
        </p:nvSpPr>
        <p:spPr>
          <a:xfrm>
            <a:off x="7803931" y="4724400"/>
            <a:ext cx="1762847" cy="369332"/>
          </a:xfrm>
          <a:prstGeom prst="rect">
            <a:avLst/>
          </a:prstGeom>
          <a:noFill/>
        </p:spPr>
        <p:txBody>
          <a:bodyPr wrap="none" rtlCol="0">
            <a:spAutoFit/>
          </a:bodyPr>
          <a:lstStyle/>
          <a:p>
            <a:r>
              <a:rPr lang="en-US" dirty="0" smtClean="0">
                <a:solidFill>
                  <a:srgbClr val="FF0000"/>
                </a:solidFill>
              </a:rPr>
              <a:t>400 </a:t>
            </a:r>
            <a:r>
              <a:rPr lang="en-US" dirty="0" err="1" smtClean="0">
                <a:solidFill>
                  <a:srgbClr val="FF0000"/>
                </a:solidFill>
              </a:rPr>
              <a:t>keV</a:t>
            </a:r>
            <a:r>
              <a:rPr lang="en-US" dirty="0" smtClean="0">
                <a:solidFill>
                  <a:srgbClr val="FF0000"/>
                </a:solidFill>
              </a:rPr>
              <a:t> – 6 </a:t>
            </a:r>
            <a:r>
              <a:rPr lang="en-US" dirty="0" err="1" smtClean="0">
                <a:solidFill>
                  <a:srgbClr val="FF0000"/>
                </a:solidFill>
              </a:rPr>
              <a:t>MeV</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2"/>
          <p:cNvSpPr txBox="1">
            <a:spLocks noChangeArrowheads="1"/>
          </p:cNvSpPr>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solidFill>
                  <a:schemeClr val="bg1"/>
                </a:solidFill>
                <a:effectLst/>
                <a:uLnTx/>
                <a:uFillTx/>
                <a:latin typeface="+mj-lt"/>
                <a:ea typeface="ＭＳ Ｐゴシック" pitchFamily="-84" charset="-128"/>
                <a:cs typeface="ＭＳ Ｐゴシック" pitchFamily="-84" charset="-128"/>
              </a:rPr>
              <a:t>Magnetic Storms</a:t>
            </a:r>
            <a:endParaRPr kumimoji="0" lang="en-US" sz="4400" b="0" i="0" u="none" strike="noStrike" kern="0" cap="none" spc="0" normalizeH="0" baseline="0" noProof="0">
              <a:ln>
                <a:noFill/>
              </a:ln>
              <a:solidFill>
                <a:schemeClr val="bg1"/>
              </a:solidFill>
              <a:effectLst/>
              <a:uLnTx/>
              <a:uFillTx/>
              <a:latin typeface="+mj-lt"/>
              <a:ea typeface="ＭＳ Ｐゴシック" pitchFamily="-84" charset="-128"/>
              <a:cs typeface="ＭＳ Ｐゴシック" pitchFamily="-84" charset="-128"/>
            </a:endParaRPr>
          </a:p>
        </p:txBody>
      </p:sp>
      <p:sp>
        <p:nvSpPr>
          <p:cNvPr id="6" name="Rectangle 4"/>
          <p:cNvSpPr txBox="1">
            <a:spLocks noChangeArrowheads="1"/>
          </p:cNvSpPr>
          <p:nvPr/>
        </p:nvSpPr>
        <p:spPr bwMode="auto">
          <a:xfrm>
            <a:off x="5105400" y="1371600"/>
            <a:ext cx="3581400" cy="320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bg1"/>
                </a:solidFill>
                <a:effectLst/>
                <a:uLnTx/>
                <a:uFillTx/>
                <a:latin typeface="+mn-lt"/>
                <a:ea typeface="ＭＳ Ｐゴシック" pitchFamily="-84" charset="-128"/>
                <a:cs typeface="ＭＳ Ｐゴシック" pitchFamily="-84" charset="-128"/>
              </a:rPr>
              <a:t>Most intense solar wind-magnetosphere coupling</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bg1"/>
                </a:solidFill>
                <a:effectLst/>
                <a:uLnTx/>
                <a:uFillTx/>
                <a:latin typeface="+mn-lt"/>
                <a:ea typeface="ＭＳ Ｐゴシック" pitchFamily="-84" charset="-128"/>
                <a:cs typeface="ＭＳ Ｐゴシック" pitchFamily="-84" charset="-128"/>
              </a:rPr>
              <a:t>Associated with solar coronal mass ejections (CME), coronal holes HSS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bg1"/>
                </a:solidFill>
                <a:effectLst/>
                <a:uLnTx/>
                <a:uFillTx/>
                <a:latin typeface="+mn-lt"/>
                <a:ea typeface="ＭＳ Ｐゴシック" pitchFamily="-84" charset="-128"/>
                <a:cs typeface="ＭＳ Ｐゴシック" pitchFamily="-84" charset="-128"/>
              </a:rPr>
              <a:t>IMF </a:t>
            </a:r>
            <a:r>
              <a:rPr kumimoji="0" lang="en-US" sz="2000" b="0" i="0" u="none" strike="noStrike" kern="0" cap="none" spc="0" normalizeH="0" baseline="0" noProof="0" dirty="0" err="1" smtClean="0">
                <a:ln>
                  <a:noFill/>
                </a:ln>
                <a:solidFill>
                  <a:schemeClr val="bg1"/>
                </a:solidFill>
                <a:effectLst/>
                <a:uLnTx/>
                <a:uFillTx/>
                <a:latin typeface="+mn-lt"/>
                <a:ea typeface="ＭＳ Ｐゴシック" pitchFamily="-84" charset="-128"/>
                <a:cs typeface="ＭＳ Ｐゴシック" pitchFamily="-84" charset="-128"/>
              </a:rPr>
              <a:t>Bz</a:t>
            </a:r>
            <a:r>
              <a:rPr kumimoji="0" lang="en-US" sz="2000" b="0" i="0" u="none" strike="noStrike" kern="0" cap="none" spc="0" normalizeH="0" baseline="0" noProof="0" dirty="0" smtClean="0">
                <a:ln>
                  <a:noFill/>
                </a:ln>
                <a:solidFill>
                  <a:schemeClr val="bg1"/>
                </a:solidFill>
                <a:effectLst/>
                <a:uLnTx/>
                <a:uFillTx/>
                <a:latin typeface="+mn-lt"/>
                <a:ea typeface="ＭＳ Ｐゴシック" pitchFamily="-84" charset="-128"/>
                <a:cs typeface="ＭＳ Ｐゴシック" pitchFamily="-84" charset="-128"/>
              </a:rPr>
              <a:t> southward, strong electric field in the tail</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bg1"/>
                </a:solidFill>
                <a:effectLst/>
                <a:uLnTx/>
                <a:uFillTx/>
                <a:latin typeface="+mn-lt"/>
                <a:ea typeface="ＭＳ Ｐゴシック" pitchFamily="-84" charset="-128"/>
                <a:cs typeface="ＭＳ Ｐゴシック" pitchFamily="-84" charset="-128"/>
              </a:rPr>
              <a:t>Formation of ring current and other global effects</a:t>
            </a:r>
            <a:endParaRPr kumimoji="0" lang="en-US" sz="2000" b="0" i="0" u="none" strike="noStrike" kern="0" cap="none" spc="0" normalizeH="0" baseline="0" noProof="0" dirty="0">
              <a:ln>
                <a:noFill/>
              </a:ln>
              <a:solidFill>
                <a:schemeClr val="bg1"/>
              </a:solidFill>
              <a:effectLst/>
              <a:uLnTx/>
              <a:uFillTx/>
              <a:latin typeface="+mn-lt"/>
              <a:ea typeface="ＭＳ Ｐゴシック" pitchFamily="-84" charset="-128"/>
              <a:cs typeface="ＭＳ Ｐゴシック" pitchFamily="-84" charset="-128"/>
            </a:endParaRPr>
          </a:p>
        </p:txBody>
      </p:sp>
      <p:pic>
        <p:nvPicPr>
          <p:cNvPr id="7" name="Picture 6" descr="Intro-Dst"/>
          <p:cNvPicPr>
            <a:picLocks noChangeAspect="1" noChangeArrowheads="1"/>
          </p:cNvPicPr>
          <p:nvPr/>
        </p:nvPicPr>
        <p:blipFill>
          <a:blip r:embed="rId2"/>
          <a:srcRect b="4440"/>
          <a:stretch>
            <a:fillRect/>
          </a:stretch>
        </p:blipFill>
        <p:spPr bwMode="auto">
          <a:xfrm>
            <a:off x="5105400" y="4667250"/>
            <a:ext cx="3352800" cy="2190750"/>
          </a:xfrm>
          <a:prstGeom prst="rect">
            <a:avLst/>
          </a:prstGeom>
          <a:noFill/>
          <a:ln w="12700">
            <a:solidFill>
              <a:schemeClr val="bg2"/>
            </a:solidFill>
            <a:miter lim="800000"/>
            <a:headEnd/>
            <a:tailEnd/>
          </a:ln>
        </p:spPr>
      </p:pic>
      <p:sp>
        <p:nvSpPr>
          <p:cNvPr id="8" name="Rectangle 7"/>
          <p:cNvSpPr>
            <a:spLocks noChangeArrowheads="1"/>
          </p:cNvSpPr>
          <p:nvPr/>
        </p:nvSpPr>
        <p:spPr bwMode="auto">
          <a:xfrm>
            <a:off x="304800" y="4267200"/>
            <a:ext cx="4419600" cy="11430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r>
              <a:rPr lang="en-US" sz="1600">
                <a:solidFill>
                  <a:schemeClr val="bg1"/>
                </a:solidFill>
              </a:rPr>
              <a:t>Dst measures ring current development</a:t>
            </a:r>
          </a:p>
          <a:p>
            <a:pPr marL="742950" lvl="1" indent="-285750">
              <a:spcBef>
                <a:spcPct val="20000"/>
              </a:spcBef>
              <a:buFontTx/>
              <a:buChar char="–"/>
            </a:pPr>
            <a:r>
              <a:rPr lang="en-US" sz="1400">
                <a:solidFill>
                  <a:schemeClr val="bg1"/>
                </a:solidFill>
                <a:ea typeface="ＭＳ Ｐゴシック" pitchFamily="-84" charset="-128"/>
                <a:cs typeface="ＭＳ Ｐゴシック" pitchFamily="-84" charset="-128"/>
              </a:rPr>
              <a:t>Storm sudden commencement (SSC), main phase, and recovery phase</a:t>
            </a:r>
          </a:p>
          <a:p>
            <a:pPr marL="742950" lvl="1" indent="-285750">
              <a:spcBef>
                <a:spcPct val="20000"/>
              </a:spcBef>
              <a:buFontTx/>
              <a:buChar char="–"/>
            </a:pPr>
            <a:r>
              <a:rPr lang="en-US" sz="1400">
                <a:solidFill>
                  <a:schemeClr val="bg1"/>
                </a:solidFill>
                <a:ea typeface="ＭＳ Ｐゴシック" pitchFamily="-84" charset="-128"/>
                <a:cs typeface="ＭＳ Ｐゴシック" pitchFamily="-84" charset="-128"/>
              </a:rPr>
              <a:t>Duration: days</a:t>
            </a:r>
          </a:p>
        </p:txBody>
      </p:sp>
      <p:pic>
        <p:nvPicPr>
          <p:cNvPr id="9" name="Picture 8" descr="03_01_02"/>
          <p:cNvPicPr>
            <a:picLocks noChangeAspect="1" noChangeArrowheads="1"/>
          </p:cNvPicPr>
          <p:nvPr/>
        </p:nvPicPr>
        <p:blipFill>
          <a:blip r:embed="rId3"/>
          <a:srcRect/>
          <a:stretch>
            <a:fillRect/>
          </a:stretch>
        </p:blipFill>
        <p:spPr bwMode="auto">
          <a:xfrm>
            <a:off x="0" y="1562100"/>
            <a:ext cx="4724400" cy="18669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txBox="1">
            <a:spLocks noChangeArrowheads="1"/>
          </p:cNvSpPr>
          <p:nvPr/>
        </p:nvSpPr>
        <p:spPr bwMode="auto">
          <a:xfrm>
            <a:off x="-990600" y="0"/>
            <a:ext cx="8229600" cy="655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smtClean="0">
                <a:ln>
                  <a:noFill/>
                </a:ln>
                <a:solidFill>
                  <a:schemeClr val="bg1"/>
                </a:solidFill>
                <a:effectLst/>
                <a:uLnTx/>
                <a:uFillTx/>
                <a:latin typeface="+mj-lt"/>
                <a:ea typeface="ＭＳ Ｐゴシック" pitchFamily="-84" charset="-128"/>
                <a:cs typeface="ＭＳ Ｐゴシック" pitchFamily="-84" charset="-128"/>
              </a:rPr>
              <a:t>Substorms</a:t>
            </a:r>
            <a:endParaRPr kumimoji="0" lang="en-US" sz="4000" b="0" i="0" u="none" strike="noStrike" kern="0" cap="none" spc="0" normalizeH="0" baseline="0" noProof="0">
              <a:ln>
                <a:noFill/>
              </a:ln>
              <a:solidFill>
                <a:schemeClr val="bg1"/>
              </a:solidFill>
              <a:effectLst/>
              <a:uLnTx/>
              <a:uFillTx/>
              <a:latin typeface="+mj-lt"/>
              <a:ea typeface="ＭＳ Ｐゴシック" pitchFamily="-84" charset="-128"/>
              <a:cs typeface="ＭＳ Ｐゴシック" pitchFamily="-84" charset="-128"/>
            </a:endParaRPr>
          </a:p>
        </p:txBody>
      </p:sp>
      <p:sp>
        <p:nvSpPr>
          <p:cNvPr id="5" name="Rectangle 3"/>
          <p:cNvSpPr txBox="1">
            <a:spLocks noChangeArrowheads="1"/>
          </p:cNvSpPr>
          <p:nvPr/>
        </p:nvSpPr>
        <p:spPr bwMode="auto">
          <a:xfrm>
            <a:off x="457200" y="1219200"/>
            <a:ext cx="4648200" cy="16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sz="1600" b="0" i="0" u="none" strike="noStrike" kern="0" cap="none" spc="0" normalizeH="0" baseline="0" noProof="0" smtClean="0">
                <a:ln>
                  <a:noFill/>
                </a:ln>
                <a:solidFill>
                  <a:schemeClr val="bg1"/>
                </a:solidFill>
                <a:effectLst/>
                <a:uLnTx/>
                <a:uFillTx/>
                <a:latin typeface="+mn-lt"/>
                <a:ea typeface="ＭＳ Ｐゴシック" pitchFamily="-84" charset="-128"/>
                <a:cs typeface="ＭＳ Ｐゴシック" pitchFamily="-84" charset="-128"/>
              </a:rPr>
              <a:t>Instabilities that abruptly and explosively release solar wind energy stored within the Earth’s magnetotail. </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sz="1600" b="0" i="0" u="none" strike="noStrike" kern="0" cap="none" spc="0" normalizeH="0" baseline="0" noProof="0" smtClean="0">
                <a:ln>
                  <a:noFill/>
                </a:ln>
                <a:solidFill>
                  <a:schemeClr val="bg1"/>
                </a:solidFill>
                <a:effectLst/>
                <a:uLnTx/>
                <a:uFillTx/>
                <a:latin typeface="+mn-lt"/>
                <a:ea typeface="ＭＳ Ｐゴシック" pitchFamily="-84" charset="-128"/>
                <a:cs typeface="ＭＳ Ｐゴシック" pitchFamily="-84" charset="-128"/>
              </a:rPr>
              <a:t>manifested most visually by a characteristic global development of auroras</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sz="1600" b="0" i="0" u="none" strike="noStrike" kern="0" cap="none" spc="0" normalizeH="0" baseline="0" noProof="0" smtClean="0">
                <a:ln>
                  <a:noFill/>
                </a:ln>
                <a:solidFill>
                  <a:schemeClr val="bg1"/>
                </a:solidFill>
                <a:effectLst/>
                <a:uLnTx/>
                <a:uFillTx/>
                <a:latin typeface="+mn-lt"/>
                <a:ea typeface="ＭＳ Ｐゴシック" pitchFamily="-84" charset="-128"/>
                <a:cs typeface="ＭＳ Ｐゴシック" pitchFamily="-84" charset="-128"/>
              </a:rPr>
              <a:t>Last ~ hours</a:t>
            </a:r>
            <a:endParaRPr kumimoji="0" lang="en-US" sz="1600" b="0" i="0" u="none" strike="noStrike" kern="0" cap="none" spc="0" normalizeH="0" baseline="0" noProof="0">
              <a:ln>
                <a:noFill/>
              </a:ln>
              <a:solidFill>
                <a:schemeClr val="bg1"/>
              </a:solidFill>
              <a:effectLst/>
              <a:uLnTx/>
              <a:uFillTx/>
              <a:latin typeface="+mn-lt"/>
              <a:ea typeface="ＭＳ Ｐゴシック" pitchFamily="-84" charset="-128"/>
              <a:cs typeface="ＭＳ Ｐゴシック" pitchFamily="-84" charset="-128"/>
            </a:endParaRPr>
          </a:p>
        </p:txBody>
      </p:sp>
      <p:pic>
        <p:nvPicPr>
          <p:cNvPr id="6" name="Picture 4" descr="aurora_lg"/>
          <p:cNvPicPr>
            <a:picLocks noChangeAspect="1" noChangeArrowheads="1"/>
          </p:cNvPicPr>
          <p:nvPr/>
        </p:nvPicPr>
        <p:blipFill>
          <a:blip r:embed="rId2"/>
          <a:srcRect/>
          <a:stretch>
            <a:fillRect/>
          </a:stretch>
        </p:blipFill>
        <p:spPr bwMode="auto">
          <a:xfrm>
            <a:off x="5334000" y="457200"/>
            <a:ext cx="3621088" cy="4629150"/>
          </a:xfrm>
          <a:prstGeom prst="rect">
            <a:avLst/>
          </a:prstGeom>
          <a:noFill/>
          <a:ln w="9525">
            <a:noFill/>
            <a:miter lim="800000"/>
            <a:headEnd/>
            <a:tailEnd/>
          </a:ln>
        </p:spPr>
      </p:pic>
      <p:pic>
        <p:nvPicPr>
          <p:cNvPr id="7" name="Picture 6" descr="THEMIS configuration in the magnetotail during a substorm."/>
          <p:cNvPicPr>
            <a:picLocks noChangeAspect="1" noChangeArrowheads="1"/>
          </p:cNvPicPr>
          <p:nvPr/>
        </p:nvPicPr>
        <p:blipFill>
          <a:blip r:embed="rId3"/>
          <a:srcRect/>
          <a:stretch>
            <a:fillRect/>
          </a:stretch>
        </p:blipFill>
        <p:spPr bwMode="auto">
          <a:xfrm>
            <a:off x="228600" y="4343400"/>
            <a:ext cx="7772400" cy="2303463"/>
          </a:xfrm>
          <a:prstGeom prst="rect">
            <a:avLst/>
          </a:prstGeom>
          <a:noFill/>
          <a:ln w="9525">
            <a:noFill/>
            <a:miter lim="800000"/>
            <a:headEnd/>
            <a:tailEnd/>
          </a:ln>
        </p:spPr>
      </p:pic>
      <p:sp>
        <p:nvSpPr>
          <p:cNvPr id="8" name="Text Box 7"/>
          <p:cNvSpPr txBox="1">
            <a:spLocks noChangeArrowheads="1"/>
          </p:cNvSpPr>
          <p:nvPr/>
        </p:nvSpPr>
        <p:spPr bwMode="auto">
          <a:xfrm>
            <a:off x="1828800" y="5334000"/>
            <a:ext cx="908050" cy="366713"/>
          </a:xfrm>
          <a:prstGeom prst="rect">
            <a:avLst/>
          </a:prstGeom>
          <a:noFill/>
          <a:ln w="9525">
            <a:noFill/>
            <a:miter lim="800000"/>
            <a:headEnd/>
            <a:tailEnd/>
          </a:ln>
        </p:spPr>
        <p:txBody>
          <a:bodyPr wrap="none">
            <a:prstTxWarp prst="textNoShape">
              <a:avLst/>
            </a:prstTxWarp>
            <a:spAutoFit/>
          </a:bodyPr>
          <a:lstStyle/>
          <a:p>
            <a:r>
              <a:rPr lang="en-US">
                <a:solidFill>
                  <a:srgbClr val="FF3300"/>
                </a:solidFill>
              </a:rPr>
              <a:t>Storms</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err="1" smtClean="0">
                <a:solidFill>
                  <a:srgbClr val="3366FF"/>
                </a:solidFill>
                <a:latin typeface="Helvetica"/>
                <a:cs typeface="Helvetica"/>
              </a:rPr>
              <a:t>Kp</a:t>
            </a:r>
            <a:r>
              <a:rPr lang="en-US" sz="2800" b="1" dirty="0" smtClean="0">
                <a:solidFill>
                  <a:srgbClr val="3366FF"/>
                </a:solidFill>
                <a:latin typeface="Helvetica"/>
                <a:cs typeface="Helvetica"/>
              </a:rPr>
              <a:t>: measure of storm intensity</a:t>
            </a:r>
            <a:endParaRPr lang="en-US" sz="2800" b="1" dirty="0">
              <a:solidFill>
                <a:srgbClr val="3366FF"/>
              </a:solidFill>
              <a:latin typeface="Helvetica"/>
              <a:cs typeface="Helvetica"/>
            </a:endParaRPr>
          </a:p>
        </p:txBody>
      </p:sp>
      <p:sp>
        <p:nvSpPr>
          <p:cNvPr id="3" name="Content Placeholder 2"/>
          <p:cNvSpPr>
            <a:spLocks noGrp="1"/>
          </p:cNvSpPr>
          <p:nvPr>
            <p:ph idx="1"/>
          </p:nvPr>
        </p:nvSpPr>
        <p:spPr/>
        <p:txBody>
          <a:bodyPr/>
          <a:lstStyle/>
          <a:p>
            <a:r>
              <a:rPr lang="en-US" dirty="0" smtClean="0">
                <a:latin typeface="Helvetica"/>
                <a:cs typeface="Helvetica"/>
              </a:rPr>
              <a:t>Geomagnetic activity index</a:t>
            </a:r>
          </a:p>
          <a:p>
            <a:pPr>
              <a:buNone/>
            </a:pPr>
            <a:r>
              <a:rPr lang="en-US" dirty="0" smtClean="0">
                <a:solidFill>
                  <a:srgbClr val="FF0000"/>
                </a:solidFill>
                <a:latin typeface="Helvetica"/>
                <a:cs typeface="Helvetica"/>
              </a:rPr>
              <a:t>	range from 0-9   disturbance levels of magnetic field on the ground - currents</a:t>
            </a:r>
          </a:p>
          <a:p>
            <a:pPr marL="514350" indent="-514350">
              <a:buFont typeface="+mj-lt"/>
              <a:buAutoNum type="arabicPeriod"/>
            </a:pPr>
            <a:r>
              <a:rPr lang="en-US" dirty="0" smtClean="0">
                <a:latin typeface="Helvetica"/>
                <a:cs typeface="Helvetica"/>
              </a:rPr>
              <a:t>Non-event   - period of 12/01/2010 – 12/7/2010</a:t>
            </a:r>
          </a:p>
          <a:p>
            <a:pPr marL="514350" indent="-514350">
              <a:buFont typeface="+mj-lt"/>
              <a:buAutoNum type="arabicPeriod"/>
            </a:pPr>
            <a:r>
              <a:rPr lang="en-US" dirty="0" smtClean="0">
                <a:latin typeface="Helvetica"/>
                <a:cs typeface="Helvetica"/>
              </a:rPr>
              <a:t>Moderate event – April 5, 2010</a:t>
            </a:r>
          </a:p>
          <a:p>
            <a:pPr marL="514350" indent="-514350">
              <a:buFont typeface="+mj-lt"/>
              <a:buAutoNum type="arabicPeriod"/>
            </a:pPr>
            <a:r>
              <a:rPr lang="en-US" dirty="0" smtClean="0">
                <a:latin typeface="Helvetica"/>
                <a:cs typeface="Helvetica"/>
              </a:rPr>
              <a:t>Extreme event  - Oct 29 – Oct 31, 2003</a:t>
            </a:r>
          </a:p>
          <a:p>
            <a:pPr>
              <a:buNone/>
            </a:pPr>
            <a:endParaRPr lang="en-US" dirty="0" smtClean="0">
              <a:latin typeface="Helvetica"/>
              <a:cs typeface="Helvetica"/>
            </a:endParaRPr>
          </a:p>
        </p:txBody>
      </p:sp>
      <p:sp>
        <p:nvSpPr>
          <p:cNvPr id="5" name="TextBox 4"/>
          <p:cNvSpPr txBox="1"/>
          <p:nvPr/>
        </p:nvSpPr>
        <p:spPr>
          <a:xfrm>
            <a:off x="2399862" y="1230868"/>
            <a:ext cx="4931608" cy="369332"/>
          </a:xfrm>
          <a:prstGeom prst="rect">
            <a:avLst/>
          </a:prstGeom>
          <a:noFill/>
        </p:spPr>
        <p:txBody>
          <a:bodyPr wrap="none" rtlCol="0">
            <a:spAutoFit/>
          </a:bodyPr>
          <a:lstStyle/>
          <a:p>
            <a:r>
              <a:rPr lang="en-US" dirty="0" smtClean="0">
                <a:solidFill>
                  <a:srgbClr val="6D0093"/>
                </a:solidFill>
                <a:latin typeface="Helvetica"/>
                <a:cs typeface="Helvetica"/>
              </a:rPr>
              <a:t>"</a:t>
            </a:r>
            <a:r>
              <a:rPr lang="en-US" i="1" dirty="0" err="1" smtClean="0">
                <a:solidFill>
                  <a:srgbClr val="6D0093"/>
                </a:solidFill>
                <a:latin typeface="Helvetica"/>
                <a:cs typeface="Helvetica"/>
              </a:rPr>
              <a:t>p</a:t>
            </a:r>
            <a:r>
              <a:rPr lang="en-US" dirty="0" err="1" smtClean="0">
                <a:solidFill>
                  <a:srgbClr val="6D0093"/>
                </a:solidFill>
                <a:latin typeface="Helvetica"/>
                <a:cs typeface="Helvetica"/>
              </a:rPr>
              <a:t>lanetarische</a:t>
            </a:r>
            <a:r>
              <a:rPr lang="en-US" dirty="0" smtClean="0">
                <a:solidFill>
                  <a:srgbClr val="6D0093"/>
                </a:solidFill>
                <a:latin typeface="Helvetica"/>
                <a:cs typeface="Helvetica"/>
              </a:rPr>
              <a:t> </a:t>
            </a:r>
            <a:r>
              <a:rPr lang="en-US" i="1" dirty="0" err="1" smtClean="0">
                <a:solidFill>
                  <a:srgbClr val="6D0093"/>
                </a:solidFill>
                <a:latin typeface="Helvetica"/>
                <a:cs typeface="Helvetica"/>
              </a:rPr>
              <a:t>K</a:t>
            </a:r>
            <a:r>
              <a:rPr lang="en-US" dirty="0" err="1" smtClean="0">
                <a:solidFill>
                  <a:srgbClr val="6D0093"/>
                </a:solidFill>
                <a:latin typeface="Helvetica"/>
                <a:cs typeface="Helvetica"/>
              </a:rPr>
              <a:t>ennziffer</a:t>
            </a:r>
            <a:r>
              <a:rPr lang="en-US" dirty="0" smtClean="0">
                <a:solidFill>
                  <a:srgbClr val="6D0093"/>
                </a:solidFill>
                <a:latin typeface="Helvetica"/>
                <a:cs typeface="Helvetica"/>
              </a:rPr>
              <a:t>" ( = planetary index)</a:t>
            </a:r>
            <a:r>
              <a:rPr lang="en-US" dirty="0" smtClean="0">
                <a:latin typeface="Helvetica"/>
                <a:cs typeface="Helvetica"/>
              </a:rPr>
              <a:t>. </a:t>
            </a:r>
            <a:endParaRPr lang="en-US" dirty="0">
              <a:latin typeface="Helvetica"/>
              <a:cs typeface="Helvetica"/>
            </a:endParaRPr>
          </a:p>
        </p:txBody>
      </p:sp>
      <p:sp>
        <p:nvSpPr>
          <p:cNvPr id="6" name="TextBox 5"/>
          <p:cNvSpPr txBox="1"/>
          <p:nvPr/>
        </p:nvSpPr>
        <p:spPr>
          <a:xfrm>
            <a:off x="2802759" y="5833241"/>
            <a:ext cx="1955583" cy="369332"/>
          </a:xfrm>
          <a:prstGeom prst="rect">
            <a:avLst/>
          </a:prstGeom>
          <a:noFill/>
        </p:spPr>
        <p:txBody>
          <a:bodyPr wrap="none" rtlCol="0">
            <a:spAutoFit/>
          </a:bodyPr>
          <a:lstStyle/>
          <a:p>
            <a:r>
              <a:rPr lang="en-US" dirty="0" smtClean="0">
                <a:solidFill>
                  <a:srgbClr val="F900FF"/>
                </a:solidFill>
                <a:latin typeface="Helvetica"/>
                <a:cs typeface="Helvetica"/>
              </a:rPr>
              <a:t>Threshold </a:t>
            </a:r>
            <a:r>
              <a:rPr lang="en-US" dirty="0" err="1" smtClean="0">
                <a:solidFill>
                  <a:srgbClr val="F900FF"/>
                </a:solidFill>
                <a:latin typeface="Helvetica"/>
                <a:cs typeface="Helvetica"/>
              </a:rPr>
              <a:t>Kp</a:t>
            </a:r>
            <a:r>
              <a:rPr lang="en-US" dirty="0" smtClean="0">
                <a:solidFill>
                  <a:srgbClr val="F900FF"/>
                </a:solidFill>
                <a:latin typeface="Helvetica"/>
                <a:cs typeface="Helvetica"/>
              </a:rPr>
              <a:t>&gt;=6</a:t>
            </a:r>
            <a:endParaRPr lang="en-US" dirty="0">
              <a:solidFill>
                <a:srgbClr val="F900FF"/>
              </a:solidFill>
              <a:latin typeface="Helvetica"/>
              <a:cs typeface="Helvetica"/>
            </a:endParaRPr>
          </a:p>
        </p:txBody>
      </p:sp>
      <p:sp>
        <p:nvSpPr>
          <p:cNvPr id="7" name="TextBox 6"/>
          <p:cNvSpPr txBox="1"/>
          <p:nvPr/>
        </p:nvSpPr>
        <p:spPr>
          <a:xfrm>
            <a:off x="457200" y="5756831"/>
            <a:ext cx="2304086" cy="369332"/>
          </a:xfrm>
          <a:prstGeom prst="rect">
            <a:avLst/>
          </a:prstGeom>
          <a:noFill/>
        </p:spPr>
        <p:txBody>
          <a:bodyPr wrap="none" rtlCol="0">
            <a:spAutoFit/>
          </a:bodyPr>
          <a:lstStyle/>
          <a:p>
            <a:r>
              <a:rPr lang="en-US" dirty="0" smtClean="0"/>
              <a:t>http://</a:t>
            </a:r>
            <a:r>
              <a:rPr lang="en-US" dirty="0" err="1" smtClean="0"/>
              <a:t>bit.ly/Kp_layout</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lstStyle/>
          <a:p>
            <a:r>
              <a:rPr lang="en-US" dirty="0" smtClean="0">
                <a:solidFill>
                  <a:srgbClr val="000090"/>
                </a:solidFill>
                <a:latin typeface="Helvetica"/>
                <a:cs typeface="Helvetica"/>
              </a:rPr>
              <a:t>Outline</a:t>
            </a:r>
            <a:endParaRPr lang="en-US" dirty="0">
              <a:solidFill>
                <a:srgbClr val="000090"/>
              </a:solidFill>
              <a:latin typeface="Helvetica"/>
              <a:cs typeface="Helvetica"/>
            </a:endParaRPr>
          </a:p>
        </p:txBody>
      </p:sp>
      <p:sp>
        <p:nvSpPr>
          <p:cNvPr id="5" name="Content Placeholder 4"/>
          <p:cNvSpPr>
            <a:spLocks noGrp="1"/>
          </p:cNvSpPr>
          <p:nvPr>
            <p:ph idx="1"/>
          </p:nvPr>
        </p:nvSpPr>
        <p:spPr/>
        <p:txBody>
          <a:bodyPr/>
          <a:lstStyle/>
          <a:p>
            <a:r>
              <a:rPr lang="en-US" dirty="0" smtClean="0">
                <a:latin typeface="Helvetica"/>
                <a:cs typeface="Helvetica"/>
              </a:rPr>
              <a:t>Solar wind +magnetosphere interactions</a:t>
            </a:r>
          </a:p>
          <a:p>
            <a:r>
              <a:rPr lang="en-US" dirty="0" smtClean="0">
                <a:latin typeface="Helvetica"/>
                <a:cs typeface="Helvetica"/>
              </a:rPr>
              <a:t>CIR/HSS and CME impacts on Earth</a:t>
            </a:r>
          </a:p>
          <a:p>
            <a:r>
              <a:rPr lang="en-US" dirty="0" smtClean="0">
                <a:latin typeface="Helvetica"/>
                <a:cs typeface="Helvetica"/>
              </a:rPr>
              <a:t>Importance of magnetosphere in space weather</a:t>
            </a:r>
          </a:p>
          <a:p>
            <a:pPr>
              <a:buNone/>
            </a:pPr>
            <a:endParaRPr lang="en-US" dirty="0" smtClean="0">
              <a:latin typeface="Helvetica"/>
              <a:cs typeface="Helvetica"/>
            </a:endParaRPr>
          </a:p>
          <a:p>
            <a:endParaRPr lang="en-US" dirty="0">
              <a:latin typeface="Helvetica"/>
              <a:cs typeface="Helvetica"/>
            </a:endParaRPr>
          </a:p>
        </p:txBody>
      </p:sp>
      <p:sp>
        <p:nvSpPr>
          <p:cNvPr id="6" name="Slide Number Placeholder 5"/>
          <p:cNvSpPr>
            <a:spLocks noGrp="1"/>
          </p:cNvSpPr>
          <p:nvPr>
            <p:ph type="sldNum" sz="quarter" idx="12"/>
          </p:nvPr>
        </p:nvSpPr>
        <p:spPr/>
        <p:txBody>
          <a:bodyPr/>
          <a:lstStyle/>
          <a:p>
            <a:fld id="{343FB90C-9476-0148-8693-AD9B84214A52}" type="slidenum">
              <a:rPr lang="en-US" smtClean="0"/>
              <a:pPr/>
              <a:t>3</a:t>
            </a:fld>
            <a:endParaRPr lang="en-US"/>
          </a:p>
        </p:txBody>
      </p:sp>
      <p:sp>
        <p:nvSpPr>
          <p:cNvPr id="7" name="Rectangle 6"/>
          <p:cNvSpPr/>
          <p:nvPr/>
        </p:nvSpPr>
        <p:spPr>
          <a:xfrm>
            <a:off x="1981200" y="4279936"/>
            <a:ext cx="4572000" cy="1569660"/>
          </a:xfrm>
          <a:prstGeom prst="rect">
            <a:avLst/>
          </a:prstGeom>
        </p:spPr>
        <p:txBody>
          <a:bodyPr>
            <a:spAutoFit/>
          </a:bodyPr>
          <a:lstStyle/>
          <a:p>
            <a:r>
              <a:rPr lang="en-US" sz="2400" b="1" dirty="0" smtClean="0">
                <a:solidFill>
                  <a:srgbClr val="E900AE"/>
                </a:solidFill>
                <a:latin typeface="Helvetica"/>
                <a:cs typeface="Helvetica"/>
              </a:rPr>
              <a:t>Geomagnetic storm </a:t>
            </a:r>
          </a:p>
          <a:p>
            <a:pPr marL="800100" lvl="1" indent="-342900">
              <a:buFont typeface="Courier New"/>
              <a:buChar char="o"/>
            </a:pPr>
            <a:r>
              <a:rPr lang="en-US" sz="2400" b="1" dirty="0" smtClean="0">
                <a:solidFill>
                  <a:srgbClr val="0000FF"/>
                </a:solidFill>
                <a:latin typeface="Helvetica"/>
                <a:cs typeface="Helvetica"/>
              </a:rPr>
              <a:t>CME </a:t>
            </a:r>
            <a:r>
              <a:rPr lang="en-US" sz="2400" b="1" dirty="0" smtClean="0">
                <a:solidFill>
                  <a:srgbClr val="E900AE"/>
                </a:solidFill>
                <a:latin typeface="Helvetica"/>
                <a:cs typeface="Helvetica"/>
              </a:rPr>
              <a:t>storm (can be severe)</a:t>
            </a:r>
          </a:p>
          <a:p>
            <a:pPr marL="800100" lvl="1" indent="-342900">
              <a:buFont typeface="Courier New"/>
              <a:buChar char="o"/>
            </a:pPr>
            <a:r>
              <a:rPr lang="en-US" sz="2400" b="1" dirty="0" smtClean="0">
                <a:solidFill>
                  <a:srgbClr val="0000FF"/>
                </a:solidFill>
                <a:latin typeface="Helvetica"/>
                <a:cs typeface="Helvetica"/>
              </a:rPr>
              <a:t>CIR </a:t>
            </a:r>
            <a:r>
              <a:rPr lang="en-US" sz="2400" b="1" dirty="0" smtClean="0">
                <a:solidFill>
                  <a:srgbClr val="E900AE"/>
                </a:solidFill>
                <a:latin typeface="Helvetica"/>
                <a:cs typeface="Helvetica"/>
              </a:rPr>
              <a:t>storm (moderate)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Geomagnetic Storm classification</a:t>
            </a:r>
            <a:endParaRPr lang="en-US" sz="3600" dirty="0"/>
          </a:p>
        </p:txBody>
      </p:sp>
      <p:sp>
        <p:nvSpPr>
          <p:cNvPr id="3" name="Content Placeholder 2"/>
          <p:cNvSpPr>
            <a:spLocks noGrp="1"/>
          </p:cNvSpPr>
          <p:nvPr>
            <p:ph idx="1"/>
          </p:nvPr>
        </p:nvSpPr>
        <p:spPr/>
        <p:txBody>
          <a:bodyPr/>
          <a:lstStyle/>
          <a:p>
            <a:r>
              <a:rPr lang="en-US" dirty="0" smtClean="0">
                <a:hlinkClick r:id="rId2"/>
              </a:rPr>
              <a:t>http://www.swpc.noaa.gov/NOAAscales/index.html#GeomagneticStorms</a:t>
            </a:r>
            <a:endParaRPr lang="en-US" dirty="0" smtClean="0"/>
          </a:p>
          <a:p>
            <a:endParaRPr lang="en-US" dirty="0" smtClean="0"/>
          </a:p>
          <a:p>
            <a:r>
              <a:rPr lang="en-US" dirty="0" smtClean="0"/>
              <a:t>Operational world</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err="1" smtClean="0">
                <a:solidFill>
                  <a:srgbClr val="3366FF"/>
                </a:solidFill>
                <a:latin typeface="Helvetica"/>
                <a:cs typeface="Helvetica"/>
              </a:rPr>
              <a:t>Dst</a:t>
            </a:r>
            <a:r>
              <a:rPr lang="en-US" sz="2800" b="1" dirty="0" smtClean="0">
                <a:solidFill>
                  <a:srgbClr val="3366FF"/>
                </a:solidFill>
                <a:latin typeface="Helvetica"/>
                <a:cs typeface="Helvetica"/>
              </a:rPr>
              <a:t>: Disturbance of Storm Time</a:t>
            </a:r>
            <a:endParaRPr lang="en-US" sz="2800" b="1" dirty="0">
              <a:solidFill>
                <a:srgbClr val="3366FF"/>
              </a:solidFill>
              <a:latin typeface="Helvetica"/>
              <a:cs typeface="Helvetica"/>
            </a:endParaRPr>
          </a:p>
        </p:txBody>
      </p:sp>
      <p:sp>
        <p:nvSpPr>
          <p:cNvPr id="3" name="Content Placeholder 2"/>
          <p:cNvSpPr>
            <a:spLocks noGrp="1"/>
          </p:cNvSpPr>
          <p:nvPr>
            <p:ph idx="1"/>
          </p:nvPr>
        </p:nvSpPr>
        <p:spPr>
          <a:xfrm>
            <a:off x="2811857" y="1086712"/>
            <a:ext cx="4456064" cy="661851"/>
          </a:xfrm>
        </p:spPr>
        <p:txBody>
          <a:bodyPr/>
          <a:lstStyle/>
          <a:p>
            <a:pPr>
              <a:buNone/>
            </a:pPr>
            <a:r>
              <a:rPr lang="en-US" sz="2000" dirty="0" smtClean="0">
                <a:latin typeface="Helvetica"/>
                <a:cs typeface="Helvetica"/>
              </a:rPr>
              <a:t>Measure of Storm Intensity</a:t>
            </a:r>
          </a:p>
        </p:txBody>
      </p:sp>
      <p:pic>
        <p:nvPicPr>
          <p:cNvPr id="8" name="Picture 7" descr="dst_May_2010.png"/>
          <p:cNvPicPr>
            <a:picLocks noChangeAspect="1"/>
          </p:cNvPicPr>
          <p:nvPr/>
        </p:nvPicPr>
        <p:blipFill>
          <a:blip r:embed="rId3"/>
          <a:stretch>
            <a:fillRect/>
          </a:stretch>
        </p:blipFill>
        <p:spPr>
          <a:xfrm>
            <a:off x="781660" y="1556788"/>
            <a:ext cx="7518400" cy="2286000"/>
          </a:xfrm>
          <a:prstGeom prst="rect">
            <a:avLst/>
          </a:prstGeom>
        </p:spPr>
      </p:pic>
      <p:pic>
        <p:nvPicPr>
          <p:cNvPr id="9" name="Picture 8" descr="dst_August_2010.png"/>
          <p:cNvPicPr>
            <a:picLocks noChangeAspect="1"/>
          </p:cNvPicPr>
          <p:nvPr/>
        </p:nvPicPr>
        <p:blipFill>
          <a:blip r:embed="rId4"/>
          <a:stretch>
            <a:fillRect/>
          </a:stretch>
        </p:blipFill>
        <p:spPr>
          <a:xfrm>
            <a:off x="781660" y="3842788"/>
            <a:ext cx="7471868" cy="2271852"/>
          </a:xfrm>
          <a:prstGeom prst="rect">
            <a:avLst/>
          </a:prstGeom>
        </p:spPr>
      </p:pic>
      <p:sp>
        <p:nvSpPr>
          <p:cNvPr id="10" name="TextBox 9"/>
          <p:cNvSpPr txBox="1"/>
          <p:nvPr/>
        </p:nvSpPr>
        <p:spPr>
          <a:xfrm>
            <a:off x="1395490" y="2346983"/>
            <a:ext cx="1092780" cy="369332"/>
          </a:xfrm>
          <a:prstGeom prst="rect">
            <a:avLst/>
          </a:prstGeom>
          <a:noFill/>
        </p:spPr>
        <p:txBody>
          <a:bodyPr wrap="none" rtlCol="0">
            <a:spAutoFit/>
          </a:bodyPr>
          <a:lstStyle/>
          <a:p>
            <a:r>
              <a:rPr lang="en-US" dirty="0" smtClean="0">
                <a:solidFill>
                  <a:srgbClr val="3366FF"/>
                </a:solidFill>
              </a:rPr>
              <a:t>CIR storm</a:t>
            </a:r>
            <a:endParaRPr lang="en-US" dirty="0">
              <a:solidFill>
                <a:srgbClr val="3366FF"/>
              </a:solidFill>
            </a:endParaRPr>
          </a:p>
        </p:txBody>
      </p:sp>
      <p:sp>
        <p:nvSpPr>
          <p:cNvPr id="11" name="TextBox 10"/>
          <p:cNvSpPr txBox="1"/>
          <p:nvPr/>
        </p:nvSpPr>
        <p:spPr>
          <a:xfrm>
            <a:off x="1592503" y="4671685"/>
            <a:ext cx="1219354" cy="369332"/>
          </a:xfrm>
          <a:prstGeom prst="rect">
            <a:avLst/>
          </a:prstGeom>
          <a:noFill/>
        </p:spPr>
        <p:txBody>
          <a:bodyPr wrap="none" rtlCol="0">
            <a:spAutoFit/>
          </a:bodyPr>
          <a:lstStyle/>
          <a:p>
            <a:r>
              <a:rPr lang="en-US" dirty="0" smtClean="0">
                <a:solidFill>
                  <a:srgbClr val="FF6600"/>
                </a:solidFill>
              </a:rPr>
              <a:t>CME storm</a:t>
            </a:r>
            <a:endParaRPr lang="en-US" dirty="0">
              <a:solidFill>
                <a:srgbClr val="FF6600"/>
              </a:solidFill>
            </a:endParaRPr>
          </a:p>
        </p:txBody>
      </p:sp>
      <p:sp>
        <p:nvSpPr>
          <p:cNvPr id="12" name="TextBox 11"/>
          <p:cNvSpPr txBox="1"/>
          <p:nvPr/>
        </p:nvSpPr>
        <p:spPr>
          <a:xfrm>
            <a:off x="457200" y="5929974"/>
            <a:ext cx="3560590" cy="646331"/>
          </a:xfrm>
          <a:prstGeom prst="rect">
            <a:avLst/>
          </a:prstGeom>
          <a:noFill/>
        </p:spPr>
        <p:txBody>
          <a:bodyPr wrap="none" rtlCol="0">
            <a:spAutoFit/>
          </a:bodyPr>
          <a:lstStyle/>
          <a:p>
            <a:r>
              <a:rPr lang="en-US" dirty="0" smtClean="0"/>
              <a:t>CIR storm at most: </a:t>
            </a:r>
            <a:r>
              <a:rPr lang="en-US" dirty="0" err="1" smtClean="0"/>
              <a:t>Dstmin</a:t>
            </a:r>
            <a:r>
              <a:rPr lang="en-US" dirty="0" smtClean="0"/>
              <a:t> ~ -130 </a:t>
            </a:r>
            <a:r>
              <a:rPr lang="en-US" dirty="0" err="1" smtClean="0"/>
              <a:t>nT</a:t>
            </a:r>
            <a:endParaRPr lang="en-US" dirty="0" smtClean="0"/>
          </a:p>
          <a:p>
            <a:r>
              <a:rPr lang="en-US" dirty="0" smtClean="0"/>
              <a:t>CME storm: </a:t>
            </a:r>
            <a:r>
              <a:rPr lang="en-US" dirty="0" err="1" smtClean="0"/>
              <a:t>Dstmin</a:t>
            </a:r>
            <a:r>
              <a:rPr lang="en-US" dirty="0" smtClean="0"/>
              <a:t> ~ -600 </a:t>
            </a:r>
            <a:r>
              <a:rPr lang="en-US" dirty="0" err="1" smtClean="0"/>
              <a:t>nT</a:t>
            </a:r>
            <a:endParaRPr lang="en-US" dirty="0"/>
          </a:p>
        </p:txBody>
      </p:sp>
      <p:sp>
        <p:nvSpPr>
          <p:cNvPr id="15" name="TextBox 14"/>
          <p:cNvSpPr txBox="1"/>
          <p:nvPr/>
        </p:nvSpPr>
        <p:spPr>
          <a:xfrm>
            <a:off x="4458839" y="6391639"/>
            <a:ext cx="3396257" cy="369332"/>
          </a:xfrm>
          <a:prstGeom prst="rect">
            <a:avLst/>
          </a:prstGeom>
          <a:noFill/>
        </p:spPr>
        <p:txBody>
          <a:bodyPr wrap="none" rtlCol="0">
            <a:spAutoFit/>
          </a:bodyPr>
          <a:lstStyle/>
          <a:p>
            <a:r>
              <a:rPr lang="en-US" dirty="0" smtClean="0"/>
              <a:t>1989   March 14  </a:t>
            </a:r>
            <a:r>
              <a:rPr lang="en-US" dirty="0" err="1" smtClean="0"/>
              <a:t>Dstmin</a:t>
            </a:r>
            <a:r>
              <a:rPr lang="en-US" dirty="0" smtClean="0"/>
              <a:t>= -589 </a:t>
            </a:r>
            <a:r>
              <a:rPr lang="en-US" dirty="0" err="1" smtClean="0"/>
              <a:t>nT</a:t>
            </a:r>
            <a:r>
              <a:rPr lang="en-US" dirty="0" smtClean="0"/>
              <a:t> </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44994"/>
            <a:ext cx="8229600" cy="1143000"/>
          </a:xfrm>
        </p:spPr>
        <p:txBody>
          <a:bodyPr/>
          <a:lstStyle/>
          <a:p>
            <a:r>
              <a:rPr lang="en-US" sz="3200" b="1" dirty="0" smtClean="0">
                <a:latin typeface="Helvetica"/>
                <a:cs typeface="Helvetica"/>
              </a:rPr>
              <a:t>Geomagnetic Storm Classification</a:t>
            </a:r>
            <a:br>
              <a:rPr lang="en-US" sz="3200" b="1" dirty="0" smtClean="0">
                <a:latin typeface="Helvetica"/>
                <a:cs typeface="Helvetica"/>
              </a:rPr>
            </a:br>
            <a:r>
              <a:rPr lang="en-US" sz="3200" b="1" dirty="0" smtClean="0">
                <a:solidFill>
                  <a:srgbClr val="3366FF"/>
                </a:solidFill>
                <a:latin typeface="Helvetica"/>
                <a:cs typeface="Helvetica"/>
              </a:rPr>
              <a:t>Research</a:t>
            </a:r>
            <a:endParaRPr lang="en-US" sz="3200" b="1" dirty="0">
              <a:solidFill>
                <a:srgbClr val="3366FF"/>
              </a:solidFill>
              <a:latin typeface="Helvetica"/>
              <a:cs typeface="Helvetica"/>
            </a:endParaRPr>
          </a:p>
        </p:txBody>
      </p:sp>
      <p:pic>
        <p:nvPicPr>
          <p:cNvPr id="6" name="Picture 5" descr="Dst_example_500.png"/>
          <p:cNvPicPr>
            <a:picLocks noChangeAspect="1"/>
          </p:cNvPicPr>
          <p:nvPr/>
        </p:nvPicPr>
        <p:blipFill>
          <a:blip r:embed="rId3"/>
          <a:stretch>
            <a:fillRect/>
          </a:stretch>
        </p:blipFill>
        <p:spPr>
          <a:xfrm>
            <a:off x="457200" y="2126596"/>
            <a:ext cx="8317876" cy="415893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Zoltan-Kenwell-_MG_0569NN_1272987657.jpg"/>
          <p:cNvPicPr>
            <a:picLocks noChangeAspect="1"/>
          </p:cNvPicPr>
          <p:nvPr/>
        </p:nvPicPr>
        <p:blipFill>
          <a:blip r:embed="rId3"/>
          <a:stretch>
            <a:fillRect/>
          </a:stretch>
        </p:blipFill>
        <p:spPr>
          <a:xfrm>
            <a:off x="-488599" y="0"/>
            <a:ext cx="10281860" cy="68580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228600" y="228600"/>
            <a:ext cx="7620000" cy="457200"/>
          </a:xfrm>
          <a:prstGeom prst="rect">
            <a:avLst/>
          </a:prstGeom>
          <a:noFill/>
          <a:ln w="9525">
            <a:noFill/>
            <a:miter lim="800000"/>
            <a:headEnd/>
            <a:tailEnd/>
          </a:ln>
        </p:spPr>
        <p:txBody>
          <a:bodyPr wrap="none" lIns="0" tIns="0" rIns="0" bIns="0">
            <a:prstTxWarp prst="textNoShape">
              <a:avLst/>
            </a:prstTxWarp>
          </a:bodyPr>
          <a:lstStyle/>
          <a:p>
            <a:pPr algn="ctr"/>
            <a:r>
              <a:rPr lang="en-US" sz="2800" dirty="0">
                <a:solidFill>
                  <a:srgbClr val="0000FF"/>
                </a:solidFill>
              </a:rPr>
              <a:t>Inner magnetosphere plasmas</a:t>
            </a:r>
          </a:p>
        </p:txBody>
      </p:sp>
      <p:sp>
        <p:nvSpPr>
          <p:cNvPr id="19459" name="Rectangle 5"/>
          <p:cNvSpPr>
            <a:spLocks noChangeArrowheads="1"/>
          </p:cNvSpPr>
          <p:nvPr/>
        </p:nvSpPr>
        <p:spPr bwMode="auto">
          <a:xfrm>
            <a:off x="381000" y="1752600"/>
            <a:ext cx="3779838" cy="3048000"/>
          </a:xfrm>
          <a:prstGeom prst="rect">
            <a:avLst/>
          </a:prstGeom>
          <a:noFill/>
          <a:ln w="9525">
            <a:noFill/>
            <a:miter lim="800000"/>
            <a:headEnd/>
            <a:tailEnd/>
          </a:ln>
        </p:spPr>
        <p:txBody>
          <a:bodyPr lIns="0" tIns="0" rIns="0" bIns="0">
            <a:prstTxWarp prst="textNoShape">
              <a:avLst/>
            </a:prstTxWarp>
          </a:bodyPr>
          <a:lstStyle/>
          <a:p>
            <a:pPr marL="342900" indent="-342900">
              <a:spcBef>
                <a:spcPct val="20000"/>
              </a:spcBef>
              <a:buFontTx/>
              <a:buChar char="•"/>
            </a:pPr>
            <a:r>
              <a:rPr lang="en-US" sz="1600" dirty="0" err="1">
                <a:solidFill>
                  <a:srgbClr val="0000FF"/>
                </a:solidFill>
              </a:rPr>
              <a:t>Plasmasphere</a:t>
            </a:r>
            <a:endParaRPr lang="en-US" sz="1600" dirty="0">
              <a:solidFill>
                <a:srgbClr val="0000FF"/>
              </a:solidFill>
            </a:endParaRPr>
          </a:p>
          <a:p>
            <a:pPr marL="742950" lvl="1" indent="-285750">
              <a:spcBef>
                <a:spcPct val="20000"/>
              </a:spcBef>
              <a:buFontTx/>
              <a:buChar char="–"/>
            </a:pPr>
            <a:r>
              <a:rPr lang="en-US" sz="1600" dirty="0">
                <a:solidFill>
                  <a:srgbClr val="0000FF"/>
                </a:solidFill>
                <a:ea typeface="ＭＳ Ｐゴシック" pitchFamily="-84" charset="-128"/>
                <a:cs typeface="ＭＳ Ｐゴシック" pitchFamily="-84" charset="-128"/>
              </a:rPr>
              <a:t>1-10 </a:t>
            </a:r>
            <a:r>
              <a:rPr lang="en-US" sz="1600" dirty="0" err="1">
                <a:solidFill>
                  <a:srgbClr val="0000FF"/>
                </a:solidFill>
                <a:ea typeface="ＭＳ Ｐゴシック" pitchFamily="-84" charset="-128"/>
                <a:cs typeface="ＭＳ Ｐゴシック" pitchFamily="-84" charset="-128"/>
              </a:rPr>
              <a:t>eV</a:t>
            </a:r>
            <a:r>
              <a:rPr lang="en-US" sz="1600" dirty="0">
                <a:solidFill>
                  <a:srgbClr val="0000FF"/>
                </a:solidFill>
                <a:ea typeface="ＭＳ Ｐゴシック" pitchFamily="-84" charset="-128"/>
                <a:cs typeface="ＭＳ Ｐゴシック" pitchFamily="-84" charset="-128"/>
              </a:rPr>
              <a:t> ions</a:t>
            </a:r>
          </a:p>
          <a:p>
            <a:pPr marL="742950" lvl="1" indent="-285750">
              <a:spcBef>
                <a:spcPct val="20000"/>
              </a:spcBef>
              <a:buFontTx/>
              <a:buChar char="–"/>
            </a:pPr>
            <a:r>
              <a:rPr lang="en-US" sz="1600" dirty="0" err="1">
                <a:solidFill>
                  <a:srgbClr val="0000FF"/>
                </a:solidFill>
                <a:ea typeface="ＭＳ Ｐゴシック" pitchFamily="-84" charset="-128"/>
                <a:cs typeface="ＭＳ Ｐゴシック" pitchFamily="-84" charset="-128"/>
              </a:rPr>
              <a:t>ionospheric</a:t>
            </a:r>
            <a:r>
              <a:rPr lang="en-US" sz="1600" dirty="0">
                <a:solidFill>
                  <a:srgbClr val="0000FF"/>
                </a:solidFill>
                <a:ea typeface="ＭＳ Ｐゴシック" pitchFamily="-84" charset="-128"/>
                <a:cs typeface="ＭＳ Ｐゴシック" pitchFamily="-84" charset="-128"/>
              </a:rPr>
              <a:t> origin</a:t>
            </a:r>
          </a:p>
          <a:p>
            <a:pPr marL="342900" indent="-342900">
              <a:spcBef>
                <a:spcPct val="20000"/>
              </a:spcBef>
              <a:buFontTx/>
              <a:buChar char="•"/>
            </a:pPr>
            <a:r>
              <a:rPr lang="en-US" sz="1600" dirty="0">
                <a:solidFill>
                  <a:srgbClr val="0000FF"/>
                </a:solidFill>
              </a:rPr>
              <a:t>Ring current	</a:t>
            </a:r>
          </a:p>
          <a:p>
            <a:pPr marL="742950" lvl="1" indent="-285750">
              <a:spcBef>
                <a:spcPct val="20000"/>
              </a:spcBef>
              <a:buFontTx/>
              <a:buChar char="–"/>
            </a:pPr>
            <a:r>
              <a:rPr lang="en-US" sz="1600" dirty="0">
                <a:solidFill>
                  <a:srgbClr val="0000FF"/>
                </a:solidFill>
                <a:ea typeface="ＭＳ Ｐゴシック" pitchFamily="-84" charset="-128"/>
                <a:cs typeface="ＭＳ Ｐゴシック" pitchFamily="-84" charset="-128"/>
              </a:rPr>
              <a:t>1-400 </a:t>
            </a:r>
            <a:r>
              <a:rPr lang="en-US" sz="1600" dirty="0" err="1">
                <a:solidFill>
                  <a:srgbClr val="0000FF"/>
                </a:solidFill>
                <a:ea typeface="ＭＳ Ｐゴシック" pitchFamily="-84" charset="-128"/>
                <a:cs typeface="ＭＳ Ｐゴシック" pitchFamily="-84" charset="-128"/>
              </a:rPr>
              <a:t>keV</a:t>
            </a:r>
            <a:r>
              <a:rPr lang="en-US" sz="1600" dirty="0">
                <a:solidFill>
                  <a:srgbClr val="0000FF"/>
                </a:solidFill>
                <a:ea typeface="ＭＳ Ｐゴシック" pitchFamily="-84" charset="-128"/>
                <a:cs typeface="ＭＳ Ｐゴシック" pitchFamily="-84" charset="-128"/>
              </a:rPr>
              <a:t> ions</a:t>
            </a:r>
          </a:p>
          <a:p>
            <a:pPr marL="742950" lvl="1" indent="-285750">
              <a:spcBef>
                <a:spcPct val="20000"/>
              </a:spcBef>
              <a:buFontTx/>
              <a:buChar char="–"/>
            </a:pPr>
            <a:r>
              <a:rPr lang="en-US" sz="1600" dirty="0">
                <a:solidFill>
                  <a:srgbClr val="0000FF"/>
                </a:solidFill>
                <a:ea typeface="ＭＳ Ｐゴシック" pitchFamily="-84" charset="-128"/>
                <a:cs typeface="ＭＳ Ｐゴシック" pitchFamily="-84" charset="-128"/>
              </a:rPr>
              <a:t>both </a:t>
            </a:r>
            <a:r>
              <a:rPr lang="en-US" sz="1600" dirty="0" err="1">
                <a:solidFill>
                  <a:srgbClr val="0000FF"/>
                </a:solidFill>
                <a:ea typeface="ＭＳ Ｐゴシック" pitchFamily="-84" charset="-128"/>
                <a:cs typeface="ＭＳ Ｐゴシック" pitchFamily="-84" charset="-128"/>
              </a:rPr>
              <a:t>ionospheric</a:t>
            </a:r>
            <a:r>
              <a:rPr lang="en-US" sz="1600" dirty="0">
                <a:solidFill>
                  <a:srgbClr val="0000FF"/>
                </a:solidFill>
                <a:ea typeface="ＭＳ Ｐゴシック" pitchFamily="-84" charset="-128"/>
                <a:cs typeface="ＭＳ Ｐゴシック" pitchFamily="-84" charset="-128"/>
              </a:rPr>
              <a:t> and solar wind origin</a:t>
            </a:r>
          </a:p>
          <a:p>
            <a:pPr marL="342900" indent="-342900">
              <a:spcBef>
                <a:spcPct val="20000"/>
              </a:spcBef>
              <a:buFontTx/>
              <a:buChar char="•"/>
            </a:pPr>
            <a:r>
              <a:rPr lang="en-US" sz="1600" dirty="0">
                <a:solidFill>
                  <a:srgbClr val="0000FF"/>
                </a:solidFill>
              </a:rPr>
              <a:t>Outer radiation belt</a:t>
            </a:r>
          </a:p>
          <a:p>
            <a:pPr marL="742950" lvl="1" indent="-285750">
              <a:spcBef>
                <a:spcPct val="20000"/>
              </a:spcBef>
              <a:buFontTx/>
              <a:buChar char="–"/>
            </a:pPr>
            <a:r>
              <a:rPr lang="en-US" sz="1600" dirty="0">
                <a:solidFill>
                  <a:srgbClr val="0000FF"/>
                </a:solidFill>
                <a:ea typeface="ＭＳ Ｐゴシック" pitchFamily="-84" charset="-128"/>
                <a:cs typeface="ＭＳ Ｐゴシック" pitchFamily="-84" charset="-128"/>
              </a:rPr>
              <a:t>0.4-10 </a:t>
            </a:r>
            <a:r>
              <a:rPr lang="en-US" sz="1600" dirty="0" err="1">
                <a:solidFill>
                  <a:srgbClr val="0000FF"/>
                </a:solidFill>
                <a:ea typeface="ＭＳ Ｐゴシック" pitchFamily="-84" charset="-128"/>
                <a:cs typeface="ＭＳ Ｐゴシック" pitchFamily="-84" charset="-128"/>
              </a:rPr>
              <a:t>MeV</a:t>
            </a:r>
            <a:r>
              <a:rPr lang="en-US" sz="1600" dirty="0">
                <a:solidFill>
                  <a:srgbClr val="0000FF"/>
                </a:solidFill>
                <a:ea typeface="ＭＳ Ｐゴシック" pitchFamily="-84" charset="-128"/>
                <a:cs typeface="ＭＳ Ｐゴシック" pitchFamily="-84" charset="-128"/>
              </a:rPr>
              <a:t> electrons</a:t>
            </a:r>
          </a:p>
          <a:p>
            <a:pPr marL="742950" lvl="1" indent="-285750">
              <a:spcBef>
                <a:spcPct val="20000"/>
              </a:spcBef>
              <a:buFontTx/>
              <a:buChar char="–"/>
            </a:pPr>
            <a:r>
              <a:rPr lang="en-US" sz="1600" dirty="0" err="1">
                <a:solidFill>
                  <a:srgbClr val="0000FF"/>
                </a:solidFill>
                <a:ea typeface="ＭＳ Ｐゴシック" pitchFamily="-84" charset="-128"/>
                <a:cs typeface="ＭＳ Ｐゴシック" pitchFamily="-84" charset="-128"/>
              </a:rPr>
              <a:t>magnetospheric</a:t>
            </a:r>
            <a:r>
              <a:rPr lang="en-US" sz="1600" dirty="0">
                <a:solidFill>
                  <a:srgbClr val="0000FF"/>
                </a:solidFill>
                <a:ea typeface="ＭＳ Ｐゴシック" pitchFamily="-84" charset="-128"/>
                <a:cs typeface="ＭＳ Ｐゴシック" pitchFamily="-84" charset="-128"/>
              </a:rPr>
              <a:t> origin </a:t>
            </a:r>
          </a:p>
        </p:txBody>
      </p:sp>
      <p:pic>
        <p:nvPicPr>
          <p:cNvPr id="19460" name="Picture 6"/>
          <p:cNvPicPr>
            <a:picLocks noChangeAspect="1" noChangeArrowheads="1"/>
          </p:cNvPicPr>
          <p:nvPr/>
        </p:nvPicPr>
        <p:blipFill>
          <a:blip r:embed="rId2"/>
          <a:srcRect/>
          <a:stretch>
            <a:fillRect/>
          </a:stretch>
        </p:blipFill>
        <p:spPr bwMode="auto">
          <a:xfrm>
            <a:off x="4622800" y="1135063"/>
            <a:ext cx="4465638" cy="1911350"/>
          </a:xfrm>
          <a:prstGeom prst="rect">
            <a:avLst/>
          </a:prstGeom>
          <a:noFill/>
          <a:ln w="9525">
            <a:noFill/>
            <a:miter lim="800000"/>
            <a:headEnd/>
            <a:tailEnd/>
          </a:ln>
        </p:spPr>
      </p:pic>
      <p:pic>
        <p:nvPicPr>
          <p:cNvPr id="19461" name="Picture 7"/>
          <p:cNvPicPr>
            <a:picLocks noChangeAspect="1" noChangeArrowheads="1"/>
          </p:cNvPicPr>
          <p:nvPr/>
        </p:nvPicPr>
        <p:blipFill>
          <a:blip r:embed="rId3"/>
          <a:srcRect/>
          <a:stretch>
            <a:fillRect/>
          </a:stretch>
        </p:blipFill>
        <p:spPr bwMode="auto">
          <a:xfrm>
            <a:off x="4637088" y="3132138"/>
            <a:ext cx="4443412" cy="1906587"/>
          </a:xfrm>
          <a:prstGeom prst="rect">
            <a:avLst/>
          </a:prstGeom>
          <a:noFill/>
          <a:ln w="9525">
            <a:noFill/>
            <a:miter lim="800000"/>
            <a:headEnd/>
            <a:tailEnd/>
          </a:ln>
        </p:spPr>
      </p:pic>
      <p:grpSp>
        <p:nvGrpSpPr>
          <p:cNvPr id="2" name="Group 8"/>
          <p:cNvGrpSpPr>
            <a:grpSpLocks/>
          </p:cNvGrpSpPr>
          <p:nvPr/>
        </p:nvGrpSpPr>
        <p:grpSpPr bwMode="auto">
          <a:xfrm>
            <a:off x="4648200" y="5121275"/>
            <a:ext cx="4411663" cy="1660525"/>
            <a:chOff x="2418" y="2805"/>
            <a:chExt cx="3176" cy="1360"/>
          </a:xfrm>
        </p:grpSpPr>
        <p:pic>
          <p:nvPicPr>
            <p:cNvPr id="19466" name="Picture 9"/>
            <p:cNvPicPr>
              <a:picLocks noChangeAspect="1" noChangeArrowheads="1"/>
            </p:cNvPicPr>
            <p:nvPr/>
          </p:nvPicPr>
          <p:blipFill>
            <a:blip r:embed="rId4"/>
            <a:srcRect l="46909" t="22273" r="11060" b="7001"/>
            <a:stretch>
              <a:fillRect/>
            </a:stretch>
          </p:blipFill>
          <p:spPr bwMode="auto">
            <a:xfrm>
              <a:off x="4234" y="2805"/>
              <a:ext cx="1360" cy="1360"/>
            </a:xfrm>
            <a:prstGeom prst="rect">
              <a:avLst/>
            </a:prstGeom>
            <a:noFill/>
            <a:ln w="9525">
              <a:noFill/>
              <a:miter lim="800000"/>
              <a:headEnd/>
              <a:tailEnd/>
            </a:ln>
          </p:spPr>
        </p:pic>
        <p:grpSp>
          <p:nvGrpSpPr>
            <p:cNvPr id="3" name="Group 10"/>
            <p:cNvGrpSpPr>
              <a:grpSpLocks/>
            </p:cNvGrpSpPr>
            <p:nvPr/>
          </p:nvGrpSpPr>
          <p:grpSpPr bwMode="auto">
            <a:xfrm>
              <a:off x="2418" y="2809"/>
              <a:ext cx="1802" cy="1350"/>
              <a:chOff x="2418" y="2809"/>
              <a:chExt cx="1802" cy="1350"/>
            </a:xfrm>
          </p:grpSpPr>
          <p:sp>
            <p:nvSpPr>
              <p:cNvPr id="19468" name="Rectangle 11"/>
              <p:cNvSpPr>
                <a:spLocks noChangeArrowheads="1"/>
              </p:cNvSpPr>
              <p:nvPr/>
            </p:nvSpPr>
            <p:spPr bwMode="auto">
              <a:xfrm>
                <a:off x="2418" y="2809"/>
                <a:ext cx="1802" cy="135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pic>
            <p:nvPicPr>
              <p:cNvPr id="19469" name="Picture 12"/>
              <p:cNvPicPr>
                <a:picLocks noChangeAspect="1" noChangeArrowheads="1"/>
              </p:cNvPicPr>
              <p:nvPr/>
            </p:nvPicPr>
            <p:blipFill>
              <a:blip r:embed="rId5"/>
              <a:srcRect l="4239" t="2428" r="68756" b="67963"/>
              <a:stretch>
                <a:fillRect/>
              </a:stretch>
            </p:blipFill>
            <p:spPr bwMode="auto">
              <a:xfrm flipH="1">
                <a:off x="2492" y="2985"/>
                <a:ext cx="853" cy="1036"/>
              </a:xfrm>
              <a:prstGeom prst="rect">
                <a:avLst/>
              </a:prstGeom>
              <a:noFill/>
              <a:ln w="9525">
                <a:noFill/>
                <a:miter lim="800000"/>
                <a:headEnd/>
                <a:tailEnd/>
              </a:ln>
            </p:spPr>
          </p:pic>
          <p:pic>
            <p:nvPicPr>
              <p:cNvPr id="19470" name="Picture 13"/>
              <p:cNvPicPr>
                <a:picLocks noChangeAspect="1" noChangeArrowheads="1"/>
              </p:cNvPicPr>
              <p:nvPr/>
            </p:nvPicPr>
            <p:blipFill>
              <a:blip r:embed="rId5"/>
              <a:srcRect l="4474" t="2428" r="68756" b="67963"/>
              <a:stretch>
                <a:fillRect/>
              </a:stretch>
            </p:blipFill>
            <p:spPr bwMode="auto">
              <a:xfrm>
                <a:off x="3339" y="2985"/>
                <a:ext cx="844" cy="1036"/>
              </a:xfrm>
              <a:prstGeom prst="rect">
                <a:avLst/>
              </a:prstGeom>
              <a:noFill/>
              <a:ln w="9525">
                <a:noFill/>
                <a:miter lim="800000"/>
                <a:headEnd/>
                <a:tailEnd/>
              </a:ln>
            </p:spPr>
          </p:pic>
        </p:grpSp>
      </p:grpSp>
      <p:sp>
        <p:nvSpPr>
          <p:cNvPr id="19463" name="Text Box 14"/>
          <p:cNvSpPr txBox="1">
            <a:spLocks noChangeArrowheads="1"/>
          </p:cNvSpPr>
          <p:nvPr/>
        </p:nvSpPr>
        <p:spPr bwMode="auto">
          <a:xfrm>
            <a:off x="7218363" y="2708275"/>
            <a:ext cx="1766887" cy="304800"/>
          </a:xfrm>
          <a:prstGeom prst="rect">
            <a:avLst/>
          </a:prstGeom>
          <a:solidFill>
            <a:schemeClr val="tx2"/>
          </a:solidFill>
          <a:ln w="9525">
            <a:noFill/>
            <a:miter lim="800000"/>
            <a:headEnd/>
            <a:tailEnd/>
          </a:ln>
        </p:spPr>
        <p:txBody>
          <a:bodyPr wrap="none">
            <a:prstTxWarp prst="textNoShape">
              <a:avLst/>
            </a:prstTxWarp>
            <a:spAutoFit/>
          </a:bodyPr>
          <a:lstStyle/>
          <a:p>
            <a:pPr eaLnBrk="0" hangingPunct="0"/>
            <a:r>
              <a:rPr lang="en-US" sz="1400" b="1">
                <a:solidFill>
                  <a:schemeClr val="bg1"/>
                </a:solidFill>
              </a:rPr>
              <a:t>    (</a:t>
            </a:r>
            <a:r>
              <a:rPr lang="en-US" sz="1400" b="1" i="1">
                <a:solidFill>
                  <a:schemeClr val="bg1"/>
                </a:solidFill>
              </a:rPr>
              <a:t>Goldstein et al.</a:t>
            </a:r>
            <a:r>
              <a:rPr lang="en-US" sz="1400" b="1">
                <a:solidFill>
                  <a:schemeClr val="bg1"/>
                </a:solidFill>
              </a:rPr>
              <a:t>)</a:t>
            </a:r>
            <a:endParaRPr lang="en-US" sz="1400"/>
          </a:p>
        </p:txBody>
      </p:sp>
      <p:sp>
        <p:nvSpPr>
          <p:cNvPr id="19464" name="Text Box 15"/>
          <p:cNvSpPr txBox="1">
            <a:spLocks noChangeArrowheads="1"/>
          </p:cNvSpPr>
          <p:nvPr/>
        </p:nvSpPr>
        <p:spPr bwMode="auto">
          <a:xfrm>
            <a:off x="7219950" y="4705350"/>
            <a:ext cx="1766888" cy="304800"/>
          </a:xfrm>
          <a:prstGeom prst="rect">
            <a:avLst/>
          </a:prstGeom>
          <a:solidFill>
            <a:schemeClr val="tx2"/>
          </a:solidFill>
          <a:ln w="9525">
            <a:noFill/>
            <a:miter lim="800000"/>
            <a:headEnd/>
            <a:tailEnd/>
          </a:ln>
        </p:spPr>
        <p:txBody>
          <a:bodyPr wrap="none">
            <a:prstTxWarp prst="textNoShape">
              <a:avLst/>
            </a:prstTxWarp>
            <a:spAutoFit/>
          </a:bodyPr>
          <a:lstStyle/>
          <a:p>
            <a:pPr eaLnBrk="0" hangingPunct="0"/>
            <a:r>
              <a:rPr lang="en-US" sz="1400" b="1">
                <a:solidFill>
                  <a:schemeClr val="bg1"/>
                </a:solidFill>
              </a:rPr>
              <a:t>    (</a:t>
            </a:r>
            <a:r>
              <a:rPr lang="en-US" sz="1400" b="1" i="1">
                <a:solidFill>
                  <a:schemeClr val="bg1"/>
                </a:solidFill>
              </a:rPr>
              <a:t>Goldstein et al.</a:t>
            </a:r>
            <a:r>
              <a:rPr lang="en-US" sz="1400" b="1">
                <a:solidFill>
                  <a:schemeClr val="bg1"/>
                </a:solidFill>
              </a:rPr>
              <a:t>)</a:t>
            </a:r>
            <a:endParaRPr lang="en-US" sz="1400"/>
          </a:p>
        </p:txBody>
      </p:sp>
      <p:sp>
        <p:nvSpPr>
          <p:cNvPr id="19465" name="Text Box 16"/>
          <p:cNvSpPr txBox="1">
            <a:spLocks noChangeArrowheads="1"/>
          </p:cNvSpPr>
          <p:nvPr/>
        </p:nvSpPr>
        <p:spPr bwMode="auto">
          <a:xfrm>
            <a:off x="7391400" y="6553200"/>
            <a:ext cx="1571625" cy="304800"/>
          </a:xfrm>
          <a:prstGeom prst="rect">
            <a:avLst/>
          </a:prstGeom>
          <a:noFill/>
          <a:ln w="9525">
            <a:noFill/>
            <a:miter lim="800000"/>
            <a:headEnd/>
            <a:tailEnd/>
          </a:ln>
        </p:spPr>
        <p:txBody>
          <a:bodyPr wrap="none">
            <a:prstTxWarp prst="textNoShape">
              <a:avLst/>
            </a:prstTxWarp>
            <a:spAutoFit/>
          </a:bodyPr>
          <a:lstStyle/>
          <a:p>
            <a:pPr eaLnBrk="0" hangingPunct="0"/>
            <a:r>
              <a:rPr lang="en-US" sz="1400" b="1">
                <a:solidFill>
                  <a:schemeClr val="bg1"/>
                </a:solidFill>
              </a:rPr>
              <a:t>    (</a:t>
            </a:r>
            <a:r>
              <a:rPr lang="en-US" sz="1400" b="1" i="1">
                <a:solidFill>
                  <a:schemeClr val="bg1"/>
                </a:solidFill>
              </a:rPr>
              <a:t>Reeves et al.</a:t>
            </a:r>
            <a:r>
              <a:rPr lang="en-US" sz="1400" b="1">
                <a:solidFill>
                  <a:schemeClr val="bg1"/>
                </a:solidFill>
              </a:rPr>
              <a:t>)</a:t>
            </a:r>
            <a:endParaRPr lang="en-US" sz="1400">
              <a:solidFill>
                <a:schemeClr val="bg1"/>
              </a:solidFill>
            </a:endParaRPr>
          </a:p>
        </p:txBody>
      </p:sp>
      <p:sp>
        <p:nvSpPr>
          <p:cNvPr id="15" name="TextBox 14"/>
          <p:cNvSpPr txBox="1"/>
          <p:nvPr/>
        </p:nvSpPr>
        <p:spPr>
          <a:xfrm>
            <a:off x="111245" y="5038725"/>
            <a:ext cx="3791556" cy="646331"/>
          </a:xfrm>
          <a:prstGeom prst="rect">
            <a:avLst/>
          </a:prstGeom>
          <a:noFill/>
        </p:spPr>
        <p:txBody>
          <a:bodyPr wrap="square" rtlCol="0">
            <a:spAutoFit/>
          </a:bodyPr>
          <a:lstStyle/>
          <a:p>
            <a:r>
              <a:rPr lang="en-US" dirty="0" smtClean="0"/>
              <a:t>Inner magnetosphere: Gigantic Particle accelerator</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800202" y="287392"/>
            <a:ext cx="6949776" cy="982694"/>
          </a:xfrm>
        </p:spPr>
        <p:txBody>
          <a:bodyPr/>
          <a:lstStyle/>
          <a:p>
            <a:pPr eaLnBrk="1" hangingPunct="1"/>
            <a:r>
              <a:rPr lang="en-US" sz="3200" dirty="0">
                <a:solidFill>
                  <a:srgbClr val="0000FF"/>
                </a:solidFill>
                <a:ea typeface="ＭＳ Ｐゴシック" pitchFamily="-84" charset="-128"/>
                <a:cs typeface="ＭＳ Ｐゴシック" pitchFamily="-84" charset="-128"/>
              </a:rPr>
              <a:t>RB: Current understanding</a:t>
            </a:r>
          </a:p>
        </p:txBody>
      </p:sp>
      <p:pic>
        <p:nvPicPr>
          <p:cNvPr id="50179" name="Picture 4" descr="fig_Horne_Nature_Phys_2007"/>
          <p:cNvPicPr>
            <a:picLocks noChangeAspect="1" noChangeArrowheads="1"/>
          </p:cNvPicPr>
          <p:nvPr/>
        </p:nvPicPr>
        <p:blipFill>
          <a:blip r:embed="rId2"/>
          <a:srcRect/>
          <a:stretch>
            <a:fillRect/>
          </a:stretch>
        </p:blipFill>
        <p:spPr bwMode="auto">
          <a:xfrm>
            <a:off x="1295400" y="1524000"/>
            <a:ext cx="7000875" cy="4132263"/>
          </a:xfrm>
          <a:prstGeom prst="rect">
            <a:avLst/>
          </a:prstGeom>
          <a:noFill/>
          <a:ln w="9525">
            <a:noFill/>
            <a:miter lim="800000"/>
            <a:headEnd/>
            <a:tailEnd/>
          </a:ln>
        </p:spPr>
      </p:pic>
      <p:sp>
        <p:nvSpPr>
          <p:cNvPr id="50180" name="Text Box 5"/>
          <p:cNvSpPr txBox="1">
            <a:spLocks noChangeArrowheads="1"/>
          </p:cNvSpPr>
          <p:nvPr/>
        </p:nvSpPr>
        <p:spPr bwMode="auto">
          <a:xfrm>
            <a:off x="5334000" y="5918200"/>
            <a:ext cx="2640141" cy="307777"/>
          </a:xfrm>
          <a:prstGeom prst="rect">
            <a:avLst/>
          </a:prstGeom>
          <a:noFill/>
          <a:ln w="9525">
            <a:noFill/>
            <a:miter lim="800000"/>
            <a:headEnd/>
            <a:tailEnd/>
          </a:ln>
        </p:spPr>
        <p:txBody>
          <a:bodyPr wrap="none">
            <a:prstTxWarp prst="textNoShape">
              <a:avLst/>
            </a:prstTxWarp>
            <a:spAutoFit/>
          </a:bodyPr>
          <a:lstStyle/>
          <a:p>
            <a:r>
              <a:rPr lang="en-US" sz="1400" dirty="0">
                <a:solidFill>
                  <a:srgbClr val="0000FF"/>
                </a:solidFill>
              </a:rPr>
              <a:t>Horne et al., 2007, Nature Physics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NASA/GSFC, internal use only :-)</a:t>
            </a:r>
            <a:endParaRPr lang="en-US"/>
          </a:p>
        </p:txBody>
      </p:sp>
      <p:pic>
        <p:nvPicPr>
          <p:cNvPr id="5" name="Picture 4" descr="RB_waves_illus.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918381" y="793694"/>
            <a:ext cx="7625647" cy="4692706"/>
          </a:xfrm>
          <a:prstGeom prst="rect">
            <a:avLst/>
          </a:prstGeom>
        </p:spPr>
      </p:pic>
      <p:sp>
        <p:nvSpPr>
          <p:cNvPr id="6" name="TextBox 5"/>
          <p:cNvSpPr txBox="1"/>
          <p:nvPr/>
        </p:nvSpPr>
        <p:spPr>
          <a:xfrm>
            <a:off x="1805732" y="535742"/>
            <a:ext cx="5586573" cy="369332"/>
          </a:xfrm>
          <a:prstGeom prst="rect">
            <a:avLst/>
          </a:prstGeom>
          <a:noFill/>
        </p:spPr>
        <p:txBody>
          <a:bodyPr wrap="none" rtlCol="0">
            <a:spAutoFit/>
          </a:bodyPr>
          <a:lstStyle/>
          <a:p>
            <a:r>
              <a:rPr lang="en-US" dirty="0" smtClean="0"/>
              <a:t>Various types of waves that are important to RB dynamics</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Text Box 6"/>
          <p:cNvSpPr txBox="1">
            <a:spLocks noChangeArrowheads="1"/>
          </p:cNvSpPr>
          <p:nvPr/>
        </p:nvSpPr>
        <p:spPr bwMode="auto">
          <a:xfrm>
            <a:off x="2614226" y="0"/>
            <a:ext cx="3569069" cy="1200328"/>
          </a:xfrm>
          <a:prstGeom prst="rect">
            <a:avLst/>
          </a:prstGeom>
          <a:noFill/>
          <a:ln w="9525">
            <a:noFill/>
            <a:miter lim="800000"/>
            <a:headEnd/>
            <a:tailEnd/>
          </a:ln>
        </p:spPr>
        <p:txBody>
          <a:bodyPr wrap="square">
            <a:prstTxWarp prst="textNoShape">
              <a:avLst/>
            </a:prstTxWarp>
            <a:spAutoFit/>
          </a:bodyPr>
          <a:lstStyle/>
          <a:p>
            <a:pPr algn="ctr"/>
            <a:r>
              <a:rPr lang="en-US" sz="2400" b="1" dirty="0">
                <a:solidFill>
                  <a:srgbClr val="0000FF"/>
                </a:solidFill>
              </a:rPr>
              <a:t>Van Allen Probes: current mission on radiation belt dynamics</a:t>
            </a:r>
          </a:p>
        </p:txBody>
      </p:sp>
      <p:pic>
        <p:nvPicPr>
          <p:cNvPr id="68611" name="Picture 3" descr="/Users/yzheng1/Documents/meetings/AL_summerschool/Daniel_Baker_5-H264_Mp4_1280x720.mp4">
            <a:hlinkClick r:id="" action="ppaction://media"/>
          </p:cNvPr>
          <p:cNvPicPr/>
          <p:nvPr>
            <a:videoFile r:link="rId1"/>
          </p:nvPr>
        </p:nvPicPr>
        <p:blipFill>
          <a:blip r:embed="rId3"/>
          <a:srcRect/>
          <a:stretch>
            <a:fillRect/>
          </a:stretch>
        </p:blipFill>
        <p:spPr bwMode="auto">
          <a:xfrm>
            <a:off x="533400" y="1447800"/>
            <a:ext cx="8229600" cy="4629150"/>
          </a:xfrm>
          <a:prstGeom prst="rect">
            <a:avLst/>
          </a:prstGeom>
          <a:noFill/>
          <a:ln w="9525">
            <a:noFill/>
            <a:miter lim="800000"/>
            <a:headEnd/>
            <a:tailEnd/>
          </a:ln>
        </p:spPr>
      </p:pic>
      <p:sp>
        <p:nvSpPr>
          <p:cNvPr id="68612" name="TextBox 6"/>
          <p:cNvSpPr txBox="1">
            <a:spLocks noChangeArrowheads="1"/>
          </p:cNvSpPr>
          <p:nvPr/>
        </p:nvSpPr>
        <p:spPr bwMode="auto">
          <a:xfrm>
            <a:off x="4572000" y="6400800"/>
            <a:ext cx="1954213" cy="307975"/>
          </a:xfrm>
          <a:prstGeom prst="rect">
            <a:avLst/>
          </a:prstGeom>
          <a:noFill/>
          <a:ln w="9525">
            <a:noFill/>
            <a:miter lim="800000"/>
            <a:headEnd/>
            <a:tailEnd/>
          </a:ln>
        </p:spPr>
        <p:txBody>
          <a:bodyPr wrap="none">
            <a:prstTxWarp prst="textNoShape">
              <a:avLst/>
            </a:prstTxWarp>
            <a:spAutoFit/>
          </a:bodyPr>
          <a:lstStyle/>
          <a:p>
            <a:r>
              <a:rPr lang="en-US" sz="1400" i="1">
                <a:solidFill>
                  <a:schemeClr val="bg1"/>
                </a:solidFill>
              </a:rPr>
              <a:t>Courtesy: Baker et 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802" fill="hold"/>
                                        <p:tgtEl>
                                          <p:spTgt spid="686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8611"/>
                </p:tgtEl>
              </p:cMediaNode>
            </p:video>
            <p:seq concurrent="1" nextAc="seek">
              <p:cTn id="8" restart="whenNotActive" fill="hold" evtFilter="cancelBubble" nodeType="interactiveSeq">
                <p:stCondLst>
                  <p:cond evt="onClick" delay="0">
                    <p:tgtEl>
                      <p:spTgt spid="686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8611"/>
                                        </p:tgtEl>
                                      </p:cBhvr>
                                    </p:cmd>
                                  </p:childTnLst>
                                </p:cTn>
                              </p:par>
                            </p:childTnLst>
                          </p:cTn>
                        </p:par>
                      </p:childTnLst>
                    </p:cTn>
                  </p:par>
                </p:childTnLst>
              </p:cTn>
              <p:nextCondLst>
                <p:cond evt="onClick" delay="0">
                  <p:tgtEl>
                    <p:spTgt spid="68611"/>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Title 3"/>
          <p:cNvSpPr>
            <a:spLocks noGrp="1"/>
          </p:cNvSpPr>
          <p:nvPr>
            <p:ph type="title"/>
          </p:nvPr>
        </p:nvSpPr>
        <p:spPr>
          <a:xfrm>
            <a:off x="762000" y="228600"/>
            <a:ext cx="7391400" cy="715963"/>
          </a:xfrm>
        </p:spPr>
        <p:txBody>
          <a:bodyPr/>
          <a:lstStyle/>
          <a:p>
            <a:r>
              <a:rPr lang="en-US" dirty="0" smtClean="0">
                <a:solidFill>
                  <a:srgbClr val="0000FF"/>
                </a:solidFill>
                <a:ea typeface="ＭＳ Ｐゴシック" pitchFamily="-84" charset="-128"/>
                <a:cs typeface="ＭＳ Ｐゴシック" pitchFamily="-84" charset="-128"/>
              </a:rPr>
              <a:t>Three-Belt Structure</a:t>
            </a:r>
          </a:p>
        </p:txBody>
      </p:sp>
      <p:pic>
        <p:nvPicPr>
          <p:cNvPr id="67587" name="Picture 4" descr="threebelts_Dan1a.jpg"/>
          <p:cNvPicPr>
            <a:picLocks noChangeAspect="1"/>
          </p:cNvPicPr>
          <p:nvPr/>
        </p:nvPicPr>
        <p:blipFill>
          <a:blip r:embed="rId2"/>
          <a:srcRect/>
          <a:stretch>
            <a:fillRect/>
          </a:stretch>
        </p:blipFill>
        <p:spPr bwMode="auto">
          <a:xfrm>
            <a:off x="0" y="1371600"/>
            <a:ext cx="9144000" cy="5143500"/>
          </a:xfrm>
          <a:prstGeom prst="rect">
            <a:avLst/>
          </a:prstGeom>
          <a:noFill/>
          <a:ln w="9525">
            <a:noFill/>
            <a:miter lim="800000"/>
            <a:headEnd/>
            <a:tailEnd/>
          </a:ln>
        </p:spPr>
      </p:pic>
      <p:sp>
        <p:nvSpPr>
          <p:cNvPr id="67588" name="TextBox 3"/>
          <p:cNvSpPr txBox="1">
            <a:spLocks noChangeArrowheads="1"/>
          </p:cNvSpPr>
          <p:nvPr/>
        </p:nvSpPr>
        <p:spPr bwMode="auto">
          <a:xfrm>
            <a:off x="3200400" y="914400"/>
            <a:ext cx="2512715" cy="369332"/>
          </a:xfrm>
          <a:prstGeom prst="rect">
            <a:avLst/>
          </a:prstGeom>
          <a:noFill/>
          <a:ln w="9525">
            <a:noFill/>
            <a:miter lim="800000"/>
            <a:headEnd/>
            <a:tailEnd/>
          </a:ln>
        </p:spPr>
        <p:txBody>
          <a:bodyPr wrap="none">
            <a:prstTxWarp prst="textNoShape">
              <a:avLst/>
            </a:prstTxWarp>
            <a:spAutoFit/>
          </a:bodyPr>
          <a:lstStyle/>
          <a:p>
            <a:r>
              <a:rPr lang="en-US" dirty="0">
                <a:solidFill>
                  <a:srgbClr val="0000FF"/>
                </a:solidFill>
              </a:rPr>
              <a:t>Quiet-time phenomenon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impacts on RB</a:t>
            </a:r>
            <a:br>
              <a:rPr lang="en-US" dirty="0" smtClean="0"/>
            </a:br>
            <a:r>
              <a:rPr lang="en-US" dirty="0" smtClean="0"/>
              <a:t>CME </a:t>
            </a:r>
            <a:r>
              <a:rPr lang="en-US" dirty="0" err="1" smtClean="0"/>
              <a:t>vs</a:t>
            </a:r>
            <a:r>
              <a:rPr lang="en-US" dirty="0" smtClean="0"/>
              <a:t> CIR storms</a:t>
            </a:r>
            <a:endParaRPr lang="en-US" dirty="0"/>
          </a:p>
        </p:txBody>
      </p:sp>
      <p:sp>
        <p:nvSpPr>
          <p:cNvPr id="3" name="Content Placeholder 2"/>
          <p:cNvSpPr>
            <a:spLocks noGrp="1"/>
          </p:cNvSpPr>
          <p:nvPr>
            <p:ph idx="1"/>
          </p:nvPr>
        </p:nvSpPr>
        <p:spPr/>
        <p:txBody>
          <a:bodyPr/>
          <a:lstStyle/>
          <a:p>
            <a:r>
              <a:rPr lang="en-US" dirty="0" smtClean="0"/>
              <a:t>CME geomagnetic storms: RB flux peak inside geosynchronous orbit. The peak locations moves inward as storm intensity increases</a:t>
            </a:r>
          </a:p>
          <a:p>
            <a:r>
              <a:rPr lang="en-US" dirty="0" smtClean="0"/>
              <a:t>CIR geomagnetic storms: More responsible for the electron radiation level enhancement at GEO orbit</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4" name="Picture 4" descr="pg7Image3"/>
          <p:cNvPicPr>
            <a:picLocks noChangeAspect="1" noChangeArrowheads="1"/>
          </p:cNvPicPr>
          <p:nvPr/>
        </p:nvPicPr>
        <p:blipFill>
          <a:blip r:embed="rId2"/>
          <a:srcRect/>
          <a:stretch>
            <a:fillRect/>
          </a:stretch>
        </p:blipFill>
        <p:spPr bwMode="auto">
          <a:xfrm>
            <a:off x="1066800" y="1447800"/>
            <a:ext cx="6705600" cy="5264150"/>
          </a:xfrm>
          <a:prstGeom prst="rect">
            <a:avLst/>
          </a:prstGeom>
          <a:noFill/>
        </p:spPr>
      </p:pic>
      <p:sp>
        <p:nvSpPr>
          <p:cNvPr id="5125" name="Text Box 5"/>
          <p:cNvSpPr txBox="1">
            <a:spLocks noChangeArrowheads="1"/>
          </p:cNvSpPr>
          <p:nvPr/>
        </p:nvSpPr>
        <p:spPr bwMode="auto">
          <a:xfrm>
            <a:off x="1066800" y="152400"/>
            <a:ext cx="6043323" cy="954107"/>
          </a:xfrm>
          <a:prstGeom prst="rect">
            <a:avLst/>
          </a:prstGeom>
          <a:noFill/>
          <a:ln w="9525">
            <a:noFill/>
            <a:miter lim="800000"/>
            <a:headEnd/>
            <a:tailEnd/>
          </a:ln>
          <a:effectLst/>
        </p:spPr>
        <p:txBody>
          <a:bodyPr wrap="square">
            <a:prstTxWarp prst="textNoShape">
              <a:avLst/>
            </a:prstTxWarp>
            <a:spAutoFit/>
          </a:bodyPr>
          <a:lstStyle/>
          <a:p>
            <a:r>
              <a:rPr lang="en-US" sz="1400" dirty="0">
                <a:latin typeface="Helvetica"/>
                <a:cs typeface="Helvetica"/>
              </a:rPr>
              <a:t>The solar wind pushes and stretches Earth’s magnetic field into a vast, comet-shaped region called the magnetosphere. The magnetosphere and Earth’s atmosphere protect us from the solar wind and other kinds of solar and cosmic radiation. </a:t>
            </a:r>
          </a:p>
        </p:txBody>
      </p:sp>
      <p:sp>
        <p:nvSpPr>
          <p:cNvPr id="5127" name="Oval 7"/>
          <p:cNvSpPr>
            <a:spLocks noChangeArrowheads="1"/>
          </p:cNvSpPr>
          <p:nvPr/>
        </p:nvSpPr>
        <p:spPr bwMode="auto">
          <a:xfrm>
            <a:off x="5638800" y="3733800"/>
            <a:ext cx="1371600" cy="533400"/>
          </a:xfrm>
          <a:prstGeom prst="ellipse">
            <a:avLst/>
          </a:prstGeom>
          <a:noFill/>
          <a:ln w="9525">
            <a:solidFill>
              <a:srgbClr val="FF3300"/>
            </a:solidFill>
            <a:round/>
            <a:headEnd/>
            <a:tailEnd/>
          </a:ln>
          <a:effectLst/>
        </p:spPr>
        <p:txBody>
          <a:bodyPr wrap="none" anchor="ctr">
            <a:prstTxWarp prst="textNoShape">
              <a:avLst/>
            </a:prstTxWarp>
          </a:bodyPr>
          <a:lstStyle/>
          <a:p>
            <a:endParaRPr lang="en-US">
              <a:latin typeface="Helvetica"/>
              <a:cs typeface="Helvetica"/>
            </a:endParaRPr>
          </a:p>
        </p:txBody>
      </p:sp>
      <p:sp>
        <p:nvSpPr>
          <p:cNvPr id="6" name="TextBox 5"/>
          <p:cNvSpPr txBox="1"/>
          <p:nvPr/>
        </p:nvSpPr>
        <p:spPr>
          <a:xfrm>
            <a:off x="1208690" y="3549134"/>
            <a:ext cx="595385" cy="369332"/>
          </a:xfrm>
          <a:prstGeom prst="rect">
            <a:avLst/>
          </a:prstGeom>
          <a:noFill/>
        </p:spPr>
        <p:txBody>
          <a:bodyPr wrap="none" rtlCol="0">
            <a:spAutoFit/>
          </a:bodyPr>
          <a:lstStyle/>
          <a:p>
            <a:r>
              <a:rPr lang="en-US" dirty="0" smtClean="0">
                <a:solidFill>
                  <a:srgbClr val="0000FF"/>
                </a:solidFill>
                <a:latin typeface="Helvetica"/>
                <a:cs typeface="Helvetica"/>
              </a:rPr>
              <a:t>Sun</a:t>
            </a:r>
            <a:endParaRPr lang="en-US" dirty="0">
              <a:solidFill>
                <a:srgbClr val="0000FF"/>
              </a:solidFill>
              <a:latin typeface="Helvetica"/>
              <a:cs typeface="Helvetica"/>
            </a:endParaRPr>
          </a:p>
        </p:txBody>
      </p:sp>
      <p:sp>
        <p:nvSpPr>
          <p:cNvPr id="7" name="TextBox 6"/>
          <p:cNvSpPr txBox="1"/>
          <p:nvPr/>
        </p:nvSpPr>
        <p:spPr>
          <a:xfrm>
            <a:off x="5088759" y="2540000"/>
            <a:ext cx="2569934" cy="369332"/>
          </a:xfrm>
          <a:prstGeom prst="rect">
            <a:avLst/>
          </a:prstGeom>
          <a:noFill/>
        </p:spPr>
        <p:txBody>
          <a:bodyPr wrap="none" rtlCol="0">
            <a:spAutoFit/>
          </a:bodyPr>
          <a:lstStyle/>
          <a:p>
            <a:r>
              <a:rPr lang="en-US" dirty="0" smtClean="0">
                <a:solidFill>
                  <a:srgbClr val="2EFF00"/>
                </a:solidFill>
                <a:latin typeface="Helvetica"/>
                <a:cs typeface="Helvetica"/>
              </a:rPr>
              <a:t>Earth’s magnetosphere</a:t>
            </a:r>
            <a:endParaRPr lang="en-US" dirty="0">
              <a:solidFill>
                <a:srgbClr val="2EFF00"/>
              </a:solidFill>
              <a:latin typeface="Helvetica"/>
              <a:cs typeface="Helvetica"/>
            </a:endParaRPr>
          </a:p>
        </p:txBody>
      </p:sp>
      <p:sp>
        <p:nvSpPr>
          <p:cNvPr id="8" name="Footer Placeholder 7"/>
          <p:cNvSpPr>
            <a:spLocks noGrp="1"/>
          </p:cNvSpPr>
          <p:nvPr>
            <p:ph type="ftr" sz="quarter" idx="11"/>
          </p:nvPr>
        </p:nvSpPr>
        <p:spPr/>
        <p:txBody>
          <a:bodyPr/>
          <a:lstStyle/>
          <a:p>
            <a:r>
              <a:rPr lang="en-US" smtClean="0">
                <a:latin typeface="Helvetica"/>
                <a:cs typeface="Helvetica"/>
              </a:rPr>
              <a:t>NASA/GSFC, internal use only :-)</a:t>
            </a:r>
            <a:endParaRPr lang="en-US">
              <a:latin typeface="Helvetica"/>
              <a:cs typeface="Helvetica"/>
            </a:endParaRPr>
          </a:p>
        </p:txBody>
      </p:sp>
      <p:sp>
        <p:nvSpPr>
          <p:cNvPr id="9" name="TextBox 8"/>
          <p:cNvSpPr txBox="1"/>
          <p:nvPr/>
        </p:nvSpPr>
        <p:spPr>
          <a:xfrm>
            <a:off x="1066800" y="1769241"/>
            <a:ext cx="3407103" cy="646331"/>
          </a:xfrm>
          <a:prstGeom prst="rect">
            <a:avLst/>
          </a:prstGeom>
          <a:noFill/>
        </p:spPr>
        <p:txBody>
          <a:bodyPr wrap="square" rtlCol="0">
            <a:spAutoFit/>
          </a:bodyPr>
          <a:lstStyle/>
          <a:p>
            <a:r>
              <a:rPr lang="en-US" dirty="0" smtClean="0">
                <a:solidFill>
                  <a:schemeClr val="accent1">
                    <a:lumMod val="40000"/>
                    <a:lumOff val="60000"/>
                  </a:schemeClr>
                </a:solidFill>
                <a:latin typeface="Helvetica"/>
                <a:cs typeface="Helvetica"/>
              </a:rPr>
              <a:t>Flares/CME/High-Speed Streams</a:t>
            </a:r>
            <a:endParaRPr lang="en-US" dirty="0">
              <a:solidFill>
                <a:schemeClr val="accent1">
                  <a:lumMod val="40000"/>
                  <a:lumOff val="60000"/>
                </a:schemeClr>
              </a:solidFill>
              <a:latin typeface="Helvetica"/>
              <a:cs typeface="Helvetica"/>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NASA/GSFC, internal use only :-)</a:t>
            </a:r>
            <a:endParaRPr lang="en-US"/>
          </a:p>
        </p:txBody>
      </p:sp>
      <p:pic>
        <p:nvPicPr>
          <p:cNvPr id="4" name="Picture 3" descr="E_8,E2_0.pdf"/>
          <p:cNvPicPr>
            <a:picLocks noChangeAspect="1"/>
          </p:cNvPicPr>
          <p:nvPr/>
        </p:nvPicPr>
        <mc:AlternateContent>
          <mc:Choice xmlns:ma="http://schemas.microsoft.com/office/mac/drawingml/2008/main" Requires="ma">
            <p:blipFill>
              <a:blip r:embed="rId3"/>
              <a:srcRect t="5455" b="59091"/>
              <a:stretch>
                <a:fillRect/>
              </a:stretch>
            </p:blipFill>
          </mc:Choice>
          <mc:Fallback>
            <p:blipFill>
              <a:blip r:embed="rId4"/>
              <a:srcRect t="5455" b="59091"/>
              <a:stretch>
                <a:fillRect/>
              </a:stretch>
            </p:blipFill>
          </mc:Fallback>
        </mc:AlternateContent>
        <p:spPr>
          <a:xfrm>
            <a:off x="119059" y="0"/>
            <a:ext cx="8274619" cy="3588004"/>
          </a:xfrm>
          <a:prstGeom prst="rect">
            <a:avLst/>
          </a:prstGeom>
        </p:spPr>
      </p:pic>
      <p:pic>
        <p:nvPicPr>
          <p:cNvPr id="5" name="Picture 4" descr="BulkSpeed.pdf"/>
          <p:cNvPicPr>
            <a:picLocks noChangeAspect="1"/>
          </p:cNvPicPr>
          <p:nvPr/>
        </p:nvPicPr>
        <mc:AlternateContent>
          <mc:Choice xmlns:ma="http://schemas.microsoft.com/office/mac/drawingml/2008/main" Requires="ma">
            <p:blipFill>
              <a:blip r:embed="rId5"/>
              <a:srcRect t="9091" b="59091"/>
              <a:stretch>
                <a:fillRect/>
              </a:stretch>
            </p:blipFill>
          </mc:Choice>
          <mc:Fallback>
            <p:blipFill>
              <a:blip r:embed="rId6"/>
              <a:srcRect t="9091" b="59091"/>
              <a:stretch>
                <a:fillRect/>
              </a:stretch>
            </p:blipFill>
          </mc:Fallback>
        </mc:AlternateContent>
        <p:spPr>
          <a:xfrm>
            <a:off x="119059" y="3588004"/>
            <a:ext cx="8274619" cy="3407142"/>
          </a:xfrm>
          <a:prstGeom prst="rect">
            <a:avLst/>
          </a:prstGeom>
        </p:spPr>
      </p:pic>
      <p:sp>
        <p:nvSpPr>
          <p:cNvPr id="6" name="TextBox 5"/>
          <p:cNvSpPr txBox="1"/>
          <p:nvPr/>
        </p:nvSpPr>
        <p:spPr>
          <a:xfrm>
            <a:off x="4524252" y="248029"/>
            <a:ext cx="4839786"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smtClean="0">
                <a:solidFill>
                  <a:srgbClr val="FF0000"/>
                </a:solidFill>
              </a:rPr>
              <a:t>HSS and radiation belt electron flux enhancement</a:t>
            </a:r>
            <a:endParaRPr lang="en-US" dirty="0">
              <a:solidFill>
                <a:srgbClr val="FF0000"/>
              </a:solidFill>
            </a:endParaRPr>
          </a:p>
        </p:txBody>
      </p:sp>
      <p:sp>
        <p:nvSpPr>
          <p:cNvPr id="7" name="TextBox 6"/>
          <p:cNvSpPr txBox="1"/>
          <p:nvPr/>
        </p:nvSpPr>
        <p:spPr>
          <a:xfrm>
            <a:off x="2116959" y="432695"/>
            <a:ext cx="3763470" cy="369332"/>
          </a:xfrm>
          <a:prstGeom prst="rect">
            <a:avLst/>
          </a:prstGeom>
          <a:noFill/>
        </p:spPr>
        <p:txBody>
          <a:bodyPr wrap="none" rtlCol="0">
            <a:spAutoFit/>
          </a:bodyPr>
          <a:lstStyle/>
          <a:p>
            <a:r>
              <a:rPr lang="en-US" dirty="0" smtClean="0">
                <a:solidFill>
                  <a:srgbClr val="660066"/>
                </a:solidFill>
              </a:rPr>
              <a:t>GOES data of energetic electron fluxes</a:t>
            </a:r>
            <a:endParaRPr lang="en-US" dirty="0">
              <a:solidFill>
                <a:srgbClr val="660066"/>
              </a:solidFill>
            </a:endParaRPr>
          </a:p>
        </p:txBody>
      </p:sp>
      <p:sp>
        <p:nvSpPr>
          <p:cNvPr id="8" name="TextBox 7"/>
          <p:cNvSpPr txBox="1"/>
          <p:nvPr/>
        </p:nvSpPr>
        <p:spPr>
          <a:xfrm>
            <a:off x="4142828" y="3588004"/>
            <a:ext cx="3956094" cy="369332"/>
          </a:xfrm>
          <a:prstGeom prst="rect">
            <a:avLst/>
          </a:prstGeom>
          <a:noFill/>
        </p:spPr>
        <p:txBody>
          <a:bodyPr wrap="none" rtlCol="0">
            <a:spAutoFit/>
          </a:bodyPr>
          <a:lstStyle/>
          <a:p>
            <a:r>
              <a:rPr lang="en-US" dirty="0" smtClean="0">
                <a:solidFill>
                  <a:srgbClr val="660066"/>
                </a:solidFill>
              </a:rPr>
              <a:t>ACE measurements of Solar Wind Speed</a:t>
            </a:r>
            <a:endParaRPr lang="en-US" dirty="0">
              <a:solidFill>
                <a:srgbClr val="660066"/>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484443" y="472806"/>
            <a:ext cx="4839862" cy="369332"/>
          </a:xfrm>
          <a:prstGeom prst="rect">
            <a:avLst/>
          </a:prstGeom>
          <a:noFill/>
        </p:spPr>
        <p:txBody>
          <a:bodyPr wrap="none" rtlCol="0">
            <a:spAutoFit/>
          </a:bodyPr>
          <a:lstStyle/>
          <a:p>
            <a:r>
              <a:rPr lang="en-US" b="1" dirty="0" smtClean="0">
                <a:latin typeface="Helvetica"/>
                <a:cs typeface="Helvetica"/>
              </a:rPr>
              <a:t>CME (</a:t>
            </a:r>
            <a:r>
              <a:rPr lang="en-US" b="1" dirty="0" err="1" smtClean="0">
                <a:latin typeface="Helvetica"/>
                <a:cs typeface="Helvetica"/>
              </a:rPr>
              <a:t>superstorm</a:t>
            </a:r>
            <a:r>
              <a:rPr lang="en-US" b="1" dirty="0" smtClean="0">
                <a:latin typeface="Helvetica"/>
                <a:cs typeface="Helvetica"/>
              </a:rPr>
              <a:t> condition) impact on RB</a:t>
            </a:r>
            <a:endParaRPr lang="en-US" b="1" dirty="0">
              <a:latin typeface="Helvetica"/>
              <a:cs typeface="Helvetica"/>
            </a:endParaRPr>
          </a:p>
        </p:txBody>
      </p:sp>
      <p:pic>
        <p:nvPicPr>
          <p:cNvPr id="4" name="Picture 3" descr="swe448-fig-0002.png"/>
          <p:cNvPicPr>
            <a:picLocks noChangeAspect="1"/>
          </p:cNvPicPr>
          <p:nvPr/>
        </p:nvPicPr>
        <p:blipFill>
          <a:blip r:embed="rId3"/>
          <a:srcRect/>
          <a:stretch>
            <a:fillRect/>
          </a:stretch>
        </p:blipFill>
        <p:spPr>
          <a:xfrm>
            <a:off x="554693" y="1242274"/>
            <a:ext cx="4493611" cy="5321400"/>
          </a:xfrm>
          <a:prstGeom prst="rect">
            <a:avLst/>
          </a:prstGeom>
        </p:spPr>
      </p:pic>
      <p:sp>
        <p:nvSpPr>
          <p:cNvPr id="5" name="TextBox 4"/>
          <p:cNvSpPr txBox="1"/>
          <p:nvPr/>
        </p:nvSpPr>
        <p:spPr>
          <a:xfrm>
            <a:off x="5599266" y="1881952"/>
            <a:ext cx="1903736" cy="369332"/>
          </a:xfrm>
          <a:prstGeom prst="rect">
            <a:avLst/>
          </a:prstGeom>
          <a:noFill/>
        </p:spPr>
        <p:txBody>
          <a:bodyPr wrap="none" rtlCol="0">
            <a:spAutoFit/>
          </a:bodyPr>
          <a:lstStyle/>
          <a:p>
            <a:r>
              <a:rPr lang="en-US" dirty="0" smtClean="0">
                <a:latin typeface="Helvetica"/>
                <a:cs typeface="Helvetica"/>
              </a:rPr>
              <a:t>Halloween storm</a:t>
            </a:r>
            <a:endParaRPr lang="en-US" dirty="0">
              <a:latin typeface="Helvetica"/>
              <a:cs typeface="Helvetica"/>
            </a:endParaRPr>
          </a:p>
        </p:txBody>
      </p:sp>
      <p:sp>
        <p:nvSpPr>
          <p:cNvPr id="6" name="TextBox 5"/>
          <p:cNvSpPr txBox="1"/>
          <p:nvPr/>
        </p:nvSpPr>
        <p:spPr>
          <a:xfrm>
            <a:off x="5228454" y="3606302"/>
            <a:ext cx="2904273" cy="369332"/>
          </a:xfrm>
          <a:prstGeom prst="rect">
            <a:avLst/>
          </a:prstGeom>
          <a:noFill/>
        </p:spPr>
        <p:txBody>
          <a:bodyPr wrap="none" rtlCol="0">
            <a:spAutoFit/>
          </a:bodyPr>
          <a:lstStyle/>
          <a:p>
            <a:r>
              <a:rPr lang="en-US" dirty="0" smtClean="0">
                <a:latin typeface="Helvetica"/>
                <a:cs typeface="Helvetica"/>
              </a:rPr>
              <a:t>Carrington-like </a:t>
            </a:r>
            <a:r>
              <a:rPr lang="en-US" dirty="0" err="1" smtClean="0">
                <a:latin typeface="Helvetica"/>
                <a:cs typeface="Helvetica"/>
              </a:rPr>
              <a:t>superstorm</a:t>
            </a:r>
            <a:endParaRPr lang="en-US" dirty="0">
              <a:latin typeface="Helvetica"/>
              <a:cs typeface="Helvetic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484443" y="472806"/>
            <a:ext cx="4195717" cy="369332"/>
          </a:xfrm>
          <a:prstGeom prst="rect">
            <a:avLst/>
          </a:prstGeom>
          <a:noFill/>
        </p:spPr>
        <p:txBody>
          <a:bodyPr wrap="none" rtlCol="0">
            <a:spAutoFit/>
          </a:bodyPr>
          <a:lstStyle/>
          <a:p>
            <a:r>
              <a:rPr lang="en-US" b="1" dirty="0" smtClean="0"/>
              <a:t>CME (</a:t>
            </a:r>
            <a:r>
              <a:rPr lang="en-US" b="1" dirty="0" err="1" smtClean="0"/>
              <a:t>superstorm</a:t>
            </a:r>
            <a:r>
              <a:rPr lang="en-US" b="1" dirty="0" smtClean="0"/>
              <a:t> condition) impact on RB</a:t>
            </a:r>
            <a:endParaRPr lang="en-US" b="1" dirty="0"/>
          </a:p>
        </p:txBody>
      </p:sp>
      <p:pic>
        <p:nvPicPr>
          <p:cNvPr id="3" name="Picture 2" descr="swe448-fig-0004.png"/>
          <p:cNvPicPr>
            <a:picLocks noChangeAspect="1"/>
          </p:cNvPicPr>
          <p:nvPr/>
        </p:nvPicPr>
        <p:blipFill>
          <a:blip r:embed="rId2"/>
          <a:stretch>
            <a:fillRect/>
          </a:stretch>
        </p:blipFill>
        <p:spPr>
          <a:xfrm>
            <a:off x="952500" y="2228850"/>
            <a:ext cx="7239000" cy="2400300"/>
          </a:xfrm>
          <a:prstGeom prst="rect">
            <a:avLst/>
          </a:prstGeom>
        </p:spPr>
      </p:pic>
      <p:sp>
        <p:nvSpPr>
          <p:cNvPr id="4" name="Rectangle 3"/>
          <p:cNvSpPr/>
          <p:nvPr/>
        </p:nvSpPr>
        <p:spPr>
          <a:xfrm>
            <a:off x="3066659" y="4867117"/>
            <a:ext cx="3455656" cy="369332"/>
          </a:xfrm>
          <a:prstGeom prst="rect">
            <a:avLst/>
          </a:prstGeom>
        </p:spPr>
        <p:txBody>
          <a:bodyPr wrap="none">
            <a:spAutoFit/>
          </a:bodyPr>
          <a:lstStyle/>
          <a:p>
            <a:r>
              <a:rPr lang="en-US" dirty="0" err="1" smtClean="0"/>
              <a:t>Shprits</a:t>
            </a:r>
            <a:r>
              <a:rPr lang="en-US" dirty="0" smtClean="0"/>
              <a:t> et al., 2011, Space Weather</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981029" y="1168043"/>
            <a:ext cx="4572000" cy="2246769"/>
          </a:xfrm>
          <a:prstGeom prst="rect">
            <a:avLst/>
          </a:prstGeom>
        </p:spPr>
        <p:txBody>
          <a:bodyPr>
            <a:spAutoFit/>
          </a:bodyPr>
          <a:lstStyle/>
          <a:p>
            <a:r>
              <a:rPr lang="en-US" sz="2000" dirty="0" smtClean="0">
                <a:latin typeface="Helvetica"/>
                <a:cs typeface="Helvetica"/>
              </a:rPr>
              <a:t>CIR HSS: usually long-duration (3-4 days)</a:t>
            </a:r>
            <a:endParaRPr lang="en-US" sz="1600" dirty="0" smtClean="0">
              <a:latin typeface="Helvetica"/>
              <a:cs typeface="Helvetica"/>
            </a:endParaRPr>
          </a:p>
          <a:p>
            <a:pPr lvl="1"/>
            <a:r>
              <a:rPr lang="en-US" sz="1600" dirty="0" smtClean="0">
                <a:solidFill>
                  <a:srgbClr val="F700FF"/>
                </a:solidFill>
                <a:latin typeface="Helvetica"/>
                <a:cs typeface="Helvetica"/>
              </a:rPr>
              <a:t>Radiation belt electron flux enhancement</a:t>
            </a:r>
          </a:p>
          <a:p>
            <a:pPr lvl="1"/>
            <a:r>
              <a:rPr lang="en-US" sz="1600" dirty="0" smtClean="0">
                <a:latin typeface="Helvetica"/>
                <a:cs typeface="Helvetica"/>
              </a:rPr>
              <a:t>Surface charging</a:t>
            </a:r>
          </a:p>
          <a:p>
            <a:pPr lvl="1"/>
            <a:r>
              <a:rPr lang="en-US" sz="1600" dirty="0" smtClean="0">
                <a:latin typeface="Helvetica"/>
                <a:cs typeface="Helvetica"/>
              </a:rPr>
              <a:t>Geomagnetic disturbances (moderate at most)</a:t>
            </a:r>
          </a:p>
          <a:p>
            <a:pPr lvl="1"/>
            <a:r>
              <a:rPr lang="en-US" dirty="0" smtClean="0">
                <a:latin typeface="Helvetica"/>
                <a:cs typeface="Helvetica"/>
              </a:rPr>
              <a:t>heating of upper atmosphere: satellite drag</a:t>
            </a:r>
            <a:endParaRPr lang="en-US" sz="1600" dirty="0" smtClean="0">
              <a:latin typeface="Helvetica"/>
              <a:cs typeface="Helvetica"/>
            </a:endParaRPr>
          </a:p>
        </p:txBody>
      </p:sp>
      <p:sp>
        <p:nvSpPr>
          <p:cNvPr id="6" name="TextBox 5"/>
          <p:cNvSpPr txBox="1"/>
          <p:nvPr/>
        </p:nvSpPr>
        <p:spPr>
          <a:xfrm>
            <a:off x="1086035" y="167358"/>
            <a:ext cx="5838885" cy="1077218"/>
          </a:xfrm>
          <a:prstGeom prst="rect">
            <a:avLst/>
          </a:prstGeom>
          <a:noFill/>
        </p:spPr>
        <p:txBody>
          <a:bodyPr wrap="square" rtlCol="0">
            <a:spAutoFit/>
          </a:bodyPr>
          <a:lstStyle/>
          <a:p>
            <a:pPr algn="ctr"/>
            <a:r>
              <a:rPr lang="en-US" sz="3200" b="1" dirty="0" err="1" smtClean="0">
                <a:solidFill>
                  <a:srgbClr val="FF0000"/>
                </a:solidFill>
                <a:latin typeface="Helvetica"/>
                <a:cs typeface="Helvetica"/>
              </a:rPr>
              <a:t>SWx</a:t>
            </a:r>
            <a:r>
              <a:rPr lang="en-US" sz="3200" b="1" dirty="0" smtClean="0">
                <a:solidFill>
                  <a:srgbClr val="FF0000"/>
                </a:solidFill>
                <a:latin typeface="Helvetica"/>
                <a:cs typeface="Helvetica"/>
              </a:rPr>
              <a:t> consequences of CIR HSS</a:t>
            </a:r>
            <a:endParaRPr lang="en-US" sz="3200" b="1" dirty="0">
              <a:solidFill>
                <a:srgbClr val="FF0000"/>
              </a:solidFill>
              <a:latin typeface="Helvetica"/>
              <a:cs typeface="Helvetica"/>
            </a:endParaRPr>
          </a:p>
        </p:txBody>
      </p:sp>
      <p:sp>
        <p:nvSpPr>
          <p:cNvPr id="7" name="TextBox 6"/>
          <p:cNvSpPr txBox="1"/>
          <p:nvPr/>
        </p:nvSpPr>
        <p:spPr>
          <a:xfrm>
            <a:off x="260630" y="3414812"/>
            <a:ext cx="6292399" cy="923330"/>
          </a:xfrm>
          <a:prstGeom prst="rect">
            <a:avLst/>
          </a:prstGeom>
          <a:noFill/>
        </p:spPr>
        <p:txBody>
          <a:bodyPr wrap="square" rtlCol="0">
            <a:spAutoFit/>
          </a:bodyPr>
          <a:lstStyle/>
          <a:p>
            <a:r>
              <a:rPr lang="en-US" dirty="0" smtClean="0">
                <a:latin typeface="Helvetica"/>
                <a:cs typeface="Helvetica"/>
              </a:rPr>
              <a:t>Energetic electron radiation: ( the &gt;0.8 </a:t>
            </a:r>
            <a:r>
              <a:rPr lang="en-US" dirty="0" err="1" smtClean="0">
                <a:latin typeface="Helvetica"/>
                <a:cs typeface="Helvetica"/>
              </a:rPr>
              <a:t>MeV</a:t>
            </a:r>
            <a:r>
              <a:rPr lang="en-US" dirty="0" smtClean="0">
                <a:latin typeface="Helvetica"/>
                <a:cs typeface="Helvetica"/>
              </a:rPr>
              <a:t> electron flux exceeding 10^5 </a:t>
            </a:r>
            <a:r>
              <a:rPr lang="en-US" dirty="0" err="1" smtClean="0">
                <a:latin typeface="Helvetica"/>
                <a:cs typeface="Helvetica"/>
              </a:rPr>
              <a:t>pfu</a:t>
            </a:r>
            <a:r>
              <a:rPr lang="en-US" dirty="0" smtClean="0">
                <a:latin typeface="Helvetica"/>
                <a:cs typeface="Helvetica"/>
              </a:rPr>
              <a:t> alert threshold): takes 2-3 days from the CIR interface</a:t>
            </a:r>
            <a:endParaRPr lang="en-US" dirty="0">
              <a:latin typeface="Helvetica"/>
              <a:cs typeface="Helvetica"/>
            </a:endParaRPr>
          </a:p>
        </p:txBody>
      </p:sp>
      <p:sp>
        <p:nvSpPr>
          <p:cNvPr id="5" name="TextBox 4"/>
          <p:cNvSpPr txBox="1"/>
          <p:nvPr/>
        </p:nvSpPr>
        <p:spPr>
          <a:xfrm>
            <a:off x="757185" y="4338142"/>
            <a:ext cx="8019694" cy="2308324"/>
          </a:xfrm>
          <a:prstGeom prst="rect">
            <a:avLst/>
          </a:prstGeom>
          <a:noFill/>
        </p:spPr>
        <p:txBody>
          <a:bodyPr wrap="square" rtlCol="0">
            <a:spAutoFit/>
          </a:bodyPr>
          <a:lstStyle/>
          <a:p>
            <a:r>
              <a:rPr lang="en-US" dirty="0" smtClean="0">
                <a:solidFill>
                  <a:srgbClr val="0000FF"/>
                </a:solidFill>
                <a:latin typeface="Helvetica"/>
                <a:cs typeface="Helvetica"/>
              </a:rPr>
              <a:t>Although geomagnetic activity (due to CIR HSS) during the declining and</a:t>
            </a:r>
          </a:p>
          <a:p>
            <a:r>
              <a:rPr lang="en-US" dirty="0" smtClean="0">
                <a:solidFill>
                  <a:srgbClr val="0000FF"/>
                </a:solidFill>
                <a:latin typeface="Helvetica"/>
                <a:cs typeface="Helvetica"/>
              </a:rPr>
              <a:t>minimum phases of the solar cycle appears to be relatively benign (especially in comparison to the dramatic and very intense magnetic storms caused by interplanetary coronal mass ejections (</a:t>
            </a:r>
            <a:r>
              <a:rPr lang="en-US" dirty="0" err="1" smtClean="0">
                <a:solidFill>
                  <a:srgbClr val="0000FF"/>
                </a:solidFill>
                <a:latin typeface="Helvetica"/>
                <a:cs typeface="Helvetica"/>
              </a:rPr>
              <a:t>ICMEs</a:t>
            </a:r>
            <a:r>
              <a:rPr lang="en-US" dirty="0" smtClean="0">
                <a:solidFill>
                  <a:srgbClr val="0000FF"/>
                </a:solidFill>
                <a:latin typeface="Helvetica"/>
                <a:cs typeface="Helvetica"/>
              </a:rPr>
              <a:t>) that predominate during solar maximum), this is misleading. Research has shown that the time-averaged, accumulated energy input into the magnetosphere and ionosphere due to high speed streams can be greater during these solar phases than due to </a:t>
            </a:r>
            <a:r>
              <a:rPr lang="en-US" dirty="0" err="1" smtClean="0">
                <a:solidFill>
                  <a:srgbClr val="0000FF"/>
                </a:solidFill>
                <a:latin typeface="Helvetica"/>
                <a:cs typeface="Helvetica"/>
              </a:rPr>
              <a:t>ICMEs</a:t>
            </a:r>
            <a:r>
              <a:rPr lang="en-US" dirty="0" smtClean="0">
                <a:solidFill>
                  <a:srgbClr val="0000FF"/>
                </a:solidFill>
                <a:latin typeface="Helvetica"/>
                <a:cs typeface="Helvetica"/>
              </a:rPr>
              <a:t> during solar maximum!</a:t>
            </a:r>
            <a:endParaRPr lang="en-US" dirty="0">
              <a:solidFill>
                <a:srgbClr val="0000FF"/>
              </a:solidFill>
              <a:latin typeface="Helvetica"/>
              <a:cs typeface="Helvetica"/>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lstStyle/>
          <a:p>
            <a:r>
              <a:rPr lang="en-US" dirty="0" smtClean="0">
                <a:solidFill>
                  <a:srgbClr val="0000FF"/>
                </a:solidFill>
                <a:latin typeface="Helvetica"/>
                <a:cs typeface="Helvetica"/>
              </a:rPr>
              <a:t>Homework</a:t>
            </a:r>
            <a:endParaRPr lang="en-US" dirty="0">
              <a:solidFill>
                <a:srgbClr val="0000FF"/>
              </a:solidFill>
              <a:latin typeface="Helvetica"/>
              <a:cs typeface="Helvetica"/>
            </a:endParaRPr>
          </a:p>
        </p:txBody>
      </p:sp>
      <p:sp>
        <p:nvSpPr>
          <p:cNvPr id="5" name="Content Placeholder 4"/>
          <p:cNvSpPr>
            <a:spLocks noGrp="1"/>
          </p:cNvSpPr>
          <p:nvPr>
            <p:ph idx="1"/>
          </p:nvPr>
        </p:nvSpPr>
        <p:spPr>
          <a:xfrm>
            <a:off x="457200" y="1600200"/>
            <a:ext cx="8229600" cy="2790495"/>
          </a:xfrm>
        </p:spPr>
        <p:txBody>
          <a:bodyPr>
            <a:normAutofit/>
          </a:bodyPr>
          <a:lstStyle/>
          <a:p>
            <a:pPr marL="914400" lvl="1" indent="-514350">
              <a:buNone/>
            </a:pPr>
            <a:r>
              <a:rPr lang="en-US" dirty="0" smtClean="0">
                <a:latin typeface="Helvetica"/>
                <a:cs typeface="Helvetica"/>
              </a:rPr>
              <a:t>March 1, 2011 high speed streams, find out the time of arrival and examine its behavior in terms of speed and density profile, IMF characteristics, when the &gt;0.8 </a:t>
            </a:r>
            <a:r>
              <a:rPr lang="en-US" dirty="0" err="1" smtClean="0">
                <a:latin typeface="Helvetica"/>
                <a:cs typeface="Helvetica"/>
              </a:rPr>
              <a:t>MeV</a:t>
            </a:r>
            <a:r>
              <a:rPr lang="en-US" dirty="0" smtClean="0">
                <a:latin typeface="Helvetica"/>
                <a:cs typeface="Helvetica"/>
              </a:rPr>
              <a:t> energetic electron flux at GOES started to exceed 10^5 </a:t>
            </a:r>
            <a:r>
              <a:rPr lang="en-US" dirty="0" err="1" smtClean="0">
                <a:latin typeface="Helvetica"/>
                <a:cs typeface="Helvetica"/>
              </a:rPr>
              <a:t>pfu</a:t>
            </a:r>
            <a:r>
              <a:rPr lang="en-US" dirty="0" smtClean="0">
                <a:latin typeface="Helvetica"/>
                <a:cs typeface="Helvetica"/>
              </a:rPr>
              <a:t>?</a:t>
            </a:r>
          </a:p>
          <a:p>
            <a:pPr>
              <a:buFont typeface="Wingdings" charset="2"/>
              <a:buChar char="ü"/>
            </a:pPr>
            <a:endParaRPr lang="en-US" dirty="0" smtClean="0">
              <a:latin typeface="Helvetica"/>
              <a:cs typeface="Helvetica"/>
            </a:endParaRPr>
          </a:p>
        </p:txBody>
      </p:sp>
      <p:sp>
        <p:nvSpPr>
          <p:cNvPr id="7" name="TextBox 6"/>
          <p:cNvSpPr txBox="1"/>
          <p:nvPr/>
        </p:nvSpPr>
        <p:spPr>
          <a:xfrm>
            <a:off x="997888" y="5828875"/>
            <a:ext cx="5468164" cy="646331"/>
          </a:xfrm>
          <a:prstGeom prst="rect">
            <a:avLst/>
          </a:prstGeom>
          <a:noFill/>
        </p:spPr>
        <p:txBody>
          <a:bodyPr wrap="none" rtlCol="0">
            <a:spAutoFit/>
          </a:bodyPr>
          <a:lstStyle/>
          <a:p>
            <a:r>
              <a:rPr lang="en-US" dirty="0" smtClean="0"/>
              <a:t>You can do the homework using this </a:t>
            </a:r>
            <a:r>
              <a:rPr lang="en-US" dirty="0" err="1" smtClean="0"/>
              <a:t>iSWA</a:t>
            </a:r>
            <a:r>
              <a:rPr lang="en-US" dirty="0" smtClean="0"/>
              <a:t> layout for HSS</a:t>
            </a:r>
          </a:p>
          <a:p>
            <a:r>
              <a:rPr lang="en-US" dirty="0" smtClean="0"/>
              <a:t>http://bit.ly/HSS_layout_20110301</a:t>
            </a:r>
            <a:endParaRPr lang="en-US" dirty="0"/>
          </a:p>
        </p:txBody>
      </p:sp>
      <p:sp>
        <p:nvSpPr>
          <p:cNvPr id="6" name="TextBox 5"/>
          <p:cNvSpPr txBox="1"/>
          <p:nvPr/>
        </p:nvSpPr>
        <p:spPr>
          <a:xfrm>
            <a:off x="997888" y="4656500"/>
            <a:ext cx="3690208" cy="369332"/>
          </a:xfrm>
          <a:prstGeom prst="rect">
            <a:avLst/>
          </a:prstGeom>
          <a:noFill/>
        </p:spPr>
        <p:txBody>
          <a:bodyPr wrap="none" rtlCol="0">
            <a:spAutoFit/>
          </a:bodyPr>
          <a:lstStyle/>
          <a:p>
            <a:r>
              <a:rPr lang="en-US" dirty="0" smtClean="0"/>
              <a:t>Do the same for the June 4, 2012 HSS</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lstStyle/>
          <a:p>
            <a:r>
              <a:rPr lang="en-US" dirty="0" smtClean="0">
                <a:solidFill>
                  <a:srgbClr val="0000FF"/>
                </a:solidFill>
                <a:latin typeface="Helvetica"/>
                <a:cs typeface="Helvetica"/>
              </a:rPr>
              <a:t>Homework</a:t>
            </a:r>
            <a:endParaRPr lang="en-US" dirty="0">
              <a:solidFill>
                <a:srgbClr val="0000FF"/>
              </a:solidFill>
              <a:latin typeface="Helvetica"/>
              <a:cs typeface="Helvetica"/>
            </a:endParaRPr>
          </a:p>
        </p:txBody>
      </p:sp>
      <p:sp>
        <p:nvSpPr>
          <p:cNvPr id="5" name="Content Placeholder 4"/>
          <p:cNvSpPr>
            <a:spLocks noGrp="1"/>
          </p:cNvSpPr>
          <p:nvPr>
            <p:ph idx="1"/>
          </p:nvPr>
        </p:nvSpPr>
        <p:spPr>
          <a:xfrm>
            <a:off x="457200" y="1600201"/>
            <a:ext cx="7144453" cy="2942442"/>
          </a:xfrm>
        </p:spPr>
        <p:txBody>
          <a:bodyPr>
            <a:normAutofit fontScale="62500" lnSpcReduction="20000"/>
          </a:bodyPr>
          <a:lstStyle/>
          <a:p>
            <a:pPr marL="914400" lvl="1" indent="-514350">
              <a:buNone/>
            </a:pPr>
            <a:r>
              <a:rPr lang="en-US" dirty="0" smtClean="0">
                <a:latin typeface="Helvetica"/>
                <a:cs typeface="Helvetica"/>
              </a:rPr>
              <a:t>Find all </a:t>
            </a:r>
            <a:r>
              <a:rPr lang="en-US" dirty="0" err="1" smtClean="0">
                <a:latin typeface="Helvetica"/>
                <a:cs typeface="Helvetica"/>
              </a:rPr>
              <a:t>Kp</a:t>
            </a:r>
            <a:r>
              <a:rPr lang="en-US" dirty="0" smtClean="0">
                <a:latin typeface="Helvetica"/>
                <a:cs typeface="Helvetica"/>
              </a:rPr>
              <a:t> &gt;=6 times for the year 2013</a:t>
            </a:r>
          </a:p>
          <a:p>
            <a:pPr marL="914400" lvl="1" indent="-514350">
              <a:buNone/>
            </a:pPr>
            <a:endParaRPr lang="en-US" dirty="0" smtClean="0">
              <a:latin typeface="Helvetica"/>
              <a:cs typeface="Helvetica"/>
            </a:endParaRPr>
          </a:p>
          <a:p>
            <a:pPr marL="914400" lvl="1" indent="-514350">
              <a:buNone/>
            </a:pPr>
            <a:r>
              <a:rPr lang="en-US" dirty="0" smtClean="0">
                <a:latin typeface="Helvetica"/>
                <a:cs typeface="Helvetica"/>
              </a:rPr>
              <a:t>(Challenging one -optional: and the potential cause of </a:t>
            </a:r>
            <a:r>
              <a:rPr lang="en-US" dirty="0" err="1" smtClean="0">
                <a:latin typeface="Helvetica"/>
                <a:cs typeface="Helvetica"/>
              </a:rPr>
              <a:t>Kp</a:t>
            </a:r>
            <a:r>
              <a:rPr lang="en-US" dirty="0" smtClean="0">
                <a:latin typeface="Helvetica"/>
                <a:cs typeface="Helvetica"/>
              </a:rPr>
              <a:t>&gt;=6  – CME, CIR HSS or combination, or others)</a:t>
            </a:r>
          </a:p>
          <a:p>
            <a:pPr marL="914400" lvl="1" indent="-514350">
              <a:buNone/>
            </a:pPr>
            <a:endParaRPr lang="en-US" dirty="0" smtClean="0">
              <a:latin typeface="Helvetica"/>
              <a:cs typeface="Helvetica"/>
            </a:endParaRPr>
          </a:p>
          <a:p>
            <a:pPr marL="914400" lvl="1" indent="-514350">
              <a:buNone/>
            </a:pPr>
            <a:r>
              <a:rPr lang="en-US" dirty="0" smtClean="0">
                <a:latin typeface="Helvetica"/>
                <a:cs typeface="Helvetica"/>
              </a:rPr>
              <a:t>Has the magnetopause stand-off distance been smaller than 6.6 Re (Re: Earth radii), i.e., magnetopause been pushed inside geosynchronous orbit? when? (year 2013)</a:t>
            </a:r>
          </a:p>
          <a:p>
            <a:pPr marL="914400" lvl="1" indent="-514350">
              <a:buNone/>
            </a:pPr>
            <a:endParaRPr lang="en-US" dirty="0" smtClean="0">
              <a:latin typeface="Helvetica"/>
              <a:cs typeface="Helvetica"/>
            </a:endParaRPr>
          </a:p>
          <a:p>
            <a:pPr marL="914400" lvl="1" indent="-514350">
              <a:buNone/>
            </a:pPr>
            <a:r>
              <a:rPr lang="en-US" dirty="0" smtClean="0">
                <a:latin typeface="Helvetica"/>
                <a:cs typeface="Helvetica"/>
              </a:rPr>
              <a:t>The periods when GOES &gt;0.8 </a:t>
            </a:r>
            <a:r>
              <a:rPr lang="en-US" dirty="0" err="1" smtClean="0">
                <a:latin typeface="Helvetica"/>
                <a:cs typeface="Helvetica"/>
              </a:rPr>
              <a:t>MeV</a:t>
            </a:r>
            <a:r>
              <a:rPr lang="en-US" dirty="0" smtClean="0">
                <a:latin typeface="Helvetica"/>
                <a:cs typeface="Helvetica"/>
              </a:rPr>
              <a:t> electron flux exceeding 10^5 </a:t>
            </a:r>
            <a:r>
              <a:rPr lang="en-US" dirty="0" err="1" smtClean="0">
                <a:latin typeface="Helvetica"/>
                <a:cs typeface="Helvetica"/>
              </a:rPr>
              <a:t>pfu</a:t>
            </a:r>
            <a:r>
              <a:rPr lang="en-US" dirty="0" smtClean="0">
                <a:latin typeface="Helvetica"/>
                <a:cs typeface="Helvetica"/>
              </a:rPr>
              <a:t> (year 2013)</a:t>
            </a:r>
          </a:p>
          <a:p>
            <a:pPr marL="914400" lvl="1" indent="-514350">
              <a:buNone/>
            </a:pPr>
            <a:endParaRPr lang="en-US" dirty="0" smtClean="0">
              <a:latin typeface="Helvetica"/>
              <a:cs typeface="Helvetica"/>
            </a:endParaRPr>
          </a:p>
          <a:p>
            <a:pPr>
              <a:buFont typeface="Wingdings" charset="2"/>
              <a:buChar char="ü"/>
            </a:pPr>
            <a:endParaRPr lang="en-US" dirty="0" smtClean="0">
              <a:latin typeface="Helvetica"/>
              <a:cs typeface="Helvetica"/>
            </a:endParaRPr>
          </a:p>
        </p:txBody>
      </p:sp>
      <p:sp>
        <p:nvSpPr>
          <p:cNvPr id="8" name="Rectangle 7"/>
          <p:cNvSpPr/>
          <p:nvPr/>
        </p:nvSpPr>
        <p:spPr>
          <a:xfrm>
            <a:off x="1390546" y="4749216"/>
            <a:ext cx="4572000" cy="646331"/>
          </a:xfrm>
          <a:prstGeom prst="rect">
            <a:avLst/>
          </a:prstGeom>
        </p:spPr>
        <p:txBody>
          <a:bodyPr>
            <a:spAutoFit/>
          </a:bodyPr>
          <a:lstStyle/>
          <a:p>
            <a:r>
              <a:rPr lang="en-US" dirty="0" err="1" smtClean="0"/>
              <a:t>Iswa</a:t>
            </a:r>
            <a:r>
              <a:rPr lang="en-US" dirty="0" smtClean="0"/>
              <a:t> layout for homework</a:t>
            </a:r>
          </a:p>
          <a:p>
            <a:r>
              <a:rPr lang="en-US" dirty="0" smtClean="0"/>
              <a:t>http://1.usa.gov/191s6AU</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76143"/>
            <a:ext cx="7663590" cy="908529"/>
          </a:xfrm>
        </p:spPr>
        <p:txBody>
          <a:bodyPr/>
          <a:lstStyle/>
          <a:p>
            <a:r>
              <a:rPr lang="en-US" sz="2800" dirty="0" smtClean="0">
                <a:solidFill>
                  <a:srgbClr val="0000FF"/>
                </a:solidFill>
                <a:latin typeface="Helvetica"/>
                <a:cs typeface="Helvetica"/>
              </a:rPr>
              <a:t>Homework on SEP radiation storms</a:t>
            </a:r>
            <a:endParaRPr lang="en-US" sz="2800" dirty="0">
              <a:solidFill>
                <a:srgbClr val="0000FF"/>
              </a:solidFill>
              <a:latin typeface="Helvetica"/>
              <a:cs typeface="Helvetica"/>
            </a:endParaRPr>
          </a:p>
        </p:txBody>
      </p:sp>
      <p:sp>
        <p:nvSpPr>
          <p:cNvPr id="5" name="Content Placeholder 4"/>
          <p:cNvSpPr>
            <a:spLocks noGrp="1"/>
          </p:cNvSpPr>
          <p:nvPr>
            <p:ph idx="1"/>
          </p:nvPr>
        </p:nvSpPr>
        <p:spPr>
          <a:xfrm>
            <a:off x="457200" y="1600201"/>
            <a:ext cx="7144453" cy="2942442"/>
          </a:xfrm>
        </p:spPr>
        <p:txBody>
          <a:bodyPr>
            <a:normAutofit fontScale="85000" lnSpcReduction="10000"/>
          </a:bodyPr>
          <a:lstStyle/>
          <a:p>
            <a:pPr marL="914400" lvl="1" indent="-514350">
              <a:buNone/>
            </a:pPr>
            <a:r>
              <a:rPr lang="en-US" dirty="0" smtClean="0">
                <a:latin typeface="Helvetica"/>
                <a:cs typeface="Helvetica"/>
              </a:rPr>
              <a:t>1. Find when GOES &gt; 10 </a:t>
            </a:r>
            <a:r>
              <a:rPr lang="en-US" dirty="0" err="1" smtClean="0">
                <a:latin typeface="Helvetica"/>
                <a:cs typeface="Helvetica"/>
              </a:rPr>
              <a:t>MeV</a:t>
            </a:r>
            <a:r>
              <a:rPr lang="en-US" dirty="0" smtClean="0">
                <a:latin typeface="Helvetica"/>
                <a:cs typeface="Helvetica"/>
              </a:rPr>
              <a:t> proton flux exceeding 10 </a:t>
            </a:r>
            <a:r>
              <a:rPr lang="en-US" dirty="0" err="1" smtClean="0">
                <a:latin typeface="Helvetica"/>
                <a:cs typeface="Helvetica"/>
              </a:rPr>
              <a:t>pfu</a:t>
            </a:r>
            <a:r>
              <a:rPr lang="en-US" dirty="0" smtClean="0">
                <a:latin typeface="Helvetica"/>
                <a:cs typeface="Helvetica"/>
              </a:rPr>
              <a:t> in 2013</a:t>
            </a:r>
          </a:p>
          <a:p>
            <a:pPr marL="914400" lvl="1" indent="-514350">
              <a:buNone/>
            </a:pPr>
            <a:endParaRPr lang="en-US" dirty="0" smtClean="0">
              <a:latin typeface="Helvetica"/>
              <a:cs typeface="Helvetica"/>
            </a:endParaRPr>
          </a:p>
          <a:p>
            <a:pPr marL="914400" lvl="1" indent="-514350">
              <a:buNone/>
            </a:pPr>
            <a:r>
              <a:rPr lang="en-US" dirty="0" smtClean="0">
                <a:latin typeface="Helvetica"/>
                <a:cs typeface="Helvetica"/>
              </a:rPr>
              <a:t>Those who like challenges</a:t>
            </a:r>
          </a:p>
          <a:p>
            <a:pPr marL="914400" lvl="1" indent="-514350">
              <a:buNone/>
            </a:pPr>
            <a:r>
              <a:rPr lang="en-US" dirty="0" smtClean="0">
                <a:latin typeface="Helvetica"/>
                <a:cs typeface="Helvetica"/>
              </a:rPr>
              <a:t>2. Find when 13-100 </a:t>
            </a:r>
            <a:r>
              <a:rPr lang="en-US" dirty="0" err="1" smtClean="0">
                <a:latin typeface="Helvetica"/>
                <a:cs typeface="Helvetica"/>
              </a:rPr>
              <a:t>MeV</a:t>
            </a:r>
            <a:r>
              <a:rPr lang="en-US" dirty="0" smtClean="0">
                <a:latin typeface="Helvetica"/>
                <a:cs typeface="Helvetica"/>
              </a:rPr>
              <a:t> proton flux at STEREO A exceeding 0.1pfu/MeV in 2013</a:t>
            </a:r>
          </a:p>
          <a:p>
            <a:pPr marL="914400" lvl="1" indent="-514350">
              <a:buNone/>
            </a:pPr>
            <a:r>
              <a:rPr lang="en-US" dirty="0" smtClean="0">
                <a:latin typeface="Helvetica"/>
                <a:cs typeface="Helvetica"/>
              </a:rPr>
              <a:t>3. Do the same for STEREO B</a:t>
            </a:r>
          </a:p>
          <a:p>
            <a:pPr marL="914400" lvl="1" indent="-514350">
              <a:buNone/>
            </a:pPr>
            <a:endParaRPr lang="en-US" dirty="0" smtClean="0">
              <a:latin typeface="Helvetica"/>
              <a:cs typeface="Helvetica"/>
            </a:endParaRPr>
          </a:p>
          <a:p>
            <a:pPr>
              <a:buFont typeface="Wingdings" charset="2"/>
              <a:buChar char="ü"/>
            </a:pPr>
            <a:endParaRPr lang="en-US" dirty="0" smtClean="0">
              <a:latin typeface="Helvetica"/>
              <a:cs typeface="Helvetica"/>
            </a:endParaRPr>
          </a:p>
        </p:txBody>
      </p:sp>
      <p:sp>
        <p:nvSpPr>
          <p:cNvPr id="7" name="Rectangle 6"/>
          <p:cNvSpPr/>
          <p:nvPr/>
        </p:nvSpPr>
        <p:spPr>
          <a:xfrm>
            <a:off x="2573379" y="4542643"/>
            <a:ext cx="4572000" cy="923330"/>
          </a:xfrm>
          <a:prstGeom prst="rect">
            <a:avLst/>
          </a:prstGeom>
        </p:spPr>
        <p:txBody>
          <a:bodyPr>
            <a:spAutoFit/>
          </a:bodyPr>
          <a:lstStyle/>
          <a:p>
            <a:r>
              <a:rPr lang="en-US" dirty="0" err="1" smtClean="0"/>
              <a:t>Iswa</a:t>
            </a:r>
            <a:r>
              <a:rPr lang="en-US" dirty="0" smtClean="0"/>
              <a:t> layout to help you with the homework questions</a:t>
            </a:r>
          </a:p>
          <a:p>
            <a:r>
              <a:rPr lang="en-US" dirty="0" smtClean="0"/>
              <a:t>http://1.usa.gov/15Eov7s</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latin typeface="Helvetica"/>
                <a:cs typeface="Helvetica"/>
              </a:rPr>
              <a:t>magnetospsheric</a:t>
            </a:r>
            <a:r>
              <a:rPr lang="en-US" dirty="0" smtClean="0">
                <a:latin typeface="Helvetica"/>
                <a:cs typeface="Helvetica"/>
              </a:rPr>
              <a:t> products</a:t>
            </a:r>
            <a:endParaRPr lang="en-US" dirty="0">
              <a:latin typeface="Helvetica"/>
              <a:cs typeface="Helvetica"/>
            </a:endParaRPr>
          </a:p>
        </p:txBody>
      </p:sp>
      <p:sp>
        <p:nvSpPr>
          <p:cNvPr id="4" name="Footer Placeholder 3"/>
          <p:cNvSpPr>
            <a:spLocks noGrp="1"/>
          </p:cNvSpPr>
          <p:nvPr>
            <p:ph type="ftr" sz="quarter" idx="11"/>
          </p:nvPr>
        </p:nvSpPr>
        <p:spPr/>
        <p:txBody>
          <a:bodyPr/>
          <a:lstStyle/>
          <a:p>
            <a:r>
              <a:rPr lang="en-US" smtClean="0">
                <a:latin typeface="Helvetica"/>
                <a:cs typeface="Helvetica"/>
              </a:rPr>
              <a:t>NASA/GSFC, internal use only :-)</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3366FF"/>
                </a:solidFill>
                <a:latin typeface="Helvetica"/>
                <a:cs typeface="Helvetica"/>
              </a:rPr>
              <a:t>Kp</a:t>
            </a:r>
            <a:endParaRPr lang="en-US" dirty="0">
              <a:solidFill>
                <a:srgbClr val="3366FF"/>
              </a:solidFill>
              <a:latin typeface="Helvetica"/>
              <a:cs typeface="Helvetica"/>
            </a:endParaRPr>
          </a:p>
        </p:txBody>
      </p:sp>
      <p:sp>
        <p:nvSpPr>
          <p:cNvPr id="3" name="Content Placeholder 2"/>
          <p:cNvSpPr>
            <a:spLocks noGrp="1"/>
          </p:cNvSpPr>
          <p:nvPr>
            <p:ph idx="1"/>
          </p:nvPr>
        </p:nvSpPr>
        <p:spPr/>
        <p:txBody>
          <a:bodyPr/>
          <a:lstStyle/>
          <a:p>
            <a:r>
              <a:rPr lang="en-US" dirty="0" smtClean="0">
                <a:latin typeface="Helvetica"/>
                <a:cs typeface="Helvetica"/>
              </a:rPr>
              <a:t>Geomagnetic activity index</a:t>
            </a:r>
          </a:p>
          <a:p>
            <a:pPr>
              <a:buNone/>
            </a:pPr>
            <a:r>
              <a:rPr lang="en-US" dirty="0" smtClean="0">
                <a:solidFill>
                  <a:srgbClr val="FF0000"/>
                </a:solidFill>
                <a:latin typeface="Helvetica"/>
                <a:cs typeface="Helvetica"/>
              </a:rPr>
              <a:t>	range from 0-9   disturbance levels of magnetic field on the ground - currents</a:t>
            </a:r>
          </a:p>
          <a:p>
            <a:pPr marL="514350" indent="-514350">
              <a:buFont typeface="+mj-lt"/>
              <a:buAutoNum type="arabicPeriod"/>
            </a:pPr>
            <a:r>
              <a:rPr lang="en-US" dirty="0" smtClean="0">
                <a:latin typeface="Helvetica"/>
                <a:cs typeface="Helvetica"/>
              </a:rPr>
              <a:t>Non-event   - period of 12/01/2010 – 12/7/2010</a:t>
            </a:r>
          </a:p>
          <a:p>
            <a:pPr marL="514350" indent="-514350">
              <a:buFont typeface="+mj-lt"/>
              <a:buAutoNum type="arabicPeriod"/>
            </a:pPr>
            <a:r>
              <a:rPr lang="en-US" dirty="0" smtClean="0">
                <a:latin typeface="Helvetica"/>
                <a:cs typeface="Helvetica"/>
              </a:rPr>
              <a:t>Moderate event – April 5, 2010</a:t>
            </a:r>
          </a:p>
          <a:p>
            <a:pPr marL="514350" indent="-514350">
              <a:buFont typeface="+mj-lt"/>
              <a:buAutoNum type="arabicPeriod"/>
            </a:pPr>
            <a:r>
              <a:rPr lang="en-US" dirty="0" smtClean="0">
                <a:latin typeface="Helvetica"/>
                <a:cs typeface="Helvetica"/>
              </a:rPr>
              <a:t>Extreme event  - Oct 29 – Oct 31, 2003</a:t>
            </a:r>
          </a:p>
          <a:p>
            <a:pPr>
              <a:buNone/>
            </a:pPr>
            <a:endParaRPr lang="en-US" dirty="0" smtClean="0">
              <a:latin typeface="Helvetica"/>
              <a:cs typeface="Helvetica"/>
            </a:endParaRPr>
          </a:p>
        </p:txBody>
      </p:sp>
      <p:sp>
        <p:nvSpPr>
          <p:cNvPr id="4" name="Footer Placeholder 3"/>
          <p:cNvSpPr>
            <a:spLocks noGrp="1"/>
          </p:cNvSpPr>
          <p:nvPr>
            <p:ph type="ftr" sz="quarter" idx="11"/>
          </p:nvPr>
        </p:nvSpPr>
        <p:spPr/>
        <p:txBody>
          <a:bodyPr/>
          <a:lstStyle/>
          <a:p>
            <a:r>
              <a:rPr lang="en-US" smtClean="0">
                <a:latin typeface="Helvetica"/>
                <a:cs typeface="Helvetica"/>
              </a:rPr>
              <a:t>NASA/GSFC, internal use only :-)</a:t>
            </a:r>
            <a:endParaRPr lang="en-US">
              <a:latin typeface="Helvetica"/>
              <a:cs typeface="Helvetica"/>
            </a:endParaRPr>
          </a:p>
        </p:txBody>
      </p:sp>
      <p:sp>
        <p:nvSpPr>
          <p:cNvPr id="5" name="TextBox 4"/>
          <p:cNvSpPr txBox="1"/>
          <p:nvPr/>
        </p:nvSpPr>
        <p:spPr>
          <a:xfrm>
            <a:off x="2399862" y="1230868"/>
            <a:ext cx="4931608" cy="369332"/>
          </a:xfrm>
          <a:prstGeom prst="rect">
            <a:avLst/>
          </a:prstGeom>
          <a:noFill/>
        </p:spPr>
        <p:txBody>
          <a:bodyPr wrap="none" rtlCol="0">
            <a:spAutoFit/>
          </a:bodyPr>
          <a:lstStyle/>
          <a:p>
            <a:r>
              <a:rPr lang="en-US" dirty="0" smtClean="0">
                <a:solidFill>
                  <a:srgbClr val="6D0093"/>
                </a:solidFill>
                <a:latin typeface="Helvetica"/>
                <a:cs typeface="Helvetica"/>
              </a:rPr>
              <a:t>"</a:t>
            </a:r>
            <a:r>
              <a:rPr lang="en-US" i="1" dirty="0" err="1" smtClean="0">
                <a:solidFill>
                  <a:srgbClr val="6D0093"/>
                </a:solidFill>
                <a:latin typeface="Helvetica"/>
                <a:cs typeface="Helvetica"/>
              </a:rPr>
              <a:t>p</a:t>
            </a:r>
            <a:r>
              <a:rPr lang="en-US" dirty="0" err="1" smtClean="0">
                <a:solidFill>
                  <a:srgbClr val="6D0093"/>
                </a:solidFill>
                <a:latin typeface="Helvetica"/>
                <a:cs typeface="Helvetica"/>
              </a:rPr>
              <a:t>lanetarische</a:t>
            </a:r>
            <a:r>
              <a:rPr lang="en-US" dirty="0" smtClean="0">
                <a:solidFill>
                  <a:srgbClr val="6D0093"/>
                </a:solidFill>
                <a:latin typeface="Helvetica"/>
                <a:cs typeface="Helvetica"/>
              </a:rPr>
              <a:t> </a:t>
            </a:r>
            <a:r>
              <a:rPr lang="en-US" i="1" dirty="0" err="1" smtClean="0">
                <a:solidFill>
                  <a:srgbClr val="6D0093"/>
                </a:solidFill>
                <a:latin typeface="Helvetica"/>
                <a:cs typeface="Helvetica"/>
              </a:rPr>
              <a:t>K</a:t>
            </a:r>
            <a:r>
              <a:rPr lang="en-US" dirty="0" err="1" smtClean="0">
                <a:solidFill>
                  <a:srgbClr val="6D0093"/>
                </a:solidFill>
                <a:latin typeface="Helvetica"/>
                <a:cs typeface="Helvetica"/>
              </a:rPr>
              <a:t>ennziffer</a:t>
            </a:r>
            <a:r>
              <a:rPr lang="en-US" dirty="0" smtClean="0">
                <a:solidFill>
                  <a:srgbClr val="6D0093"/>
                </a:solidFill>
                <a:latin typeface="Helvetica"/>
                <a:cs typeface="Helvetica"/>
              </a:rPr>
              <a:t>" ( = planetary index)</a:t>
            </a:r>
            <a:r>
              <a:rPr lang="en-US" dirty="0" smtClean="0">
                <a:latin typeface="Helvetica"/>
                <a:cs typeface="Helvetica"/>
              </a:rPr>
              <a:t>. </a:t>
            </a:r>
            <a:endParaRPr lang="en-US" dirty="0">
              <a:latin typeface="Helvetica"/>
              <a:cs typeface="Helvetica"/>
            </a:endParaRPr>
          </a:p>
        </p:txBody>
      </p:sp>
      <p:sp>
        <p:nvSpPr>
          <p:cNvPr id="6" name="TextBox 5"/>
          <p:cNvSpPr txBox="1"/>
          <p:nvPr/>
        </p:nvSpPr>
        <p:spPr>
          <a:xfrm>
            <a:off x="2802759" y="5833241"/>
            <a:ext cx="1955583" cy="369332"/>
          </a:xfrm>
          <a:prstGeom prst="rect">
            <a:avLst/>
          </a:prstGeom>
          <a:noFill/>
        </p:spPr>
        <p:txBody>
          <a:bodyPr wrap="none" rtlCol="0">
            <a:spAutoFit/>
          </a:bodyPr>
          <a:lstStyle/>
          <a:p>
            <a:r>
              <a:rPr lang="en-US" dirty="0" smtClean="0">
                <a:solidFill>
                  <a:srgbClr val="F900FF"/>
                </a:solidFill>
                <a:latin typeface="Helvetica"/>
                <a:cs typeface="Helvetica"/>
              </a:rPr>
              <a:t>Threshold </a:t>
            </a:r>
            <a:r>
              <a:rPr lang="en-US" dirty="0" err="1" smtClean="0">
                <a:solidFill>
                  <a:srgbClr val="F900FF"/>
                </a:solidFill>
                <a:latin typeface="Helvetica"/>
                <a:cs typeface="Helvetica"/>
              </a:rPr>
              <a:t>Kp</a:t>
            </a:r>
            <a:r>
              <a:rPr lang="en-US" dirty="0" smtClean="0">
                <a:solidFill>
                  <a:srgbClr val="F900FF"/>
                </a:solidFill>
                <a:latin typeface="Helvetica"/>
                <a:cs typeface="Helvetica"/>
              </a:rPr>
              <a:t>&gt;=6</a:t>
            </a:r>
            <a:endParaRPr lang="en-US" dirty="0">
              <a:solidFill>
                <a:srgbClr val="F900FF"/>
              </a:solidFill>
              <a:latin typeface="Helvetica"/>
              <a:cs typeface="Helvetica"/>
            </a:endParaRPr>
          </a:p>
        </p:txBody>
      </p:sp>
      <p:sp>
        <p:nvSpPr>
          <p:cNvPr id="7" name="TextBox 6"/>
          <p:cNvSpPr txBox="1"/>
          <p:nvPr/>
        </p:nvSpPr>
        <p:spPr>
          <a:xfrm>
            <a:off x="457200" y="5756831"/>
            <a:ext cx="2304086" cy="369332"/>
          </a:xfrm>
          <a:prstGeom prst="rect">
            <a:avLst/>
          </a:prstGeom>
          <a:noFill/>
        </p:spPr>
        <p:txBody>
          <a:bodyPr wrap="none" rtlCol="0">
            <a:spAutoFit/>
          </a:bodyPr>
          <a:lstStyle/>
          <a:p>
            <a:r>
              <a:rPr lang="en-US" dirty="0" smtClean="0"/>
              <a:t>http://</a:t>
            </a:r>
            <a:r>
              <a:rPr lang="en-US" dirty="0" err="1" smtClean="0"/>
              <a:t>bit.ly/Kp_layout</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NASA/GSFC, internal use only :-)</a:t>
            </a:r>
            <a:endParaRPr lang="en-US"/>
          </a:p>
        </p:txBody>
      </p:sp>
      <p:pic>
        <p:nvPicPr>
          <p:cNvPr id="4" name="Picture 3" descr="E_8,E2_0.pdf"/>
          <p:cNvPicPr>
            <a:picLocks noChangeAspect="1"/>
          </p:cNvPicPr>
          <p:nvPr/>
        </p:nvPicPr>
        <mc:AlternateContent>
          <mc:Choice xmlns:ma="http://schemas.microsoft.com/office/mac/drawingml/2008/main" Requires="ma">
            <p:blipFill>
              <a:blip r:embed="rId2"/>
              <a:srcRect t="5455" b="59091"/>
              <a:stretch>
                <a:fillRect/>
              </a:stretch>
            </p:blipFill>
          </mc:Choice>
          <mc:Fallback>
            <p:blipFill>
              <a:blip r:embed="rId3"/>
              <a:srcRect t="5455" b="59091"/>
              <a:stretch>
                <a:fillRect/>
              </a:stretch>
            </p:blipFill>
          </mc:Fallback>
        </mc:AlternateContent>
        <p:spPr>
          <a:xfrm>
            <a:off x="119059" y="0"/>
            <a:ext cx="8274619" cy="3588004"/>
          </a:xfrm>
          <a:prstGeom prst="rect">
            <a:avLst/>
          </a:prstGeom>
        </p:spPr>
      </p:pic>
      <p:pic>
        <p:nvPicPr>
          <p:cNvPr id="5" name="Picture 4" descr="BulkSpeed.pdf"/>
          <p:cNvPicPr>
            <a:picLocks noChangeAspect="1"/>
          </p:cNvPicPr>
          <p:nvPr/>
        </p:nvPicPr>
        <mc:AlternateContent>
          <mc:Choice xmlns:ma="http://schemas.microsoft.com/office/mac/drawingml/2008/main" Requires="ma">
            <p:blipFill>
              <a:blip r:embed="rId4"/>
              <a:srcRect t="9091" b="59091"/>
              <a:stretch>
                <a:fillRect/>
              </a:stretch>
            </p:blipFill>
          </mc:Choice>
          <mc:Fallback>
            <p:blipFill>
              <a:blip r:embed="rId5"/>
              <a:srcRect t="9091" b="59091"/>
              <a:stretch>
                <a:fillRect/>
              </a:stretch>
            </p:blipFill>
          </mc:Fallback>
        </mc:AlternateContent>
        <p:spPr>
          <a:xfrm>
            <a:off x="119059" y="3588004"/>
            <a:ext cx="8274619" cy="3407142"/>
          </a:xfrm>
          <a:prstGeom prst="rect">
            <a:avLst/>
          </a:prstGeom>
        </p:spPr>
      </p:pic>
      <p:sp>
        <p:nvSpPr>
          <p:cNvPr id="6" name="TextBox 5"/>
          <p:cNvSpPr txBox="1"/>
          <p:nvPr/>
        </p:nvSpPr>
        <p:spPr>
          <a:xfrm>
            <a:off x="4524252" y="248029"/>
            <a:ext cx="3108543"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smtClean="0">
                <a:solidFill>
                  <a:srgbClr val="FF0000"/>
                </a:solidFill>
              </a:rPr>
              <a:t>HSS and RBE flux enhancement</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76338" y="0"/>
            <a:ext cx="7014668" cy="856387"/>
          </a:xfrm>
        </p:spPr>
        <p:txBody>
          <a:bodyPr/>
          <a:lstStyle/>
          <a:p>
            <a:r>
              <a:rPr lang="en-US" sz="3200" dirty="0" smtClean="0">
                <a:latin typeface="Helvetica"/>
                <a:cs typeface="Helvetica"/>
              </a:rPr>
              <a:t>Two Main Drivers for the Magnetosphere</a:t>
            </a:r>
            <a:endParaRPr lang="en-US" sz="3200" dirty="0">
              <a:latin typeface="Helvetica"/>
              <a:cs typeface="Helvetica"/>
            </a:endParaRPr>
          </a:p>
        </p:txBody>
      </p:sp>
      <p:sp>
        <p:nvSpPr>
          <p:cNvPr id="3" name="Content Placeholder 2"/>
          <p:cNvSpPr>
            <a:spLocks noGrp="1"/>
          </p:cNvSpPr>
          <p:nvPr>
            <p:ph idx="1"/>
          </p:nvPr>
        </p:nvSpPr>
        <p:spPr/>
        <p:txBody>
          <a:bodyPr/>
          <a:lstStyle/>
          <a:p>
            <a:r>
              <a:rPr lang="en-US" dirty="0" smtClean="0"/>
              <a:t>CME  (you have seen plenty of them already)</a:t>
            </a:r>
          </a:p>
          <a:p>
            <a:r>
              <a:rPr lang="en-US" dirty="0" smtClean="0"/>
              <a:t>CIR (</a:t>
            </a:r>
            <a:r>
              <a:rPr lang="en-US" dirty="0" err="1" smtClean="0"/>
              <a:t>Corotating</a:t>
            </a:r>
            <a:r>
              <a:rPr lang="en-US" dirty="0" smtClean="0"/>
              <a:t> Interaction Region) High Speed solar wind Stream (HSS)</a:t>
            </a:r>
            <a:endParaRPr lang="en-US" dirty="0"/>
          </a:p>
        </p:txBody>
      </p:sp>
      <p:sp>
        <p:nvSpPr>
          <p:cNvPr id="4" name="Rectangle 3"/>
          <p:cNvSpPr/>
          <p:nvPr/>
        </p:nvSpPr>
        <p:spPr>
          <a:xfrm>
            <a:off x="2591920" y="4213830"/>
            <a:ext cx="4572000" cy="1938992"/>
          </a:xfrm>
          <a:prstGeom prst="rect">
            <a:avLst/>
          </a:prstGeom>
        </p:spPr>
        <p:txBody>
          <a:bodyPr>
            <a:spAutoFit/>
          </a:bodyPr>
          <a:lstStyle/>
          <a:p>
            <a:r>
              <a:rPr lang="en-US" sz="2400" b="1" dirty="0" smtClean="0">
                <a:solidFill>
                  <a:srgbClr val="E900AE"/>
                </a:solidFill>
                <a:latin typeface="Helvetica"/>
                <a:cs typeface="Helvetica"/>
              </a:rPr>
              <a:t>Geomagnetic storm </a:t>
            </a:r>
          </a:p>
          <a:p>
            <a:pPr marL="800100" lvl="1" indent="-342900">
              <a:buFont typeface="Courier New"/>
              <a:buChar char="o"/>
            </a:pPr>
            <a:r>
              <a:rPr lang="en-US" sz="2400" b="1" dirty="0" smtClean="0">
                <a:solidFill>
                  <a:srgbClr val="0000FF"/>
                </a:solidFill>
                <a:latin typeface="Helvetica"/>
                <a:cs typeface="Helvetica"/>
              </a:rPr>
              <a:t>CME </a:t>
            </a:r>
            <a:r>
              <a:rPr lang="en-US" sz="2400" b="1" dirty="0" smtClean="0">
                <a:solidFill>
                  <a:srgbClr val="E900AE"/>
                </a:solidFill>
                <a:latin typeface="Helvetica"/>
                <a:cs typeface="Helvetica"/>
              </a:rPr>
              <a:t>storm (can be severe)  </a:t>
            </a:r>
            <a:r>
              <a:rPr lang="en-US" sz="2400" b="1" dirty="0" err="1" smtClean="0">
                <a:solidFill>
                  <a:srgbClr val="FF0000"/>
                </a:solidFill>
                <a:latin typeface="Helvetica"/>
                <a:cs typeface="Helvetica"/>
              </a:rPr>
              <a:t>Kp</a:t>
            </a:r>
            <a:r>
              <a:rPr lang="en-US" sz="2400" b="1" dirty="0" smtClean="0">
                <a:solidFill>
                  <a:srgbClr val="FF0000"/>
                </a:solidFill>
                <a:latin typeface="Helvetica"/>
                <a:cs typeface="Helvetica"/>
              </a:rPr>
              <a:t> can reach 9</a:t>
            </a:r>
          </a:p>
          <a:p>
            <a:pPr marL="800100" lvl="1" indent="-342900">
              <a:buFont typeface="Courier New"/>
              <a:buChar char="o"/>
            </a:pPr>
            <a:r>
              <a:rPr lang="en-US" sz="2400" b="1" dirty="0" smtClean="0">
                <a:solidFill>
                  <a:srgbClr val="0000FF"/>
                </a:solidFill>
                <a:latin typeface="Helvetica"/>
                <a:cs typeface="Helvetica"/>
              </a:rPr>
              <a:t>CIR </a:t>
            </a:r>
            <a:r>
              <a:rPr lang="en-US" sz="2400" b="1" dirty="0" smtClean="0">
                <a:solidFill>
                  <a:srgbClr val="E900AE"/>
                </a:solidFill>
                <a:latin typeface="Helvetica"/>
                <a:cs typeface="Helvetica"/>
              </a:rPr>
              <a:t>storm (moderate) </a:t>
            </a:r>
            <a:r>
              <a:rPr lang="en-US" sz="2400" b="1" dirty="0" err="1" smtClean="0">
                <a:solidFill>
                  <a:srgbClr val="3366FF"/>
                </a:solidFill>
                <a:latin typeface="Helvetica"/>
                <a:cs typeface="Helvetica"/>
              </a:rPr>
              <a:t>Kp</a:t>
            </a:r>
            <a:r>
              <a:rPr lang="en-US" sz="2400" b="1" dirty="0" smtClean="0">
                <a:solidFill>
                  <a:srgbClr val="3366FF"/>
                </a:solidFill>
                <a:latin typeface="Helvetica"/>
                <a:cs typeface="Helvetica"/>
              </a:rPr>
              <a:t> at most 6</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1159" y="129790"/>
            <a:ext cx="5215652" cy="788008"/>
          </a:xfrm>
        </p:spPr>
        <p:txBody>
          <a:bodyPr>
            <a:normAutofit fontScale="90000"/>
          </a:bodyPr>
          <a:lstStyle/>
          <a:p>
            <a:pPr>
              <a:spcBef>
                <a:spcPts val="4800"/>
              </a:spcBef>
            </a:pPr>
            <a:r>
              <a:rPr lang="en-US" sz="3333" dirty="0" smtClean="0">
                <a:latin typeface="Helvetica"/>
                <a:cs typeface="Helvetica"/>
              </a:rPr>
              <a:t>Magnetopause stand-off distance</a:t>
            </a:r>
            <a:r>
              <a:rPr lang="en-US" dirty="0" smtClean="0">
                <a:latin typeface="Helvetica"/>
                <a:cs typeface="Helvetica"/>
              </a:rPr>
              <a:t/>
            </a:r>
            <a:br>
              <a:rPr lang="en-US" dirty="0" smtClean="0">
                <a:latin typeface="Helvetica"/>
                <a:cs typeface="Helvetica"/>
              </a:rPr>
            </a:br>
            <a:r>
              <a:rPr lang="en-US" sz="1556" dirty="0" smtClean="0">
                <a:solidFill>
                  <a:srgbClr val="0000FF"/>
                </a:solidFill>
                <a:latin typeface="Helvetica"/>
                <a:cs typeface="Helvetica"/>
              </a:rPr>
              <a:t>delineating the boundary between SW and Earth’s magnetosphere</a:t>
            </a:r>
            <a:endParaRPr lang="en-US" sz="1556" dirty="0">
              <a:solidFill>
                <a:srgbClr val="0000FF"/>
              </a:solidFill>
              <a:latin typeface="Helvetica"/>
              <a:cs typeface="Helvetica"/>
            </a:endParaRPr>
          </a:p>
        </p:txBody>
      </p:sp>
      <p:sp>
        <p:nvSpPr>
          <p:cNvPr id="3" name="Content Placeholder 2"/>
          <p:cNvSpPr>
            <a:spLocks noGrp="1"/>
          </p:cNvSpPr>
          <p:nvPr>
            <p:ph idx="1"/>
          </p:nvPr>
        </p:nvSpPr>
        <p:spPr/>
        <p:txBody>
          <a:bodyPr/>
          <a:lstStyle/>
          <a:p>
            <a:r>
              <a:rPr lang="en-US" dirty="0" smtClean="0">
                <a:latin typeface="Helvetica"/>
                <a:cs typeface="Helvetica"/>
              </a:rPr>
              <a:t>r0 &lt;=6.6 Re – model product</a:t>
            </a:r>
          </a:p>
          <a:p>
            <a:pPr marL="971550" lvl="1" indent="-514350"/>
            <a:r>
              <a:rPr lang="en-US" dirty="0" smtClean="0">
                <a:solidFill>
                  <a:srgbClr val="FF0000"/>
                </a:solidFill>
                <a:latin typeface="Helvetica"/>
                <a:cs typeface="Helvetica"/>
              </a:rPr>
              <a:t>Events: Dec 28, 2010</a:t>
            </a:r>
          </a:p>
          <a:p>
            <a:pPr marL="971550" lvl="1" indent="-514350"/>
            <a:r>
              <a:rPr lang="en-US" dirty="0" smtClean="0">
                <a:solidFill>
                  <a:srgbClr val="FF0000"/>
                </a:solidFill>
                <a:latin typeface="Helvetica"/>
                <a:cs typeface="Helvetica"/>
              </a:rPr>
              <a:t>Jan 7,2010 </a:t>
            </a:r>
            <a:r>
              <a:rPr lang="en-US" sz="1100" dirty="0" err="1" smtClean="0">
                <a:solidFill>
                  <a:srgbClr val="FF0000"/>
                </a:solidFill>
                <a:latin typeface="Helvetica"/>
                <a:cs typeface="Helvetica"/>
              </a:rPr>
              <a:t>kp</a:t>
            </a:r>
            <a:r>
              <a:rPr lang="en-US" sz="1100" dirty="0" smtClean="0">
                <a:solidFill>
                  <a:srgbClr val="FF0000"/>
                </a:solidFill>
                <a:latin typeface="Helvetica"/>
                <a:cs typeface="Helvetica"/>
              </a:rPr>
              <a:t>=5 at 22:30 UT on 1/6/2011</a:t>
            </a:r>
          </a:p>
          <a:p>
            <a:pPr marL="971550" lvl="1" indent="-514350"/>
            <a:r>
              <a:rPr lang="en-US" dirty="0" smtClean="0">
                <a:solidFill>
                  <a:srgbClr val="FF0000"/>
                </a:solidFill>
                <a:latin typeface="Helvetica"/>
                <a:cs typeface="Helvetica"/>
              </a:rPr>
              <a:t>Non-event: Dec 1 – 7, 2010</a:t>
            </a:r>
          </a:p>
        </p:txBody>
      </p:sp>
      <p:sp>
        <p:nvSpPr>
          <p:cNvPr id="4" name="Footer Placeholder 3"/>
          <p:cNvSpPr>
            <a:spLocks noGrp="1"/>
          </p:cNvSpPr>
          <p:nvPr>
            <p:ph type="ftr" sz="quarter" idx="11"/>
          </p:nvPr>
        </p:nvSpPr>
        <p:spPr/>
        <p:txBody>
          <a:bodyPr/>
          <a:lstStyle/>
          <a:p>
            <a:r>
              <a:rPr lang="en-US" smtClean="0">
                <a:latin typeface="Helvetica"/>
                <a:cs typeface="Helvetica"/>
              </a:rPr>
              <a:t>NASA/GSFC, internal use only :-)</a:t>
            </a:r>
            <a:endParaRPr lang="en-US">
              <a:latin typeface="Helvetica"/>
              <a:cs typeface="Helvetica"/>
            </a:endParaRPr>
          </a:p>
        </p:txBody>
      </p:sp>
      <p:pic>
        <p:nvPicPr>
          <p:cNvPr id="5" name="Picture 4" descr="5_magnetosphere"/>
          <p:cNvPicPr preferRelativeResize="0">
            <a:picLocks noChangeAspect="1" noChangeArrowheads="1"/>
          </p:cNvPicPr>
          <p:nvPr/>
        </p:nvPicPr>
        <p:blipFill>
          <a:blip r:embed="rId2"/>
          <a:srcRect/>
          <a:stretch>
            <a:fillRect/>
          </a:stretch>
        </p:blipFill>
        <p:spPr bwMode="auto">
          <a:xfrm>
            <a:off x="1431158" y="3759200"/>
            <a:ext cx="5951538" cy="3098800"/>
          </a:xfrm>
          <a:prstGeom prst="rect">
            <a:avLst/>
          </a:prstGeom>
          <a:noFill/>
          <a:ln w="9525">
            <a:noFill/>
            <a:miter lim="800000"/>
            <a:headEnd/>
            <a:tailEnd/>
          </a:ln>
        </p:spPr>
      </p:pic>
      <p:sp>
        <p:nvSpPr>
          <p:cNvPr id="6" name="TextBox 5"/>
          <p:cNvSpPr txBox="1"/>
          <p:nvPr/>
        </p:nvSpPr>
        <p:spPr>
          <a:xfrm>
            <a:off x="5421586" y="2312276"/>
            <a:ext cx="3238123" cy="923330"/>
          </a:xfrm>
          <a:prstGeom prst="rect">
            <a:avLst/>
          </a:prstGeom>
          <a:noFill/>
        </p:spPr>
        <p:txBody>
          <a:bodyPr wrap="none" rtlCol="0">
            <a:spAutoFit/>
          </a:bodyPr>
          <a:lstStyle/>
          <a:p>
            <a:r>
              <a:rPr lang="en-US" dirty="0" smtClean="0">
                <a:latin typeface="Helvetica"/>
                <a:cs typeface="Helvetica"/>
              </a:rPr>
              <a:t>Degree of compression of MP</a:t>
            </a:r>
          </a:p>
          <a:p>
            <a:r>
              <a:rPr lang="en-US" dirty="0" smtClean="0">
                <a:latin typeface="Helvetica"/>
                <a:cs typeface="Helvetica"/>
              </a:rPr>
              <a:t>Due to </a:t>
            </a:r>
            <a:r>
              <a:rPr lang="en-US" dirty="0" err="1" smtClean="0">
                <a:latin typeface="Helvetica"/>
                <a:cs typeface="Helvetica"/>
              </a:rPr>
              <a:t>Pdyn</a:t>
            </a:r>
            <a:r>
              <a:rPr lang="en-US" dirty="0" smtClean="0">
                <a:latin typeface="Helvetica"/>
                <a:cs typeface="Helvetica"/>
              </a:rPr>
              <a:t> of solar wind</a:t>
            </a:r>
          </a:p>
          <a:p>
            <a:r>
              <a:rPr lang="en-US" dirty="0" smtClean="0">
                <a:latin typeface="Helvetica"/>
                <a:cs typeface="Helvetica"/>
              </a:rPr>
              <a:t>(interplanetary shock /HSS)</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215453" y="2392787"/>
            <a:ext cx="8229600" cy="1143000"/>
          </a:xfrm>
        </p:spPr>
        <p:txBody>
          <a:bodyPr/>
          <a:lstStyle/>
          <a:p>
            <a:r>
              <a:rPr lang="en-US" sz="3200" b="1" dirty="0" smtClean="0">
                <a:latin typeface="Helvetica"/>
                <a:cs typeface="Helvetica"/>
                <a:hlinkClick r:id="rId2"/>
              </a:rPr>
              <a:t>An iSWA layout for magnetospheric products</a:t>
            </a:r>
            <a:endParaRPr lang="en-US" sz="3200" b="1" dirty="0">
              <a:latin typeface="Helvetica"/>
              <a:cs typeface="Helvetica"/>
            </a:endParaRPr>
          </a:p>
        </p:txBody>
      </p:sp>
      <p:sp>
        <p:nvSpPr>
          <p:cNvPr id="3" name="TextBox 2"/>
          <p:cNvSpPr txBox="1"/>
          <p:nvPr/>
        </p:nvSpPr>
        <p:spPr>
          <a:xfrm>
            <a:off x="3669971" y="4543824"/>
            <a:ext cx="2732840" cy="369332"/>
          </a:xfrm>
          <a:prstGeom prst="rect">
            <a:avLst/>
          </a:prstGeom>
          <a:noFill/>
        </p:spPr>
        <p:txBody>
          <a:bodyPr wrap="none" rtlCol="0">
            <a:spAutoFit/>
          </a:bodyPr>
          <a:lstStyle/>
          <a:p>
            <a:r>
              <a:rPr lang="en-US" dirty="0" smtClean="0">
                <a:solidFill>
                  <a:srgbClr val="000000"/>
                </a:solidFill>
                <a:latin typeface="Lucida Grande"/>
                <a:ea typeface="Lucida Grande"/>
                <a:cs typeface="Lucida Grande"/>
              </a:rPr>
              <a:t>http://</a:t>
            </a:r>
            <a:r>
              <a:rPr lang="en-US" dirty="0" err="1" smtClean="0">
                <a:solidFill>
                  <a:srgbClr val="000000"/>
                </a:solidFill>
                <a:latin typeface="Lucida Grande"/>
                <a:ea typeface="Lucida Grande"/>
                <a:cs typeface="Lucida Grande"/>
              </a:rPr>
              <a:t>bit.ly/iswa_mag</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CME Example</a:t>
            </a:r>
            <a:endParaRPr lang="en-US" dirty="0">
              <a:latin typeface="Helvetica"/>
              <a:cs typeface="Helvetica"/>
            </a:endParaRPr>
          </a:p>
        </p:txBody>
      </p:sp>
      <p:sp>
        <p:nvSpPr>
          <p:cNvPr id="3" name="Content Placeholder 2"/>
          <p:cNvSpPr>
            <a:spLocks noGrp="1"/>
          </p:cNvSpPr>
          <p:nvPr>
            <p:ph idx="1"/>
          </p:nvPr>
        </p:nvSpPr>
        <p:spPr/>
        <p:txBody>
          <a:bodyPr/>
          <a:lstStyle/>
          <a:p>
            <a:r>
              <a:rPr lang="en-US" dirty="0" smtClean="0">
                <a:latin typeface="Helvetica"/>
                <a:cs typeface="Helvetica"/>
              </a:rPr>
              <a:t>March 7, 2012 </a:t>
            </a:r>
            <a:r>
              <a:rPr lang="en-US" dirty="0" err="1" smtClean="0">
                <a:latin typeface="Helvetica"/>
                <a:cs typeface="Helvetica"/>
              </a:rPr>
              <a:t>CMEs</a:t>
            </a:r>
            <a:r>
              <a:rPr lang="en-US" dirty="0" smtClean="0">
                <a:latin typeface="Helvetica"/>
                <a:cs typeface="Helvetica"/>
              </a:rPr>
              <a:t> associated with two </a:t>
            </a:r>
            <a:r>
              <a:rPr lang="en-US" dirty="0" err="1" smtClean="0">
                <a:latin typeface="Helvetica"/>
                <a:cs typeface="Helvetica"/>
              </a:rPr>
              <a:t>x</a:t>
            </a:r>
            <a:r>
              <a:rPr lang="en-US" dirty="0" smtClean="0">
                <a:latin typeface="Helvetica"/>
                <a:cs typeface="Helvetica"/>
              </a:rPr>
              <a:t>-class flares</a:t>
            </a:r>
          </a:p>
          <a:p>
            <a:pPr>
              <a:buNone/>
            </a:pPr>
            <a:r>
              <a:rPr lang="en-US" dirty="0" smtClean="0">
                <a:latin typeface="Helvetica"/>
                <a:cs typeface="Helvetica"/>
              </a:rPr>
              <a:t>	</a:t>
            </a:r>
            <a:r>
              <a:rPr lang="en-US" dirty="0" smtClean="0">
                <a:latin typeface="Helvetica"/>
                <a:cs typeface="Helvetica"/>
                <a:hlinkClick r:id="rId2"/>
              </a:rPr>
              <a:t>iSWA layout</a:t>
            </a:r>
            <a:endParaRPr lang="en-US" dirty="0">
              <a:latin typeface="Helvetica"/>
              <a:cs typeface="Helvetica"/>
            </a:endParaRPr>
          </a:p>
        </p:txBody>
      </p:sp>
      <p:sp>
        <p:nvSpPr>
          <p:cNvPr id="4" name="TextBox 3"/>
          <p:cNvSpPr txBox="1"/>
          <p:nvPr/>
        </p:nvSpPr>
        <p:spPr>
          <a:xfrm>
            <a:off x="4431207" y="3559949"/>
            <a:ext cx="3265061" cy="369332"/>
          </a:xfrm>
          <a:prstGeom prst="rect">
            <a:avLst/>
          </a:prstGeom>
          <a:noFill/>
        </p:spPr>
        <p:txBody>
          <a:bodyPr wrap="none" rtlCol="0">
            <a:spAutoFit/>
          </a:bodyPr>
          <a:lstStyle/>
          <a:p>
            <a:r>
              <a:rPr lang="en-US" dirty="0" smtClean="0"/>
              <a:t>Associated with an Active Region</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229600" cy="1143000"/>
          </a:xfrm>
        </p:spPr>
        <p:txBody>
          <a:bodyPr>
            <a:normAutofit/>
          </a:bodyPr>
          <a:lstStyle/>
          <a:p>
            <a:r>
              <a:rPr lang="en-US" sz="2800" dirty="0" smtClean="0">
                <a:solidFill>
                  <a:srgbClr val="0000FF"/>
                </a:solidFill>
                <a:latin typeface="Helvetica"/>
                <a:cs typeface="Helvetica"/>
              </a:rPr>
              <a:t>CME from Filament eruption</a:t>
            </a:r>
            <a:br>
              <a:rPr lang="en-US" sz="2800" dirty="0" smtClean="0">
                <a:solidFill>
                  <a:srgbClr val="0000FF"/>
                </a:solidFill>
                <a:latin typeface="Helvetica"/>
                <a:cs typeface="Helvetica"/>
              </a:rPr>
            </a:br>
            <a:endParaRPr lang="en-US" sz="2800" dirty="0">
              <a:solidFill>
                <a:srgbClr val="0000FF"/>
              </a:solidFill>
              <a:latin typeface="Helvetica"/>
              <a:cs typeface="Helvetica"/>
            </a:endParaRPr>
          </a:p>
        </p:txBody>
      </p:sp>
      <p:sp>
        <p:nvSpPr>
          <p:cNvPr id="12" name="TextBox 11"/>
          <p:cNvSpPr txBox="1"/>
          <p:nvPr/>
        </p:nvSpPr>
        <p:spPr>
          <a:xfrm>
            <a:off x="0" y="3225800"/>
            <a:ext cx="2832100" cy="1938992"/>
          </a:xfrm>
          <a:prstGeom prst="rect">
            <a:avLst/>
          </a:prstGeom>
          <a:noFill/>
        </p:spPr>
        <p:txBody>
          <a:bodyPr wrap="square" rtlCol="0">
            <a:spAutoFit/>
          </a:bodyPr>
          <a:lstStyle/>
          <a:p>
            <a:r>
              <a:rPr lang="en-US" sz="2400" dirty="0" smtClean="0">
                <a:latin typeface="Helvetica"/>
                <a:cs typeface="Helvetica"/>
              </a:rPr>
              <a:t>Northeast (upper left) quadrant starting around 19:00 UT on Feb 10, 2012</a:t>
            </a:r>
            <a:endParaRPr lang="en-US" sz="2400" dirty="0">
              <a:latin typeface="Helvetica"/>
              <a:cs typeface="Helvetica"/>
            </a:endParaRPr>
          </a:p>
        </p:txBody>
      </p:sp>
      <p:sp>
        <p:nvSpPr>
          <p:cNvPr id="6" name="TextBox 5"/>
          <p:cNvSpPr txBox="1"/>
          <p:nvPr/>
        </p:nvSpPr>
        <p:spPr>
          <a:xfrm>
            <a:off x="520700" y="1879600"/>
            <a:ext cx="947608" cy="369332"/>
          </a:xfrm>
          <a:prstGeom prst="rect">
            <a:avLst/>
          </a:prstGeom>
          <a:noFill/>
        </p:spPr>
        <p:txBody>
          <a:bodyPr wrap="none" rtlCol="0">
            <a:spAutoFit/>
          </a:bodyPr>
          <a:lstStyle/>
          <a:p>
            <a:r>
              <a:rPr lang="en-US" dirty="0" smtClean="0"/>
              <a:t>A movie</a:t>
            </a:r>
            <a:endParaRPr lang="en-US" dirty="0"/>
          </a:p>
        </p:txBody>
      </p:sp>
      <p:pic>
        <p:nvPicPr>
          <p:cNvPr id="7" name="filamenteruption_20120210_1024_0304.mpg">
            <a:hlinkClick r:id="" action="ppaction://media"/>
          </p:cNvPr>
          <p:cNvPicPr/>
          <p:nvPr>
            <a:videoFile r:link="rId1"/>
          </p:nvPr>
        </p:nvPicPr>
        <p:blipFill>
          <a:blip r:embed="rId4"/>
          <a:stretch>
            <a:fillRect/>
          </a:stretch>
        </p:blipFill>
        <p:spPr>
          <a:xfrm>
            <a:off x="2832100" y="1143000"/>
            <a:ext cx="5564909" cy="5564909"/>
          </a:xfrm>
          <a:prstGeom prst="rect">
            <a:avLst/>
          </a:prstGeom>
        </p:spPr>
      </p:pic>
      <p:cxnSp>
        <p:nvCxnSpPr>
          <p:cNvPr id="8" name="Straight Arrow Connector 7"/>
          <p:cNvCxnSpPr/>
          <p:nvPr/>
        </p:nvCxnSpPr>
        <p:spPr>
          <a:xfrm flipV="1">
            <a:off x="1865804" y="2550168"/>
            <a:ext cx="2971800"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7030" y="50800"/>
            <a:ext cx="8229600" cy="1143000"/>
          </a:xfrm>
        </p:spPr>
        <p:txBody>
          <a:bodyPr/>
          <a:lstStyle/>
          <a:p>
            <a:r>
              <a:rPr lang="en-US" dirty="0" smtClean="0">
                <a:latin typeface="Helvetica"/>
                <a:cs typeface="Helvetica"/>
              </a:rPr>
              <a:t>The associated CME</a:t>
            </a:r>
            <a:endParaRPr lang="en-US" dirty="0">
              <a:latin typeface="Helvetica"/>
              <a:cs typeface="Helvetica"/>
            </a:endParaRPr>
          </a:p>
        </p:txBody>
      </p:sp>
      <p:pic>
        <p:nvPicPr>
          <p:cNvPr id="3" name="Picture 2" descr="heart_CME_feb10_2012.png"/>
          <p:cNvPicPr>
            <a:picLocks noChangeAspect="1"/>
          </p:cNvPicPr>
          <p:nvPr/>
        </p:nvPicPr>
        <p:blipFill>
          <a:blip r:embed="rId2"/>
          <a:stretch>
            <a:fillRect/>
          </a:stretch>
        </p:blipFill>
        <p:spPr>
          <a:xfrm>
            <a:off x="0" y="1910828"/>
            <a:ext cx="9144000" cy="3036344"/>
          </a:xfrm>
          <a:prstGeom prst="rect">
            <a:avLst/>
          </a:prstGeom>
        </p:spPr>
      </p:pic>
      <p:sp>
        <p:nvSpPr>
          <p:cNvPr id="4" name="TextBox 3"/>
          <p:cNvSpPr txBox="1"/>
          <p:nvPr/>
        </p:nvSpPr>
        <p:spPr>
          <a:xfrm>
            <a:off x="749300" y="5053568"/>
            <a:ext cx="1351902" cy="369332"/>
          </a:xfrm>
          <a:prstGeom prst="rect">
            <a:avLst/>
          </a:prstGeom>
          <a:noFill/>
        </p:spPr>
        <p:txBody>
          <a:bodyPr wrap="none" rtlCol="0">
            <a:spAutoFit/>
          </a:bodyPr>
          <a:lstStyle/>
          <a:p>
            <a:r>
              <a:rPr lang="en-US" dirty="0" smtClean="0">
                <a:latin typeface="Helvetica"/>
                <a:cs typeface="Helvetica"/>
              </a:rPr>
              <a:t>STEREO B</a:t>
            </a:r>
            <a:endParaRPr lang="en-US" dirty="0">
              <a:latin typeface="Helvetica"/>
              <a:cs typeface="Helvetica"/>
            </a:endParaRPr>
          </a:p>
        </p:txBody>
      </p:sp>
      <p:sp>
        <p:nvSpPr>
          <p:cNvPr id="5" name="TextBox 4"/>
          <p:cNvSpPr txBox="1"/>
          <p:nvPr/>
        </p:nvSpPr>
        <p:spPr>
          <a:xfrm>
            <a:off x="3987800" y="5053568"/>
            <a:ext cx="864427" cy="369332"/>
          </a:xfrm>
          <a:prstGeom prst="rect">
            <a:avLst/>
          </a:prstGeom>
          <a:noFill/>
        </p:spPr>
        <p:txBody>
          <a:bodyPr wrap="none" rtlCol="0">
            <a:spAutoFit/>
          </a:bodyPr>
          <a:lstStyle/>
          <a:p>
            <a:r>
              <a:rPr lang="en-US" dirty="0" smtClean="0">
                <a:latin typeface="Helvetica"/>
                <a:cs typeface="Helvetica"/>
              </a:rPr>
              <a:t>SOHO</a:t>
            </a:r>
            <a:endParaRPr lang="en-US" dirty="0">
              <a:latin typeface="Helvetica"/>
              <a:cs typeface="Helvetica"/>
            </a:endParaRPr>
          </a:p>
        </p:txBody>
      </p:sp>
      <p:sp>
        <p:nvSpPr>
          <p:cNvPr id="7" name="Rectangle 6"/>
          <p:cNvSpPr/>
          <p:nvPr/>
        </p:nvSpPr>
        <p:spPr>
          <a:xfrm>
            <a:off x="6977226" y="5053568"/>
            <a:ext cx="1351652" cy="369332"/>
          </a:xfrm>
          <a:prstGeom prst="rect">
            <a:avLst/>
          </a:prstGeom>
        </p:spPr>
        <p:txBody>
          <a:bodyPr wrap="none">
            <a:spAutoFit/>
          </a:bodyPr>
          <a:lstStyle/>
          <a:p>
            <a:r>
              <a:rPr lang="en-US" dirty="0" smtClean="0">
                <a:latin typeface="Helvetica"/>
                <a:cs typeface="Helvetica"/>
              </a:rPr>
              <a:t>STEREO A</a:t>
            </a:r>
            <a:endParaRPr lang="en-US" dirty="0">
              <a:latin typeface="Helvetica"/>
              <a:cs typeface="Helvetica"/>
            </a:endParaRPr>
          </a:p>
        </p:txBody>
      </p:sp>
      <p:cxnSp>
        <p:nvCxnSpPr>
          <p:cNvPr id="9" name="Straight Arrow Connector 8"/>
          <p:cNvCxnSpPr/>
          <p:nvPr/>
        </p:nvCxnSpPr>
        <p:spPr>
          <a:xfrm rot="5400000">
            <a:off x="2114550" y="1352550"/>
            <a:ext cx="1358900" cy="1041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6200000" flipH="1">
            <a:off x="2889250" y="1619250"/>
            <a:ext cx="1587500" cy="279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822700" y="1193800"/>
            <a:ext cx="2933700" cy="1765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987800" y="5575300"/>
            <a:ext cx="1583298" cy="369332"/>
          </a:xfrm>
          <a:prstGeom prst="rect">
            <a:avLst/>
          </a:prstGeom>
          <a:noFill/>
        </p:spPr>
        <p:txBody>
          <a:bodyPr wrap="none" rtlCol="0">
            <a:spAutoFit/>
          </a:bodyPr>
          <a:lstStyle/>
          <a:p>
            <a:r>
              <a:rPr lang="en-US" dirty="0" smtClean="0">
                <a:latin typeface="Helvetica"/>
                <a:cs typeface="Helvetica"/>
              </a:rPr>
              <a:t>Heart-shaped</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Coronal Hole HSS</a:t>
            </a:r>
            <a:endParaRPr lang="en-US" dirty="0">
              <a:latin typeface="Helvetica"/>
              <a:cs typeface="Helvetica"/>
            </a:endParaRPr>
          </a:p>
        </p:txBody>
      </p:sp>
      <p:sp>
        <p:nvSpPr>
          <p:cNvPr id="3" name="Content Placeholder 2"/>
          <p:cNvSpPr>
            <a:spLocks noGrp="1"/>
          </p:cNvSpPr>
          <p:nvPr>
            <p:ph idx="1"/>
          </p:nvPr>
        </p:nvSpPr>
        <p:spPr>
          <a:xfrm>
            <a:off x="0" y="1417638"/>
            <a:ext cx="8686800" cy="4932887"/>
          </a:xfrm>
        </p:spPr>
        <p:txBody>
          <a:bodyPr/>
          <a:lstStyle/>
          <a:p>
            <a:pPr>
              <a:buNone/>
            </a:pPr>
            <a:r>
              <a:rPr lang="en-US" dirty="0" smtClean="0">
                <a:latin typeface="Helvetica"/>
                <a:cs typeface="Helvetica"/>
              </a:rPr>
              <a:t>Is one important space weather contributor too!</a:t>
            </a:r>
          </a:p>
          <a:p>
            <a:pPr>
              <a:buNone/>
            </a:pPr>
            <a:r>
              <a:rPr lang="en-US" dirty="0" smtClean="0">
                <a:latin typeface="Helvetica"/>
                <a:cs typeface="Helvetica"/>
              </a:rPr>
              <a:t>Particularly </a:t>
            </a:r>
            <a:r>
              <a:rPr lang="en-US" dirty="0" smtClean="0">
                <a:solidFill>
                  <a:srgbClr val="FF0000"/>
                </a:solidFill>
                <a:latin typeface="Helvetica"/>
                <a:cs typeface="Helvetica"/>
              </a:rPr>
              <a:t>for its role in enhancing electron radiation levels near GEO orbit </a:t>
            </a:r>
            <a:r>
              <a:rPr lang="en-US" dirty="0" smtClean="0">
                <a:latin typeface="Helvetica"/>
                <a:cs typeface="Helvetica"/>
              </a:rPr>
              <a:t>and for substantial energy input into the Earth’s upper atmosphere</a:t>
            </a:r>
          </a:p>
          <a:p>
            <a:pPr>
              <a:buNone/>
            </a:pPr>
            <a:r>
              <a:rPr lang="en-US" dirty="0" smtClean="0">
                <a:latin typeface="Helvetica"/>
                <a:cs typeface="Helvetica"/>
              </a:rPr>
              <a:t>May be more hazardous to Earth-orbiting satellites than CME-related magnetic storm particles and solar energetic particles (SEP)</a:t>
            </a:r>
          </a:p>
          <a:p>
            <a:pPr>
              <a:buNone/>
            </a:pPr>
            <a:endParaRPr lang="en-US" dirty="0" smtClean="0">
              <a:latin typeface="Helvetica"/>
              <a:cs typeface="Helvetica"/>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7413</TotalTime>
  <Words>2508</Words>
  <Application>Microsoft Macintosh PowerPoint</Application>
  <PresentationFormat>On-screen Show (4:3)</PresentationFormat>
  <Paragraphs>293</Paragraphs>
  <Slides>51</Slides>
  <Notes>14</Notes>
  <HiddenSlides>0</HiddenSlides>
  <MMClips>3</MMClips>
  <ScaleCrop>false</ScaleCrop>
  <HeadingPairs>
    <vt:vector size="4" baseType="variant">
      <vt:variant>
        <vt:lpstr>Design Template</vt:lpstr>
      </vt:variant>
      <vt:variant>
        <vt:i4>1</vt:i4>
      </vt:variant>
      <vt:variant>
        <vt:lpstr>Slide Titles</vt:lpstr>
      </vt:variant>
      <vt:variant>
        <vt:i4>51</vt:i4>
      </vt:variant>
    </vt:vector>
  </HeadingPairs>
  <TitlesOfParts>
    <vt:vector size="52" baseType="lpstr">
      <vt:lpstr>Office Theme</vt:lpstr>
      <vt:lpstr>Recap and Space Weather In the Magnetosphere (II)</vt:lpstr>
      <vt:lpstr>Slide 2</vt:lpstr>
      <vt:lpstr>Outline</vt:lpstr>
      <vt:lpstr>Slide 4</vt:lpstr>
      <vt:lpstr>Two Main Drivers for the Magnetosphere</vt:lpstr>
      <vt:lpstr>CME Example</vt:lpstr>
      <vt:lpstr>CME from Filament eruption </vt:lpstr>
      <vt:lpstr>The associated CME</vt:lpstr>
      <vt:lpstr>Coronal Hole HSS</vt:lpstr>
      <vt:lpstr>CIR and HSS</vt:lpstr>
      <vt:lpstr>Slide 11</vt:lpstr>
      <vt:lpstr>Slide 12</vt:lpstr>
      <vt:lpstr>Slide 13</vt:lpstr>
      <vt:lpstr>Slide 14</vt:lpstr>
      <vt:lpstr>In-situ signatures of CME and CIR HSS at L1 </vt:lpstr>
      <vt:lpstr>Slide 16</vt:lpstr>
      <vt:lpstr>Slide 17</vt:lpstr>
      <vt:lpstr>Slide 18</vt:lpstr>
      <vt:lpstr>Slide 19</vt:lpstr>
      <vt:lpstr>Slide 20</vt:lpstr>
      <vt:lpstr>Locating the CIR interface</vt:lpstr>
      <vt:lpstr>Slide 22</vt:lpstr>
      <vt:lpstr>Slide 23</vt:lpstr>
      <vt:lpstr>Slide 24</vt:lpstr>
      <vt:lpstr>The Earth’s Magnetosphere</vt:lpstr>
      <vt:lpstr>The Earth’s Magnetosphere</vt:lpstr>
      <vt:lpstr>Slide 27</vt:lpstr>
      <vt:lpstr>Slide 28</vt:lpstr>
      <vt:lpstr>Kp: measure of storm intensity</vt:lpstr>
      <vt:lpstr>Geomagnetic Storm classification</vt:lpstr>
      <vt:lpstr>Dst: Disturbance of Storm Time</vt:lpstr>
      <vt:lpstr>Geomagnetic Storm Classification Research</vt:lpstr>
      <vt:lpstr>Slide 33</vt:lpstr>
      <vt:lpstr>Slide 34</vt:lpstr>
      <vt:lpstr>RB: Current understanding</vt:lpstr>
      <vt:lpstr>Slide 36</vt:lpstr>
      <vt:lpstr>Slide 37</vt:lpstr>
      <vt:lpstr>Three-Belt Structure</vt:lpstr>
      <vt:lpstr>Different impacts on RB CME vs CIR storms</vt:lpstr>
      <vt:lpstr>Slide 40</vt:lpstr>
      <vt:lpstr>Slide 41</vt:lpstr>
      <vt:lpstr>Slide 42</vt:lpstr>
      <vt:lpstr>Slide 43</vt:lpstr>
      <vt:lpstr>Homework</vt:lpstr>
      <vt:lpstr>Homework</vt:lpstr>
      <vt:lpstr>Homework on SEP radiation storms</vt:lpstr>
      <vt:lpstr>magnetospsheric products</vt:lpstr>
      <vt:lpstr>Kp</vt:lpstr>
      <vt:lpstr>Slide 49</vt:lpstr>
      <vt:lpstr>Magnetopause stand-off distance delineating the boundary between SW and Earth’s magnetosphere</vt:lpstr>
      <vt:lpstr>An iSWA layout for magnetospheric products</vt:lpstr>
    </vt:vector>
  </TitlesOfParts>
  <Company>NASA/GSFC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Yihua Zheng</dc:creator>
  <cp:lastModifiedBy>Yihua Zheng</cp:lastModifiedBy>
  <cp:revision>539</cp:revision>
  <dcterms:created xsi:type="dcterms:W3CDTF">2013-06-06T17:36:37Z</dcterms:created>
  <dcterms:modified xsi:type="dcterms:W3CDTF">2013-06-06T17:43:45Z</dcterms:modified>
</cp:coreProperties>
</file>