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media1.gif" ContentType="video/unknown"/>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03" r:id="rId2"/>
    <p:sldId id="637" r:id="rId3"/>
    <p:sldId id="638" r:id="rId4"/>
    <p:sldId id="669" r:id="rId5"/>
    <p:sldId id="666" r:id="rId6"/>
    <p:sldId id="670" r:id="rId7"/>
    <p:sldId id="665" r:id="rId8"/>
    <p:sldId id="671" r:id="rId9"/>
    <p:sldId id="673" r:id="rId10"/>
    <p:sldId id="676" r:id="rId11"/>
    <p:sldId id="679" r:id="rId12"/>
    <p:sldId id="677" r:id="rId13"/>
    <p:sldId id="684" r:id="rId14"/>
    <p:sldId id="687" r:id="rId15"/>
    <p:sldId id="683" r:id="rId16"/>
    <p:sldId id="678" r:id="rId17"/>
    <p:sldId id="674" r:id="rId18"/>
    <p:sldId id="685" r:id="rId19"/>
    <p:sldId id="686" r:id="rId20"/>
    <p:sldId id="680" r:id="rId21"/>
    <p:sldId id="682" r:id="rId22"/>
    <p:sldId id="681"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Times"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Times"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Times"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Times"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Times"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EE2FF"/>
    <a:srgbClr val="CCFFFF"/>
    <a:srgbClr val="0000FF"/>
    <a:srgbClr val="FFFF66"/>
    <a:srgbClr val="E6E6E6"/>
    <a:srgbClr val="CCFF66"/>
    <a:srgbClr val="FF0000"/>
    <a:srgbClr val="3ADBF7"/>
    <a:srgbClr val="00F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32" autoAdjust="0"/>
  </p:normalViewPr>
  <p:slideViewPr>
    <p:cSldViewPr>
      <p:cViewPr>
        <p:scale>
          <a:sx n="95" d="100"/>
          <a:sy n="95" d="100"/>
        </p:scale>
        <p:origin x="-84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64" y="5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0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0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7100">
              <a:defRPr sz="1300">
                <a:latin typeface="Times New Roman" pitchFamily="1" charset="0"/>
                <a:ea typeface="ＭＳ Ｐゴシック" pitchFamily="1" charset="-128"/>
                <a:cs typeface="ＭＳ Ｐゴシック" pitchFamily="1" charset="-128"/>
              </a:defRPr>
            </a:lvl1pPr>
          </a:lstStyle>
          <a:p>
            <a:pPr>
              <a:defRPr/>
            </a:pPr>
            <a:fld id="{0EB5DBD7-9DD9-C843-B039-0334A2CE7940}" type="slidenum">
              <a:rPr lang="en-US"/>
              <a:pPr>
                <a:defRPr/>
              </a:pPr>
              <a:t>‹#›</a:t>
            </a:fld>
            <a:endParaRPr lang="en-US"/>
          </a:p>
        </p:txBody>
      </p:sp>
    </p:spTree>
    <p:extLst>
      <p:ext uri="{BB962C8B-B14F-4D97-AF65-F5344CB8AC3E}">
        <p14:creationId xmlns:p14="http://schemas.microsoft.com/office/powerpoint/2010/main" val="174369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3686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lvl1pPr algn="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38213" y="4414838"/>
            <a:ext cx="5133975" cy="4184650"/>
          </a:xfrm>
          <a:prstGeom prst="rect">
            <a:avLst/>
          </a:prstGeom>
          <a:noFill/>
          <a:ln w="9525">
            <a:noFill/>
            <a:miter lim="800000"/>
            <a:headEnd/>
            <a:tailEnd/>
          </a:ln>
          <a:effectLst/>
        </p:spPr>
        <p:txBody>
          <a:bodyPr vert="horz" wrap="square" lIns="92261" tIns="46132" rIns="92261"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defTabSz="927100">
              <a:defRPr sz="1300">
                <a:latin typeface="Times New Roman" pitchFamily="1" charset="0"/>
                <a:ea typeface="ＭＳ Ｐゴシック" pitchFamily="1" charset="-128"/>
                <a:cs typeface="ＭＳ Ｐゴシック" pitchFamily="1" charset="-128"/>
              </a:defRPr>
            </a:lvl1pPr>
          </a:lstStyle>
          <a:p>
            <a:pPr>
              <a:defRPr/>
            </a:pPr>
            <a:endParaRPr lang="en-US"/>
          </a:p>
        </p:txBody>
      </p:sp>
      <p:sp>
        <p:nvSpPr>
          <p:cNvPr id="3687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261" tIns="46132" rIns="92261" bIns="46132" numCol="1" anchor="b" anchorCtr="0" compatLnSpc="1">
            <a:prstTxWarp prst="textNoShape">
              <a:avLst/>
            </a:prstTxWarp>
          </a:bodyPr>
          <a:lstStyle>
            <a:lvl1pPr algn="r" defTabSz="927100">
              <a:defRPr sz="1300">
                <a:latin typeface="Times New Roman" pitchFamily="1" charset="0"/>
                <a:ea typeface="ＭＳ Ｐゴシック" pitchFamily="1" charset="-128"/>
                <a:cs typeface="ＭＳ Ｐゴシック" pitchFamily="1" charset="-128"/>
              </a:defRPr>
            </a:lvl1pPr>
          </a:lstStyle>
          <a:p>
            <a:pPr>
              <a:defRPr/>
            </a:pPr>
            <a:fld id="{2E234A83-986C-004D-9D78-E8B613382D2C}" type="slidenum">
              <a:rPr lang="en-US"/>
              <a:pPr>
                <a:defRPr/>
              </a:pPr>
              <a:t>‹#›</a:t>
            </a:fld>
            <a:endParaRPr lang="en-US"/>
          </a:p>
        </p:txBody>
      </p:sp>
    </p:spTree>
    <p:extLst>
      <p:ext uri="{BB962C8B-B14F-4D97-AF65-F5344CB8AC3E}">
        <p14:creationId xmlns:p14="http://schemas.microsoft.com/office/powerpoint/2010/main" val="1969451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iswa3.ccmc.gsfc.nasa.gov/wiki/index.php/Glossary/_space_weather"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n.wikipedia.org/wiki/Help:IPA_for_English"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E48F598-8F12-7C4D-9C02-046631FBCA79}" type="slidenum">
              <a:rPr lang="en-US">
                <a:latin typeface="Times New Roman" charset="0"/>
                <a:ea typeface="ＭＳ Ｐゴシック" charset="-128"/>
                <a:cs typeface="ＭＳ Ｐゴシック" charset="-128"/>
              </a:rPr>
              <a:pPr/>
              <a:t>1</a:t>
            </a:fld>
            <a:endParaRPr lang="en-US">
              <a:latin typeface="Times New Roman"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xfrm>
            <a:off x="1182688" y="781050"/>
            <a:ext cx="4648200" cy="3486150"/>
          </a:xfrm>
          <a:ln/>
        </p:spPr>
      </p:sp>
      <p:sp>
        <p:nvSpPr>
          <p:cNvPr id="18436" name="Rectangle 3"/>
          <p:cNvSpPr>
            <a:spLocks noGrp="1" noChangeArrowheads="1"/>
          </p:cNvSpPr>
          <p:nvPr>
            <p:ph type="body" idx="1"/>
          </p:nvPr>
        </p:nvSpPr>
        <p:spPr>
          <a:noFill/>
          <a:ln/>
        </p:spPr>
        <p:txBody>
          <a:bodyPr/>
          <a:lstStyle/>
          <a:p>
            <a:pPr eaLnBrk="1" hangingPunct="1"/>
            <a:r>
              <a:rPr lang="en-US" dirty="0" smtClean="0">
                <a:ea typeface="ＭＳ Ｐゴシック" charset="-128"/>
                <a:cs typeface="ＭＳ Ｐゴシック" charset="-128"/>
              </a:rPr>
              <a:t>In this presentation I will be talking about the Sun and its activity in relations to the space weather </a:t>
            </a:r>
          </a:p>
          <a:p>
            <a:pPr eaLnBrk="1" hangingPunct="1"/>
            <a:r>
              <a:rPr lang="en-US" dirty="0" smtClean="0">
                <a:ea typeface="ＭＳ Ｐゴシック" charset="-128"/>
                <a:cs typeface="ＭＳ Ｐゴシック" charset="-128"/>
              </a:rPr>
              <a:t>(</a:t>
            </a:r>
            <a:r>
              <a:rPr lang="en-US" dirty="0" smtClean="0">
                <a:ea typeface="ＭＳ Ｐゴシック" charset="-128"/>
                <a:cs typeface="ＭＳ Ｐゴシック" charset="-128"/>
                <a:hlinkClick r:id="rId3"/>
              </a:rPr>
              <a:t>http://iswa3.ccmc.gsfc.nasa.gov/wiki/index.php/Glossary/_space_weather</a:t>
            </a:r>
            <a:r>
              <a:rPr lang="en-US" dirty="0" smtClean="0">
                <a:ea typeface="ＭＳ Ｐゴシック" charset="-128"/>
                <a:cs typeface="ＭＳ Ｐゴシック" charset="-128"/>
              </a:rPr>
              <a:t>)</a:t>
            </a:r>
          </a:p>
          <a:p>
            <a:pPr eaLnBrk="1" hangingPunct="1"/>
            <a:endParaRPr lang="en-US" dirty="0"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10</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11</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12</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13</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14</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15</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t>The </a:t>
            </a:r>
            <a:r>
              <a:rPr lang="en-US" dirty="0" err="1" smtClean="0"/>
              <a:t>Kp</a:t>
            </a:r>
            <a:r>
              <a:rPr lang="en-US" dirty="0" smtClean="0"/>
              <a:t> index indicates the magnitude of geomagnetic disturbance on a 0-9 scale, with zero being very quiet and 9 indicating a major geomagnetic storm. The index has a three-hour cadence. Higher values of </a:t>
            </a:r>
            <a:r>
              <a:rPr lang="en-US" dirty="0" err="1" smtClean="0"/>
              <a:t>Kp</a:t>
            </a:r>
            <a:r>
              <a:rPr lang="en-US" dirty="0" smtClean="0"/>
              <a:t> are associated with geomagnetic storming</a:t>
            </a:r>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16</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ea typeface="ＭＳ Ｐゴシック" charset="-128"/>
                <a:cs typeface="ＭＳ Ｐゴシック" charset="-128"/>
              </a:rPr>
              <a:t>1 </a:t>
            </a:r>
            <a:r>
              <a:rPr lang="en-US" dirty="0" err="1" smtClean="0">
                <a:ea typeface="ＭＳ Ｐゴシック" charset="-128"/>
                <a:cs typeface="ＭＳ Ｐゴシック" charset="-128"/>
              </a:rPr>
              <a:t>nT</a:t>
            </a:r>
            <a:r>
              <a:rPr lang="en-US" dirty="0" smtClean="0">
                <a:ea typeface="ＭＳ Ｐゴシック" charset="-128"/>
                <a:cs typeface="ＭＳ Ｐゴシック" charset="-128"/>
              </a:rPr>
              <a:t> = 10</a:t>
            </a:r>
            <a:r>
              <a:rPr lang="en-US" baseline="30000" dirty="0" smtClean="0">
                <a:ea typeface="ＭＳ Ｐゴシック" charset="-128"/>
                <a:cs typeface="ＭＳ Ｐゴシック" charset="-128"/>
              </a:rPr>
              <a:t> -5 </a:t>
            </a:r>
            <a:r>
              <a:rPr lang="en-US" dirty="0" smtClean="0">
                <a:ea typeface="ＭＳ Ｐゴシック" charset="-128"/>
                <a:cs typeface="ＭＳ Ｐゴシック" charset="-128"/>
              </a:rPr>
              <a:t>Gauss</a:t>
            </a: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17</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18</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19</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r>
              <a:rPr lang="en-US" dirty="0" smtClean="0"/>
              <a:t>The Earth's magnetic field is similar to that of a bar magnet  tilted 11 degrees from the spin axis of the Earth.</a:t>
            </a:r>
          </a:p>
          <a:p>
            <a:r>
              <a:rPr lang="en-US" dirty="0" smtClean="0"/>
              <a:t>The magnitude of the</a:t>
            </a:r>
            <a:r>
              <a:rPr lang="en-US" baseline="0" dirty="0" smtClean="0"/>
              <a:t> magnetic field </a:t>
            </a:r>
            <a:r>
              <a:rPr lang="en-US" dirty="0" smtClean="0"/>
              <a:t>varies over the surface of the Earth in the range 0.3 to 0.6 Gauss. </a:t>
            </a:r>
            <a:endParaRPr lang="en-US" dirty="0" smtClean="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90240452-9859-1648-8231-27E500E62A29}" type="slidenum">
              <a:rPr lang="en-US" smtClean="0">
                <a:latin typeface="Times New Roman" charset="0"/>
                <a:ea typeface="ＭＳ Ｐゴシック" charset="-128"/>
                <a:cs typeface="ＭＳ Ｐゴシック" charset="-128"/>
              </a:rPr>
              <a:pPr/>
              <a:t>2</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20</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21</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22</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solar wind pushes and stretches Earth’s magnetic field into a vast, comet-shaped region called the magnetosphere. The magnetosphere and Earth’s atmosphere protect us from the solar wind and other kinds of solar and cosmic radiation. </a:t>
            </a:r>
          </a:p>
          <a:p>
            <a:endParaRPr lang="en-US" dirty="0" smtClean="0">
              <a:ea typeface="ＭＳ Ｐゴシック" charset="-128"/>
              <a:cs typeface="ＭＳ Ｐゴシック" charset="-128"/>
            </a:endParaRPr>
          </a:p>
          <a:p>
            <a:r>
              <a:rPr lang="en-US" sz="1200" kern="1200" dirty="0" smtClean="0">
                <a:solidFill>
                  <a:schemeClr val="tx1"/>
                </a:solidFill>
                <a:latin typeface="Times New Roman" charset="0"/>
                <a:ea typeface="ＭＳ Ｐゴシック" pitchFamily="-65" charset="-128"/>
                <a:cs typeface="ＭＳ Ｐゴシック" pitchFamily="-65" charset="-128"/>
              </a:rPr>
              <a:t>Solar wind – Earth’s magnetic field field interaction flatten  the nose (dayside – towards the sun)</a:t>
            </a:r>
            <a:r>
              <a:rPr lang="en-US" sz="1200" kern="1200" baseline="0" dirty="0" smtClean="0">
                <a:solidFill>
                  <a:schemeClr val="tx1"/>
                </a:solidFill>
                <a:latin typeface="Times New Roman" charset="0"/>
                <a:ea typeface="ＭＳ Ｐゴシック" pitchFamily="-65" charset="-128"/>
                <a:cs typeface="ＭＳ Ｐゴシック" pitchFamily="-65" charset="-128"/>
              </a:rPr>
              <a:t> and </a:t>
            </a:r>
            <a:r>
              <a:rPr lang="en-US" sz="1200" kern="1200" dirty="0" smtClean="0">
                <a:solidFill>
                  <a:schemeClr val="tx1"/>
                </a:solidFill>
                <a:latin typeface="Times New Roman" charset="0"/>
                <a:ea typeface="ＭＳ Ｐゴシック" pitchFamily="-65" charset="-128"/>
                <a:cs typeface="ＭＳ Ｐゴシック" pitchFamily="-65" charset="-128"/>
              </a:rPr>
              <a:t> drag field lines to the tail (night-side – away from the sun).</a:t>
            </a:r>
          </a:p>
          <a:p>
            <a:endParaRPr lang="en-US" dirty="0" smtClean="0"/>
          </a:p>
          <a:p>
            <a:r>
              <a:rPr lang="en-US" dirty="0" smtClean="0"/>
              <a:t>The magnetopause separates Earth's magnetic domain from the solar wind and its embedded interplanetary field (IMF). </a:t>
            </a:r>
          </a:p>
          <a:p>
            <a:endParaRPr lang="en-US" dirty="0" smtClean="0"/>
          </a:p>
          <a:p>
            <a:r>
              <a:rPr lang="en-US" dirty="0" smtClean="0"/>
              <a:t>The three-dimensional location of the magnetopause represents a balance of pressures: Pressures of solar-origin (predominantly</a:t>
            </a:r>
            <a:r>
              <a:rPr lang="en-US" baseline="0" dirty="0" smtClean="0"/>
              <a:t> solar wind </a:t>
            </a:r>
            <a:r>
              <a:rPr lang="en-US" dirty="0" smtClean="0"/>
              <a:t>flow ram pressure) balance pressures of Earth-origin (predominantly outward magnetic pressure) at the magnetopause. </a:t>
            </a:r>
            <a:endParaRPr lang="en-US" sz="1200" kern="1200" dirty="0" smtClean="0">
              <a:solidFill>
                <a:schemeClr val="tx1"/>
              </a:solidFill>
              <a:latin typeface="Times New Roman" charset="0"/>
              <a:ea typeface="ＭＳ Ｐゴシック" pitchFamily="-65" charset="-128"/>
              <a:cs typeface="ＭＳ Ｐゴシック" pitchFamily="-65" charset="-128"/>
            </a:endParaRPr>
          </a:p>
          <a:p>
            <a:endParaRPr lang="en-US" dirty="0" smtClean="0"/>
          </a:p>
          <a:p>
            <a:r>
              <a:rPr lang="en-US" dirty="0" smtClean="0">
                <a:ea typeface="ＭＳ Ｐゴシック" charset="-128"/>
                <a:cs typeface="ＭＳ Ｐゴシック" charset="-128"/>
              </a:rPr>
              <a:t>The magnetic field is the shield that protects the Earth from the solar plasma particles because they have difficulty in moving across the magnetic field lines.</a:t>
            </a:r>
          </a:p>
          <a:p>
            <a:r>
              <a:rPr lang="en-US" dirty="0" smtClean="0">
                <a:ea typeface="ＭＳ Ｐゴシック" charset="-128"/>
                <a:cs typeface="ＭＳ Ｐゴシック" charset="-128"/>
              </a:rPr>
              <a:t>If the Earth did not have the magnetic field, continuously blowing solar wind and CMEs would most likely wipe out all the life forms on the Earth. Scientists speculate that something like this could have happened on Mars,  who lost its magnetic field over the time. </a:t>
            </a:r>
          </a:p>
          <a:p>
            <a:endParaRPr lang="en-US" dirty="0" smtClean="0"/>
          </a:p>
          <a:p>
            <a:r>
              <a:rPr lang="en-US" sz="1200" kern="1200" dirty="0" smtClean="0">
                <a:solidFill>
                  <a:schemeClr val="tx1"/>
                </a:solidFill>
                <a:latin typeface="Times New Roman" charset="0"/>
                <a:ea typeface="ＭＳ Ｐゴシック" pitchFamily="-65" charset="-128"/>
                <a:cs typeface="ＭＳ Ｐゴシック" pitchFamily="-65" charset="-128"/>
              </a:rPr>
              <a:t>The Sun-Earth line cross the magnetopause at the Sub-solar point. Magnetopause stand-off</a:t>
            </a:r>
            <a:r>
              <a:rPr lang="en-US" sz="1200" kern="1200" baseline="0" dirty="0" smtClean="0">
                <a:solidFill>
                  <a:schemeClr val="tx1"/>
                </a:solidFill>
                <a:latin typeface="Times New Roman" charset="0"/>
                <a:ea typeface="ＭＳ Ｐゴシック" pitchFamily="-65" charset="-128"/>
                <a:cs typeface="ＭＳ Ｐゴシック" pitchFamily="-65" charset="-128"/>
              </a:rPr>
              <a:t> distance is the distance to the magnetopause sub-solar point.</a:t>
            </a:r>
            <a:endParaRPr lang="en-US" sz="1200" kern="1200" dirty="0" smtClean="0">
              <a:solidFill>
                <a:schemeClr val="tx1"/>
              </a:solidFill>
              <a:latin typeface="Times New Roman" charset="0"/>
              <a:ea typeface="ＭＳ Ｐゴシック" pitchFamily="-65" charset="-128"/>
              <a:cs typeface="ＭＳ Ｐゴシック" pitchFamily="-65" charset="-128"/>
            </a:endParaRPr>
          </a:p>
          <a:p>
            <a:endParaRPr lang="en-US" sz="1200" kern="1200" dirty="0" smtClean="0">
              <a:solidFill>
                <a:schemeClr val="tx1"/>
              </a:solidFill>
              <a:latin typeface="Times New Roman" charset="0"/>
              <a:ea typeface="ＭＳ Ｐゴシック" pitchFamily="-65" charset="-128"/>
              <a:cs typeface="ＭＳ Ｐゴシック" pitchFamily="-65" charset="-128"/>
            </a:endParaRPr>
          </a:p>
          <a:p>
            <a:r>
              <a:rPr lang="en-US" dirty="0" smtClean="0"/>
              <a:t>Under quiet conditions the magnetopause sub-solar</a:t>
            </a:r>
            <a:r>
              <a:rPr lang="en-US" baseline="0" dirty="0" smtClean="0"/>
              <a:t> point  is about </a:t>
            </a:r>
            <a:r>
              <a:rPr lang="en-US" dirty="0" smtClean="0"/>
              <a:t> 10 to 12  Earth’s radii away from Earth.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charset="0"/>
                <a:ea typeface="ＭＳ Ｐゴシック" charset="0"/>
                <a:cs typeface="ＭＳ Ｐゴシック" charset="0"/>
              </a:rPr>
              <a:t>1 R</a:t>
            </a:r>
            <a:r>
              <a:rPr lang="en-US" sz="1200" baseline="-25000" dirty="0" smtClean="0">
                <a:latin typeface="Times New Roman" charset="0"/>
                <a:ea typeface="ＭＳ Ｐゴシック" charset="0"/>
                <a:cs typeface="ＭＳ Ｐゴシック" charset="0"/>
              </a:rPr>
              <a:t>E</a:t>
            </a:r>
            <a:r>
              <a:rPr lang="en-US" sz="1200" dirty="0" smtClean="0">
                <a:latin typeface="Times New Roman" charset="0"/>
                <a:ea typeface="ＭＳ Ｐゴシック" charset="0"/>
                <a:cs typeface="ＭＳ Ｐゴシック" charset="0"/>
              </a:rPr>
              <a:t> (Earth</a:t>
            </a:r>
            <a:r>
              <a:rPr lang="ja-JP" altLang="en-US" sz="1200" dirty="0" smtClean="0">
                <a:latin typeface="Times New Roman" charset="0"/>
                <a:ea typeface="ＭＳ Ｐゴシック" charset="0"/>
                <a:cs typeface="ＭＳ Ｐゴシック" charset="0"/>
              </a:rPr>
              <a:t>’</a:t>
            </a:r>
            <a:r>
              <a:rPr lang="en-US" altLang="ja-JP" sz="1200" dirty="0" smtClean="0">
                <a:latin typeface="Times New Roman" charset="0"/>
                <a:ea typeface="ＭＳ Ｐゴシック" charset="0"/>
                <a:cs typeface="ＭＳ Ｐゴシック" charset="0"/>
              </a:rPr>
              <a:t>s radius) = 6370 km</a:t>
            </a:r>
          </a:p>
          <a:p>
            <a:r>
              <a:rPr lang="en-US" dirty="0" smtClean="0"/>
              <a:t> In dense solar wind or in the presence of a strong and negative solar wind magnetic field component </a:t>
            </a:r>
            <a:r>
              <a:rPr lang="en-US" dirty="0" err="1" smtClean="0"/>
              <a:t>B</a:t>
            </a:r>
            <a:r>
              <a:rPr lang="en-US" baseline="-25000" dirty="0" err="1" smtClean="0"/>
              <a:t>z</a:t>
            </a:r>
            <a:r>
              <a:rPr lang="en-US" dirty="0" smtClean="0"/>
              <a:t>, the magnetopause can move closer and even cross geosynchronous orbit (distance about 6.7 R</a:t>
            </a:r>
            <a:r>
              <a:rPr lang="en-US" baseline="-25000" dirty="0" smtClean="0"/>
              <a:t>E</a:t>
            </a:r>
            <a:r>
              <a:rPr lang="en-US" dirty="0" smtClean="0"/>
              <a:t>).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
        <p:nvSpPr>
          <p:cNvPr id="28676" name="Slide Number Placeholder 3"/>
          <p:cNvSpPr>
            <a:spLocks noGrp="1"/>
          </p:cNvSpPr>
          <p:nvPr>
            <p:ph type="sldNum" sz="quarter" idx="5"/>
          </p:nvPr>
        </p:nvSpPr>
        <p:spPr>
          <a:noFill/>
        </p:spPr>
        <p:txBody>
          <a:bodyPr/>
          <a:lstStyle/>
          <a:p>
            <a:fld id="{8DDFA0DC-1B59-9B44-8454-7A68B6DE995C}" type="slidenum">
              <a:rPr lang="en-US" smtClean="0">
                <a:latin typeface="Times New Roman" charset="0"/>
                <a:ea typeface="ＭＳ Ｐゴシック" charset="-128"/>
                <a:cs typeface="ＭＳ Ｐゴシック" charset="-128"/>
              </a:rPr>
              <a:pPr/>
              <a:t>3</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r>
              <a:rPr lang="en-US" dirty="0" smtClean="0">
                <a:ea typeface="ＭＳ Ｐゴシック" charset="-128"/>
                <a:cs typeface="ＭＳ Ｐゴシック" charset="-128"/>
              </a:rPr>
              <a:t>Distances</a:t>
            </a:r>
            <a:r>
              <a:rPr lang="en-US" baseline="0" dirty="0" smtClean="0">
                <a:ea typeface="ＭＳ Ｐゴシック" charset="-128"/>
                <a:cs typeface="ＭＳ Ｐゴシック" charset="-128"/>
              </a:rPr>
              <a:t> in Solar Corona are expressed in Solar radii: 1 – 20 </a:t>
            </a:r>
            <a:r>
              <a:rPr lang="en-US" sz="1200" dirty="0" smtClean="0">
                <a:latin typeface="Times New Roman" charset="0"/>
                <a:ea typeface="ＭＳ Ｐゴシック" charset="0"/>
                <a:cs typeface="ＭＳ Ｐゴシック" charset="0"/>
              </a:rPr>
              <a:t> R</a:t>
            </a:r>
            <a:r>
              <a:rPr lang="en-US" sz="1200" baseline="-25000" dirty="0" smtClean="0">
                <a:latin typeface="Times New Roman" charset="0"/>
                <a:ea typeface="ＭＳ Ｐゴシック" charset="0"/>
                <a:cs typeface="ＭＳ Ｐゴシック" charset="0"/>
              </a:rPr>
              <a:t>S</a:t>
            </a:r>
            <a:r>
              <a:rPr lang="en-US" sz="1200" dirty="0" smtClean="0">
                <a:latin typeface="Times New Roman" charset="0"/>
                <a:ea typeface="ＭＳ Ｐゴシック" charset="0"/>
                <a:cs typeface="ＭＳ Ｐゴシック" charset="0"/>
              </a:rPr>
              <a:t> </a:t>
            </a:r>
            <a:r>
              <a:rPr lang="en-US" baseline="0" dirty="0" smtClean="0">
                <a:ea typeface="ＭＳ Ｐゴシック" charset="-128"/>
                <a:cs typeface="ＭＳ Ｐゴシック" charset="-128"/>
              </a:rPr>
              <a:t> </a:t>
            </a:r>
          </a:p>
          <a:p>
            <a:r>
              <a:rPr lang="en-US" baseline="0" dirty="0" smtClean="0">
                <a:ea typeface="ＭＳ Ｐゴシック" charset="-128"/>
                <a:cs typeface="ＭＳ Ｐゴシック" charset="-128"/>
              </a:rPr>
              <a:t>Solar radius is approximately 100 times larger than the Earth’s radius.</a:t>
            </a:r>
          </a:p>
          <a:p>
            <a:r>
              <a:rPr lang="en-US" baseline="0" dirty="0" smtClean="0">
                <a:ea typeface="ＭＳ Ｐゴシック" charset="-128"/>
                <a:cs typeface="ＭＳ Ｐゴシック" charset="-128"/>
              </a:rPr>
              <a:t>Distances in magnetosphere are expressed in Earth radii.</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During quit solar wind conditions the sub-solar point of the magnetosphere boundary is at about 10 </a:t>
            </a:r>
            <a:r>
              <a:rPr lang="en-US" sz="1200" dirty="0" smtClean="0">
                <a:latin typeface="Times New Roman" charset="0"/>
                <a:ea typeface="ＭＳ Ｐゴシック" charset="0"/>
                <a:cs typeface="ＭＳ Ｐゴシック" charset="0"/>
              </a:rPr>
              <a:t>R</a:t>
            </a:r>
            <a:r>
              <a:rPr lang="en-US" sz="1200" baseline="-25000" dirty="0" smtClean="0">
                <a:latin typeface="Times New Roman" charset="0"/>
                <a:ea typeface="ＭＳ Ｐゴシック" charset="0"/>
                <a:cs typeface="ＭＳ Ｐゴシック" charset="0"/>
              </a:rPr>
              <a:t>E</a:t>
            </a:r>
            <a:r>
              <a:rPr lang="en-US" sz="1200" dirty="0" smtClean="0">
                <a:latin typeface="Times New Roman" charset="0"/>
                <a:ea typeface="ＭＳ Ｐゴシック" charset="0"/>
                <a:cs typeface="ＭＳ Ｐゴシック" charset="0"/>
              </a:rPr>
              <a:t> from the Earth.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charset="0"/>
                <a:ea typeface="ＭＳ Ｐゴシック" charset="0"/>
                <a:cs typeface="ＭＳ Ｐゴシック" charset="0"/>
              </a:rPr>
              <a:t>The</a:t>
            </a:r>
            <a:r>
              <a:rPr lang="en-US" sz="1200" baseline="0" dirty="0" smtClean="0">
                <a:latin typeface="Times New Roman" charset="0"/>
                <a:ea typeface="ＭＳ Ｐゴシック" charset="0"/>
                <a:cs typeface="ＭＳ Ｐゴシック" charset="0"/>
              </a:rPr>
              <a:t> tail width is about 30-40 </a:t>
            </a:r>
            <a:r>
              <a:rPr lang="en-US" sz="1200" dirty="0" err="1" smtClean="0">
                <a:latin typeface="Times New Roman" charset="0"/>
                <a:ea typeface="ＭＳ Ｐゴシック" charset="0"/>
                <a:cs typeface="ＭＳ Ｐゴシック" charset="0"/>
              </a:rPr>
              <a:t>R</a:t>
            </a:r>
            <a:r>
              <a:rPr lang="en-US" sz="1200" baseline="-25000" dirty="0" err="1" smtClean="0">
                <a:latin typeface="Times New Roman" charset="0"/>
                <a:ea typeface="ＭＳ Ｐゴシック" charset="0"/>
                <a:cs typeface="ＭＳ Ｐゴシック" charset="0"/>
              </a:rPr>
              <a:t>E,.</a:t>
            </a:r>
            <a:r>
              <a:rPr lang="en-US" sz="1200" dirty="0" err="1" smtClean="0">
                <a:latin typeface="Times New Roman" charset="0"/>
                <a:ea typeface="ＭＳ Ｐゴシック" charset="0"/>
                <a:cs typeface="ＭＳ Ｐゴシック" charset="0"/>
              </a:rPr>
              <a:t>The</a:t>
            </a:r>
            <a:r>
              <a:rPr lang="en-US" sz="1200" dirty="0" smtClean="0">
                <a:latin typeface="Times New Roman" charset="0"/>
                <a:ea typeface="ＭＳ Ｐゴシック" charset="0"/>
                <a:cs typeface="ＭＳ Ｐゴシック" charset="0"/>
              </a:rPr>
              <a:t> tail length is 1000s R</a:t>
            </a:r>
            <a:r>
              <a:rPr lang="en-US" sz="1200" baseline="-25000" dirty="0" smtClean="0">
                <a:latin typeface="Times New Roman" charset="0"/>
                <a:ea typeface="ＭＳ Ｐゴシック" charset="0"/>
                <a:cs typeface="ＭＳ Ｐゴシック" charset="0"/>
              </a:rPr>
              <a:t>E</a:t>
            </a:r>
            <a:r>
              <a:rPr lang="en-US" sz="1200" dirty="0" smtClean="0">
                <a:latin typeface="Times New Roman" charset="0"/>
                <a:ea typeface="ＭＳ Ｐゴシック" charset="0"/>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New Roman" charset="0"/>
                <a:ea typeface="ＭＳ Ｐゴシック" charset="0"/>
                <a:cs typeface="ＭＳ Ｐゴシック" charset="0"/>
              </a:rPr>
              <a:t>The</a:t>
            </a:r>
            <a:r>
              <a:rPr lang="en-US" sz="1200" baseline="0" dirty="0" smtClean="0">
                <a:latin typeface="Times New Roman" charset="0"/>
                <a:ea typeface="ＭＳ Ｐゴシック" charset="0"/>
                <a:cs typeface="ＭＳ Ｐゴシック" charset="0"/>
              </a:rPr>
              <a:t> distance to the moon is about 60 </a:t>
            </a:r>
            <a:r>
              <a:rPr lang="en-US" sz="1200" dirty="0" smtClean="0">
                <a:latin typeface="Times New Roman" charset="0"/>
                <a:ea typeface="ＭＳ Ｐゴシック" charset="0"/>
                <a:cs typeface="ＭＳ Ｐゴシック" charset="0"/>
              </a:rPr>
              <a:t>R</a:t>
            </a:r>
            <a:r>
              <a:rPr lang="en-US" sz="1200" baseline="-25000" dirty="0" smtClean="0">
                <a:latin typeface="Times New Roman" charset="0"/>
                <a:ea typeface="ＭＳ Ｐゴシック" charset="0"/>
                <a:cs typeface="ＭＳ Ｐゴシック" charset="0"/>
              </a:rPr>
              <a:t>E, </a:t>
            </a:r>
          </a:p>
          <a:p>
            <a:endParaRPr lang="en-US" dirty="0" smtClean="0">
              <a:ea typeface="ＭＳ Ｐゴシック" charset="-128"/>
              <a:cs typeface="ＭＳ Ｐゴシック" charset="-128"/>
            </a:endParaRPr>
          </a:p>
        </p:txBody>
      </p:sp>
      <p:sp>
        <p:nvSpPr>
          <p:cNvPr id="28676" name="Slide Number Placeholder 3"/>
          <p:cNvSpPr>
            <a:spLocks noGrp="1"/>
          </p:cNvSpPr>
          <p:nvPr>
            <p:ph type="sldNum" sz="quarter" idx="5"/>
          </p:nvPr>
        </p:nvSpPr>
        <p:spPr>
          <a:noFill/>
        </p:spPr>
        <p:txBody>
          <a:bodyPr/>
          <a:lstStyle/>
          <a:p>
            <a:fld id="{8DDFA0DC-1B59-9B44-8454-7A68B6DE995C}" type="slidenum">
              <a:rPr lang="en-US" smtClean="0">
                <a:latin typeface="Times New Roman" charset="0"/>
                <a:ea typeface="ＭＳ Ｐゴシック" charset="-128"/>
                <a:cs typeface="ＭＳ Ｐゴシック" charset="-128"/>
              </a:rPr>
              <a:pPr/>
              <a:t>4</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r>
              <a:rPr lang="en-US" dirty="0" smtClean="0"/>
              <a:t>The Earth's magnetic field is similar to that of a bar magnet  tilted 11 degrees from the spin axis of the Earth.</a:t>
            </a:r>
          </a:p>
          <a:p>
            <a:r>
              <a:rPr lang="en-US" dirty="0" smtClean="0"/>
              <a:t>The magnitude of the</a:t>
            </a:r>
            <a:r>
              <a:rPr lang="en-US" baseline="0" dirty="0" smtClean="0"/>
              <a:t> </a:t>
            </a:r>
            <a:r>
              <a:rPr lang="en-US" baseline="0" smtClean="0"/>
              <a:t>magnetic </a:t>
            </a:r>
            <a:r>
              <a:rPr lang="en-US" smtClean="0"/>
              <a:t>varies </a:t>
            </a:r>
            <a:r>
              <a:rPr lang="en-US" dirty="0" smtClean="0"/>
              <a:t>over the surface of the Earth in the range 0.3 to 0.6 Gauss. </a:t>
            </a:r>
            <a:endParaRPr lang="en-US" dirty="0" smtClean="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90240452-9859-1648-8231-27E500E62A29}" type="slidenum">
              <a:rPr lang="en-US" smtClean="0">
                <a:latin typeface="Times New Roman" charset="0"/>
                <a:ea typeface="ＭＳ Ｐゴシック" charset="-128"/>
                <a:cs typeface="ＭＳ Ｐゴシック" charset="-128"/>
              </a:rPr>
              <a:pPr/>
              <a:t>5</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t>The </a:t>
            </a:r>
            <a:r>
              <a:rPr lang="en-US" b="1" dirty="0" err="1" smtClean="0"/>
              <a:t>Lagrangian</a:t>
            </a:r>
            <a:r>
              <a:rPr lang="en-US" b="1" dirty="0" smtClean="0"/>
              <a:t> points</a:t>
            </a:r>
            <a:r>
              <a:rPr lang="en-US" dirty="0" smtClean="0"/>
              <a:t> (</a:t>
            </a:r>
            <a:r>
              <a:rPr lang="en-US" dirty="0" smtClean="0">
                <a:hlinkClick r:id="rId3" tooltip="Help:IPA for English"/>
              </a:rPr>
              <a:t>/</a:t>
            </a:r>
            <a:r>
              <a:rPr lang="en-US" b="1" dirty="0" smtClean="0"/>
              <a:t>L-points</a:t>
            </a:r>
            <a:r>
              <a:rPr lang="en-US" dirty="0" smtClean="0"/>
              <a:t>) are the five positions in an orbital configuration where a spacecraft  affected only by gravity can </a:t>
            </a:r>
          </a:p>
          <a:p>
            <a:r>
              <a:rPr lang="en-US" dirty="0" smtClean="0"/>
              <a:t>maintain its position relative to the two massive bodies</a:t>
            </a:r>
            <a:r>
              <a:rPr lang="en-US" baseline="0" dirty="0" smtClean="0"/>
              <a:t> (the Earth and the Sun).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can almost  fit 1 solar diameter (~ 200 </a:t>
            </a:r>
            <a:r>
              <a:rPr lang="en-US" sz="1200" dirty="0" smtClean="0">
                <a:latin typeface="Times New Roman" charset="0"/>
                <a:ea typeface="ＭＳ Ｐゴシック" charset="0"/>
                <a:cs typeface="ＭＳ Ｐゴシック" charset="0"/>
              </a:rPr>
              <a:t>R</a:t>
            </a:r>
            <a:r>
              <a:rPr lang="en-US" sz="1200" baseline="-25000" dirty="0" smtClean="0">
                <a:latin typeface="Times New Roman" charset="0"/>
                <a:ea typeface="ＭＳ Ｐゴシック" charset="0"/>
                <a:cs typeface="ＭＳ Ｐゴシック" charset="0"/>
              </a:rPr>
              <a:t>E</a:t>
            </a:r>
            <a:r>
              <a:rPr lang="en-US" sz="1200" dirty="0" smtClean="0">
                <a:latin typeface="Times New Roman" charset="0"/>
                <a:ea typeface="ＭＳ Ｐゴシック" charset="0"/>
                <a:cs typeface="ＭＳ Ｐゴシック" charset="0"/>
              </a:rPr>
              <a:t> </a:t>
            </a:r>
            <a:r>
              <a:rPr lang="en-US" baseline="0" dirty="0" smtClean="0"/>
              <a:t>) between the Earth and L1.</a:t>
            </a:r>
          </a:p>
          <a:p>
            <a:r>
              <a:rPr lang="en-US" sz="1200" baseline="0" dirty="0" smtClean="0">
                <a:latin typeface="Times New Roman" charset="0"/>
                <a:ea typeface="ＭＳ Ｐゴシック" charset="0"/>
                <a:cs typeface="ＭＳ Ｐゴシック" charset="0"/>
              </a:rPr>
              <a:t>Solar wind monitor ACE is positioned at L1 point. </a:t>
            </a:r>
          </a:p>
          <a:p>
            <a:r>
              <a:rPr lang="en-US" sz="1200" baseline="0" dirty="0" smtClean="0">
                <a:latin typeface="Times New Roman" charset="0"/>
                <a:ea typeface="ＭＳ Ｐゴシック" charset="0"/>
                <a:cs typeface="ＭＳ Ｐゴシック" charset="0"/>
              </a:rPr>
              <a:t>It takes about 30 – 60 min (depending on the speed of the solar wind) for the disturbance observed at L1 to reach the Earth.</a:t>
            </a:r>
            <a:endParaRPr lang="en-US" sz="1200" dirty="0" smtClean="0">
              <a:latin typeface="Times New Roman"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charset="0"/>
              <a:ea typeface="ＭＳ Ｐゴシック" charset="0"/>
              <a:cs typeface="ＭＳ Ｐゴシック" charset="0"/>
            </a:endParaRPr>
          </a:p>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6</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7</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ea typeface="ＭＳ Ｐゴシック" charset="-128"/>
                <a:cs typeface="ＭＳ Ｐゴシック" charset="-128"/>
              </a:rPr>
              <a:t>1 </a:t>
            </a:r>
            <a:r>
              <a:rPr lang="en-US" dirty="0" err="1" smtClean="0">
                <a:ea typeface="ＭＳ Ｐゴシック" charset="-128"/>
                <a:cs typeface="ＭＳ Ｐゴシック" charset="-128"/>
              </a:rPr>
              <a:t>nT</a:t>
            </a:r>
            <a:r>
              <a:rPr lang="en-US" dirty="0" smtClean="0">
                <a:ea typeface="ＭＳ Ｐゴシック" charset="-128"/>
                <a:cs typeface="ＭＳ Ｐゴシック" charset="-128"/>
              </a:rPr>
              <a:t> = 10</a:t>
            </a:r>
            <a:r>
              <a:rPr lang="en-US" baseline="30000" dirty="0" smtClean="0">
                <a:ea typeface="ＭＳ Ｐゴシック" charset="-128"/>
                <a:cs typeface="ＭＳ Ｐゴシック" charset="-128"/>
              </a:rPr>
              <a:t> -5 </a:t>
            </a:r>
            <a:r>
              <a:rPr lang="en-US" dirty="0" smtClean="0">
                <a:ea typeface="ＭＳ Ｐゴシック" charset="-128"/>
                <a:cs typeface="ＭＳ Ｐゴシック" charset="-128"/>
              </a:rPr>
              <a:t>Gauss</a:t>
            </a: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8</a:t>
            </a:fld>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20484" name="Slide Number Placeholder 3"/>
          <p:cNvSpPr>
            <a:spLocks noGrp="1"/>
          </p:cNvSpPr>
          <p:nvPr>
            <p:ph type="sldNum" sz="quarter" idx="5"/>
          </p:nvPr>
        </p:nvSpPr>
        <p:spPr>
          <a:noFill/>
        </p:spPr>
        <p:txBody>
          <a:bodyPr/>
          <a:lstStyle/>
          <a:p>
            <a:fld id="{F4A2F7A6-295C-4A48-81DC-32F911632B80}" type="slidenum">
              <a:rPr lang="en-US" smtClean="0">
                <a:latin typeface="Times New Roman" charset="0"/>
                <a:ea typeface="ＭＳ Ｐゴシック" charset="-128"/>
                <a:cs typeface="ＭＳ Ｐゴシック" charset="-128"/>
              </a:rPr>
              <a:pPr/>
              <a:t>9</a:t>
            </a:fld>
            <a:endParaRPr lang="en-US" smtClean="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CAE6458-04E7-2B49-B2F6-0CB6C45F6CFB}"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C75BB11-3076-2249-BC39-9FBC22F6AF1B}"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0FFA4D7-B0A8-D040-82F4-964EC3313F04}"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11480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15622874-56BA-C542-87BC-027FCEF90B0B}"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44BE5BB-CED3-154C-9D16-1E3ABA88CE54}"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2D562F3-B5B3-0E42-B7BB-B5DACEA315F7}"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5C6FD68-B14E-4A4F-843E-59C9383F88D2}"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0A8DC56-8435-9349-AF3D-0E82F729867D}" type="slidenum">
              <a:rPr lang="en-US"/>
              <a:pPr>
                <a:defRPr/>
              </a:pPr>
              <a:t>‹#›</a:t>
            </a:fld>
            <a:endParaRPr lang="en-US"/>
          </a:p>
        </p:txBody>
      </p:sp>
      <p:sp>
        <p:nvSpPr>
          <p:cNvPr id="8" name="Rectangle 17"/>
          <p:cNvSpPr>
            <a:spLocks noGrp="1" noChangeArrowheads="1"/>
          </p:cNvSpPr>
          <p:nvPr>
            <p:ph type="dt" sz="half" idx="11"/>
          </p:nvPr>
        </p:nvSpPr>
        <p:spPr>
          <a:ln/>
        </p:spPr>
        <p:txBody>
          <a:bodyPr/>
          <a:lstStyle>
            <a:lvl1pPr>
              <a:defRPr/>
            </a:lvl1pPr>
          </a:lstStyle>
          <a:p>
            <a:pPr>
              <a:defRPr/>
            </a:pPr>
            <a:endParaRPr lang="en-US"/>
          </a:p>
        </p:txBody>
      </p:sp>
      <p:sp>
        <p:nvSpPr>
          <p:cNvPr id="9"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772C851-4D99-5C4D-A4AD-D45DBBEF4EF8}" type="slidenum">
              <a:rPr lang="en-US"/>
              <a:pPr>
                <a:defRPr/>
              </a:pPr>
              <a:t>‹#›</a:t>
            </a:fld>
            <a:endParaRPr lang="en-US"/>
          </a:p>
        </p:txBody>
      </p:sp>
      <p:sp>
        <p:nvSpPr>
          <p:cNvPr id="4" name="Rectangle 17"/>
          <p:cNvSpPr>
            <a:spLocks noGrp="1" noChangeArrowheads="1"/>
          </p:cNvSpPr>
          <p:nvPr>
            <p:ph type="dt" sz="half" idx="11"/>
          </p:nvPr>
        </p:nvSpPr>
        <p:spPr>
          <a:ln/>
        </p:spPr>
        <p:txBody>
          <a:bodyPr/>
          <a:lstStyle>
            <a:lvl1pPr>
              <a:defRPr/>
            </a:lvl1pPr>
          </a:lstStyle>
          <a:p>
            <a:pPr>
              <a:defRPr/>
            </a:pPr>
            <a:endParaRPr lang="en-US"/>
          </a:p>
        </p:txBody>
      </p:sp>
      <p:sp>
        <p:nvSpPr>
          <p:cNvPr id="5"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60767DF-0353-6D42-B049-B7FDF8015C1E}" type="slidenum">
              <a:rPr lang="en-US"/>
              <a:pPr>
                <a:defRPr/>
              </a:pPr>
              <a:t>‹#›</a:t>
            </a:fld>
            <a:endParaRPr lang="en-US"/>
          </a:p>
        </p:txBody>
      </p:sp>
      <p:sp>
        <p:nvSpPr>
          <p:cNvPr id="3" name="Rectangle 17"/>
          <p:cNvSpPr>
            <a:spLocks noGrp="1" noChangeArrowheads="1"/>
          </p:cNvSpPr>
          <p:nvPr>
            <p:ph type="dt" sz="half" idx="11"/>
          </p:nvPr>
        </p:nvSpPr>
        <p:spPr>
          <a:ln/>
        </p:spPr>
        <p:txBody>
          <a:bodyPr/>
          <a:lstStyle>
            <a:lvl1pPr>
              <a:defRPr/>
            </a:lvl1pPr>
          </a:lstStyle>
          <a:p>
            <a:pPr>
              <a:defRPr/>
            </a:pPr>
            <a:endParaRPr lang="en-US"/>
          </a:p>
        </p:txBody>
      </p:sp>
      <p:sp>
        <p:nvSpPr>
          <p:cNvPr id="4"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7BEC8CF-0A03-8D40-84F7-AD599FBD3C52}"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42435F4-21D5-8B40-A708-44D97521D32B}"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 charset="0"/>
                <a:ea typeface="ＭＳ Ｐゴシック" pitchFamily="1" charset="-128"/>
                <a:cs typeface="ＭＳ Ｐゴシック" pitchFamily="1" charset="-128"/>
              </a:defRPr>
            </a:lvl1pPr>
          </a:lstStyle>
          <a:p>
            <a:pPr>
              <a:defRPr/>
            </a:pPr>
            <a:fld id="{40A4FAF0-3017-7141-A76D-389B6CA64355}" type="slidenum">
              <a:rPr lang="en-US"/>
              <a:pPr>
                <a:defRPr/>
              </a:pPr>
              <a:t>‹#›</a:t>
            </a:fld>
            <a:endParaRPr lang="en-US"/>
          </a:p>
        </p:txBody>
      </p:sp>
      <p:sp>
        <p:nvSpPr>
          <p:cNvPr id="1027" name="Rectangle 9"/>
          <p:cNvSpPr>
            <a:spLocks noChangeArrowheads="1"/>
          </p:cNvSpPr>
          <p:nvPr/>
        </p:nvSpPr>
        <p:spPr bwMode="auto">
          <a:xfrm>
            <a:off x="685800" y="6248400"/>
            <a:ext cx="1905000" cy="457200"/>
          </a:xfrm>
          <a:prstGeom prst="rect">
            <a:avLst/>
          </a:prstGeom>
          <a:noFill/>
          <a:ln w="9525">
            <a:noFill/>
            <a:miter lim="800000"/>
            <a:headEnd/>
            <a:tailEnd/>
          </a:ln>
        </p:spPr>
        <p:txBody>
          <a:bodyPr>
            <a:prstTxWarp prst="textNoShape">
              <a:avLst/>
            </a:prstTxWarp>
          </a:bodyPr>
          <a:lstStyle/>
          <a:p>
            <a:pPr eaLnBrk="0" hangingPunct="0">
              <a:defRPr/>
            </a:pPr>
            <a:endParaRPr lang="en-US" sz="1400">
              <a:latin typeface="Times" pitchFamily="1" charset="0"/>
              <a:ea typeface="ＭＳ Ｐゴシック" pitchFamily="1" charset="-128"/>
              <a:cs typeface="ＭＳ Ｐゴシック" pitchFamily="1" charset="-128"/>
            </a:endParaRPr>
          </a:p>
        </p:txBody>
      </p:sp>
      <p:sp>
        <p:nvSpPr>
          <p:cNvPr id="1028" name="Rectangle 10"/>
          <p:cNvSpPr>
            <a:spLocks noChangeArrowheads="1"/>
          </p:cNvSpPr>
          <p:nvPr/>
        </p:nvSpPr>
        <p:spPr bwMode="auto">
          <a:xfrm>
            <a:off x="3124200" y="6248400"/>
            <a:ext cx="2895600" cy="457200"/>
          </a:xfrm>
          <a:prstGeom prst="rect">
            <a:avLst/>
          </a:prstGeom>
          <a:noFill/>
          <a:ln w="9525">
            <a:noFill/>
            <a:miter lim="800000"/>
            <a:headEnd/>
            <a:tailEnd/>
          </a:ln>
        </p:spPr>
        <p:txBody>
          <a:bodyPr>
            <a:prstTxWarp prst="textNoShape">
              <a:avLst/>
            </a:prstTxWarp>
          </a:bodyPr>
          <a:lstStyle/>
          <a:p>
            <a:pPr algn="ctr" eaLnBrk="0" hangingPunct="0">
              <a:defRPr/>
            </a:pPr>
            <a:endParaRPr lang="en-US" sz="1400">
              <a:latin typeface="Times" pitchFamily="1" charset="0"/>
              <a:ea typeface="ＭＳ Ｐゴシック" pitchFamily="1" charset="-128"/>
              <a:cs typeface="ＭＳ Ｐゴシック" pitchFamily="1" charset="-128"/>
            </a:endParaRPr>
          </a:p>
        </p:txBody>
      </p:sp>
      <p:sp>
        <p:nvSpPr>
          <p:cNvPr id="1029" name="Rectangle 15"/>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6"/>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 charset="0"/>
                <a:ea typeface="ＭＳ Ｐゴシック" pitchFamily="1" charset="-128"/>
                <a:cs typeface="ＭＳ Ｐゴシック" pitchFamily="1" charset="-128"/>
              </a:defRPr>
            </a:lvl1pPr>
          </a:lstStyle>
          <a:p>
            <a:pPr>
              <a:defRPr/>
            </a:pPr>
            <a:endParaRPr lang="en-US"/>
          </a:p>
        </p:txBody>
      </p:sp>
      <p:sp>
        <p:nvSpPr>
          <p:cNvPr id="1042" name="Rectangle 1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 charset="0"/>
                <a:ea typeface="ＭＳ Ｐゴシック" pitchFamily="1" charset="-128"/>
                <a:cs typeface="ＭＳ Ｐゴシック" pitchFamily="1" charset="-128"/>
              </a:defRPr>
            </a:lvl1pPr>
          </a:lstStyle>
          <a:p>
            <a:pPr>
              <a:defRPr/>
            </a:pPr>
            <a:endParaRPr lang="en-US"/>
          </a:p>
        </p:txBody>
      </p:sp>
      <p:sp>
        <p:nvSpPr>
          <p:cNvPr id="1033" name="Rectangle 19"/>
          <p:cNvSpPr>
            <a:spLocks noChangeArrowheads="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defRPr/>
            </a:pPr>
            <a:endParaRPr lang="en-US" sz="1400">
              <a:latin typeface="Times" pitchFamily="1" charset="0"/>
              <a:ea typeface="ＭＳ Ｐゴシック" pitchFamily="1" charset="-128"/>
              <a:cs typeface="ＭＳ Ｐゴシック" pitchFamily="1" charset="-128"/>
            </a:endParaRPr>
          </a:p>
        </p:txBody>
      </p:sp>
      <p:sp>
        <p:nvSpPr>
          <p:cNvPr id="1034" name="Line 21"/>
          <p:cNvSpPr>
            <a:spLocks noChangeShapeType="1"/>
          </p:cNvSpPr>
          <p:nvPr userDrawn="1"/>
        </p:nvSpPr>
        <p:spPr bwMode="auto">
          <a:xfrm>
            <a:off x="381000" y="1143000"/>
            <a:ext cx="8077200" cy="0"/>
          </a:xfrm>
          <a:prstGeom prst="line">
            <a:avLst/>
          </a:prstGeom>
          <a:noFill/>
          <a:ln w="38100">
            <a:solidFill>
              <a:schemeClr val="tx1"/>
            </a:solidFill>
            <a:round/>
            <a:headEnd/>
            <a:tailEnd/>
          </a:ln>
        </p:spPr>
        <p:txBody>
          <a:bodyPr>
            <a:prstTxWarp prst="textNoShape">
              <a:avLst/>
            </a:prstTxWarp>
          </a:bodyPr>
          <a:lstStyle/>
          <a:p>
            <a:pPr>
              <a:defRPr/>
            </a:pPr>
            <a:endParaRPr lang="en-US"/>
          </a:p>
        </p:txBody>
      </p:sp>
      <p:pic>
        <p:nvPicPr>
          <p:cNvPr id="1035" name="Picture 28" descr="CCMC-log-words-right copy"/>
          <p:cNvPicPr>
            <a:picLocks noChangeAspect="1" noChangeArrowheads="1"/>
          </p:cNvPicPr>
          <p:nvPr userDrawn="1"/>
        </p:nvPicPr>
        <p:blipFill>
          <a:blip r:embed="rId14"/>
          <a:srcRect/>
          <a:stretch>
            <a:fillRect/>
          </a:stretch>
        </p:blipFill>
        <p:spPr bwMode="auto">
          <a:xfrm>
            <a:off x="76200" y="0"/>
            <a:ext cx="1676400" cy="1111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tif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5" Type="http://schemas.openxmlformats.org/officeDocument/2006/relationships/image" Target="../media/image2.png"/><Relationship Id="rId6" Type="http://schemas.openxmlformats.org/officeDocument/2006/relationships/image" Target="../media/image15.png"/><Relationship Id="rId1" Type="http://schemas.microsoft.com/office/2007/relationships/media" Target="../media/media1.gif"/><Relationship Id="rId2" Type="http://schemas.openxmlformats.org/officeDocument/2006/relationships/video" Target="../media/media1.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tiff"/><Relationship Id="rId5" Type="http://schemas.openxmlformats.org/officeDocument/2006/relationships/image" Target="../media/image20.tiff"/><Relationship Id="rId6" Type="http://schemas.openxmlformats.org/officeDocument/2006/relationships/image" Target="../media/image21.tiff"/><Relationship Id="rId7" Type="http://schemas.openxmlformats.org/officeDocument/2006/relationships/image" Target="../media/image22.tif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tiff"/><Relationship Id="rId5" Type="http://schemas.openxmlformats.org/officeDocument/2006/relationships/image" Target="../media/image24.tif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tiff"/><Relationship Id="rId5" Type="http://schemas.openxmlformats.org/officeDocument/2006/relationships/image" Target="../media/image29.tif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missionscience.nasa.gov/sun/"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tiff"/><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gi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0" name="Line 11"/>
          <p:cNvSpPr>
            <a:spLocks noChangeShapeType="1"/>
          </p:cNvSpPr>
          <p:nvPr/>
        </p:nvSpPr>
        <p:spPr bwMode="auto">
          <a:xfrm>
            <a:off x="381000" y="5867400"/>
            <a:ext cx="8458200" cy="0"/>
          </a:xfrm>
          <a:prstGeom prst="line">
            <a:avLst/>
          </a:prstGeom>
          <a:noFill/>
          <a:ln w="57150" cmpd="thickThin">
            <a:solidFill>
              <a:schemeClr val="tx1"/>
            </a:solidFill>
            <a:round/>
            <a:headEnd/>
            <a:tailEnd/>
          </a:ln>
        </p:spPr>
        <p:txBody>
          <a:bodyPr wrap="none" anchor="ctr">
            <a:prstTxWarp prst="textNoShape">
              <a:avLst/>
            </a:prstTxWarp>
          </a:bodyPr>
          <a:lstStyle/>
          <a:p>
            <a:endParaRPr lang="en-US"/>
          </a:p>
        </p:txBody>
      </p:sp>
      <p:sp>
        <p:nvSpPr>
          <p:cNvPr id="17411" name="Text Box 12"/>
          <p:cNvSpPr txBox="1">
            <a:spLocks noChangeArrowheads="1"/>
          </p:cNvSpPr>
          <p:nvPr/>
        </p:nvSpPr>
        <p:spPr bwMode="auto">
          <a:xfrm>
            <a:off x="3505200" y="2706469"/>
            <a:ext cx="53340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dirty="0" smtClean="0">
                <a:latin typeface="Helvetica" charset="0"/>
              </a:rPr>
              <a:t>Earth’s Magnetosphere</a:t>
            </a:r>
            <a:endParaRPr lang="en-US" sz="3600" b="1" dirty="0">
              <a:latin typeface="Helvetica" charset="0"/>
            </a:endParaRPr>
          </a:p>
        </p:txBody>
      </p:sp>
      <p:sp>
        <p:nvSpPr>
          <p:cNvPr id="17412" name="Text Box 13"/>
          <p:cNvSpPr txBox="1">
            <a:spLocks noChangeArrowheads="1"/>
          </p:cNvSpPr>
          <p:nvPr/>
        </p:nvSpPr>
        <p:spPr bwMode="auto">
          <a:xfrm>
            <a:off x="3581400" y="4038600"/>
            <a:ext cx="4800600" cy="86177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smtClean="0">
                <a:latin typeface="Arial" charset="0"/>
              </a:rPr>
              <a:t>CCMC/SWRC SW REDI</a:t>
            </a:r>
          </a:p>
          <a:p>
            <a:pPr algn="ctr">
              <a:spcBef>
                <a:spcPct val="50000"/>
              </a:spcBef>
            </a:pPr>
            <a:r>
              <a:rPr lang="en-US" sz="2000" b="1" dirty="0" smtClean="0">
                <a:latin typeface="Arial" charset="0"/>
              </a:rPr>
              <a:t>NASA </a:t>
            </a:r>
            <a:r>
              <a:rPr lang="en-US" sz="2000" b="1" dirty="0">
                <a:latin typeface="Arial" charset="0"/>
              </a:rPr>
              <a:t>Goddard Space Flight Center</a:t>
            </a:r>
          </a:p>
        </p:txBody>
      </p:sp>
      <p:pic>
        <p:nvPicPr>
          <p:cNvPr id="17417" name="Picture 28" descr="CCMC-log-words-right copy"/>
          <p:cNvPicPr>
            <a:picLocks noChangeAspect="1" noChangeArrowheads="1"/>
          </p:cNvPicPr>
          <p:nvPr/>
        </p:nvPicPr>
        <p:blipFill>
          <a:blip r:embed="rId3"/>
          <a:srcRect/>
          <a:stretch>
            <a:fillRect/>
          </a:stretch>
        </p:blipFill>
        <p:spPr bwMode="auto">
          <a:xfrm>
            <a:off x="228600" y="762000"/>
            <a:ext cx="2526926" cy="1752600"/>
          </a:xfrm>
          <a:prstGeom prst="rect">
            <a:avLst/>
          </a:prstGeom>
          <a:noFill/>
          <a:ln w="9525">
            <a:noFill/>
            <a:miter lim="800000"/>
            <a:headEnd/>
            <a:tailEnd/>
          </a:ln>
        </p:spPr>
      </p:pic>
      <p:pic>
        <p:nvPicPr>
          <p:cNvPr id="17419" name="Picture 27" descr="swcLogo.png"/>
          <p:cNvPicPr>
            <a:picLocks noChangeAspect="1"/>
          </p:cNvPicPr>
          <p:nvPr/>
        </p:nvPicPr>
        <p:blipFill>
          <a:blip r:embed="rId4"/>
          <a:srcRect/>
          <a:stretch>
            <a:fillRect/>
          </a:stretch>
        </p:blipFill>
        <p:spPr bwMode="auto">
          <a:xfrm>
            <a:off x="304800" y="3505200"/>
            <a:ext cx="1447800" cy="1447800"/>
          </a:xfrm>
          <a:prstGeom prst="rect">
            <a:avLst/>
          </a:prstGeom>
          <a:noFill/>
          <a:ln w="9525">
            <a:noFill/>
            <a:miter lim="800000"/>
            <a:headEnd/>
            <a:tailEnd/>
          </a:ln>
        </p:spPr>
      </p:pic>
      <p:sp>
        <p:nvSpPr>
          <p:cNvPr id="17420" name="Rectangle 28"/>
          <p:cNvSpPr>
            <a:spLocks noChangeArrowheads="1"/>
          </p:cNvSpPr>
          <p:nvPr/>
        </p:nvSpPr>
        <p:spPr bwMode="auto">
          <a:xfrm>
            <a:off x="1905000" y="3657600"/>
            <a:ext cx="1219200" cy="1200329"/>
          </a:xfrm>
          <a:prstGeom prst="rect">
            <a:avLst/>
          </a:prstGeom>
          <a:noFill/>
          <a:ln w="9525">
            <a:noFill/>
            <a:miter lim="800000"/>
            <a:headEnd/>
            <a:tailEnd/>
          </a:ln>
        </p:spPr>
        <p:txBody>
          <a:bodyPr wrap="square">
            <a:prstTxWarp prst="textNoShape">
              <a:avLst/>
            </a:prstTxWarp>
            <a:spAutoFit/>
          </a:bodyPr>
          <a:lstStyle/>
          <a:p>
            <a:r>
              <a:rPr lang="en-US" sz="1800" b="1" dirty="0" smtClean="0">
                <a:latin typeface="Helvetica Neue Light" charset="0"/>
              </a:rPr>
              <a:t>S</a:t>
            </a:r>
            <a:r>
              <a:rPr lang="en-US" sz="1800" dirty="0" smtClean="0">
                <a:latin typeface="Helvetica Neue Light" charset="0"/>
              </a:rPr>
              <a:t>pace </a:t>
            </a:r>
            <a:endParaRPr lang="en-US" sz="1800" dirty="0">
              <a:latin typeface="Helvetica Neue Light" charset="0"/>
            </a:endParaRPr>
          </a:p>
          <a:p>
            <a:r>
              <a:rPr lang="en-US" sz="1800" b="1" dirty="0">
                <a:latin typeface="Helvetica Neue Light" charset="0"/>
              </a:rPr>
              <a:t>W</a:t>
            </a:r>
            <a:r>
              <a:rPr lang="en-US" sz="1800" dirty="0">
                <a:latin typeface="Helvetica Neue Light" charset="0"/>
              </a:rPr>
              <a:t>eather </a:t>
            </a:r>
            <a:endParaRPr lang="en-US" sz="1800" dirty="0" smtClean="0">
              <a:latin typeface="Helvetica Neue Light" charset="0"/>
            </a:endParaRPr>
          </a:p>
          <a:p>
            <a:r>
              <a:rPr lang="en-US" sz="1800" b="1" dirty="0" smtClean="0">
                <a:latin typeface="Helvetica Neue Light" charset="0"/>
              </a:rPr>
              <a:t>Research</a:t>
            </a:r>
          </a:p>
          <a:p>
            <a:r>
              <a:rPr lang="en-US" sz="1800" b="1" dirty="0" smtClean="0">
                <a:latin typeface="Helvetica Neue Light" charset="0"/>
              </a:rPr>
              <a:t>C</a:t>
            </a:r>
            <a:r>
              <a:rPr lang="en-US" sz="1800" dirty="0" smtClean="0">
                <a:latin typeface="Helvetica Neue Light" charset="0"/>
              </a:rPr>
              <a:t>enter</a:t>
            </a:r>
            <a:endParaRPr lang="en-US" sz="1800" dirty="0">
              <a:latin typeface="Helvetica Neue Light" charset="0"/>
            </a:endParaRPr>
          </a:p>
        </p:txBody>
      </p:sp>
      <p:pic>
        <p:nvPicPr>
          <p:cNvPr id="17421" name="Picture 29" descr="meatball 1.jpg"/>
          <p:cNvPicPr>
            <a:picLocks noChangeAspect="1"/>
          </p:cNvPicPr>
          <p:nvPr/>
        </p:nvPicPr>
        <p:blipFill>
          <a:blip r:embed="rId5"/>
          <a:srcRect/>
          <a:stretch>
            <a:fillRect/>
          </a:stretch>
        </p:blipFill>
        <p:spPr bwMode="auto">
          <a:xfrm>
            <a:off x="6934200" y="152400"/>
            <a:ext cx="990600" cy="841571"/>
          </a:xfrm>
          <a:prstGeom prst="rect">
            <a:avLst/>
          </a:prstGeom>
          <a:ln w="9525">
            <a:solidFill>
              <a:srgbClr val="0EE2FF"/>
            </a:solidFill>
            <a:miter lim="800000"/>
            <a:headEnd/>
            <a:tailEnd/>
          </a:ln>
        </p:spPr>
      </p:pic>
      <p:pic>
        <p:nvPicPr>
          <p:cNvPr id="14" name="Picture 13" descr="Untitled.tiff"/>
          <p:cNvPicPr>
            <a:picLocks noChangeAspect="1"/>
          </p:cNvPicPr>
          <p:nvPr/>
        </p:nvPicPr>
        <p:blipFill>
          <a:blip r:embed="rId6"/>
          <a:stretch>
            <a:fillRect/>
          </a:stretch>
        </p:blipFill>
        <p:spPr>
          <a:xfrm>
            <a:off x="7924800" y="152400"/>
            <a:ext cx="1143000" cy="950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Magnetosphere:</a:t>
            </a:r>
            <a:r>
              <a:rPr lang="en-US" sz="2600" dirty="0" smtClean="0">
                <a:solidFill>
                  <a:srgbClr val="0000FF"/>
                </a:solidFill>
                <a:latin typeface="Helvetica Neue" charset="0"/>
                <a:ea typeface="ＭＳ Ｐゴシック" charset="0"/>
                <a:cs typeface="ＭＳ Ｐゴシック" charset="0"/>
              </a:rPr>
              <a:t> </a:t>
            </a:r>
          </a:p>
          <a:p>
            <a:r>
              <a:rPr lang="en-US" sz="2600" dirty="0" smtClean="0">
                <a:solidFill>
                  <a:srgbClr val="0000FF"/>
                </a:solidFill>
                <a:latin typeface="Helvetica Neue" charset="0"/>
                <a:ea typeface="ＭＳ Ｐゴシック" charset="0"/>
                <a:cs typeface="ＭＳ Ｐゴシック" charset="0"/>
              </a:rPr>
              <a:t>Northward IMF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pic>
        <p:nvPicPr>
          <p:cNvPr id="3" name="Picture 2" descr="North.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16100"/>
            <a:ext cx="6040196" cy="3670300"/>
          </a:xfrm>
          <a:prstGeom prst="rect">
            <a:avLst/>
          </a:prstGeom>
        </p:spPr>
      </p:pic>
      <p:sp>
        <p:nvSpPr>
          <p:cNvPr id="10" name="TextBox 9"/>
          <p:cNvSpPr txBox="1"/>
          <p:nvPr/>
        </p:nvSpPr>
        <p:spPr>
          <a:xfrm>
            <a:off x="76200" y="5486400"/>
            <a:ext cx="8796424" cy="1015663"/>
          </a:xfrm>
          <a:prstGeom prst="rect">
            <a:avLst/>
          </a:prstGeom>
          <a:noFill/>
        </p:spPr>
        <p:txBody>
          <a:bodyPr wrap="none">
            <a:spAutoFit/>
          </a:bodyPr>
          <a:lstStyle/>
          <a:p>
            <a:pPr>
              <a:defRPr/>
            </a:pPr>
            <a:r>
              <a:rPr lang="en-US" sz="2000" b="1" dirty="0">
                <a:ln>
                  <a:solidFill>
                    <a:srgbClr val="FF0000"/>
                  </a:solidFill>
                </a:ln>
                <a:ea typeface="+mn-ea"/>
                <a:cs typeface="+mn-cs"/>
              </a:rPr>
              <a:t>Red lines </a:t>
            </a:r>
            <a:r>
              <a:rPr lang="en-US" sz="2000" dirty="0">
                <a:ea typeface="+mn-ea"/>
                <a:cs typeface="+mn-cs"/>
              </a:rPr>
              <a:t>(closed): Magnetic field (MF) lines with both ends connected to the Earth</a:t>
            </a:r>
          </a:p>
          <a:p>
            <a:pPr>
              <a:defRPr/>
            </a:pPr>
            <a:r>
              <a:rPr lang="en-US" sz="2000" b="1" dirty="0">
                <a:ea typeface="+mn-ea"/>
                <a:cs typeface="+mn-cs"/>
              </a:rPr>
              <a:t>Black lines </a:t>
            </a:r>
            <a:r>
              <a:rPr lang="en-US" sz="2000" dirty="0">
                <a:ea typeface="+mn-ea"/>
                <a:cs typeface="+mn-cs"/>
              </a:rPr>
              <a:t>(open): MF lines with only one end a the Earth</a:t>
            </a:r>
          </a:p>
          <a:p>
            <a:pPr>
              <a:defRPr/>
            </a:pPr>
            <a:r>
              <a:rPr lang="en-US" sz="2000" dirty="0">
                <a:ln>
                  <a:solidFill>
                    <a:srgbClr val="0000FF"/>
                  </a:solidFill>
                </a:ln>
                <a:ea typeface="+mn-ea"/>
                <a:cs typeface="+mn-cs"/>
              </a:rPr>
              <a:t>Blue lines </a:t>
            </a:r>
            <a:r>
              <a:rPr lang="en-US" sz="2000" dirty="0">
                <a:ea typeface="+mn-ea"/>
                <a:cs typeface="+mn-cs"/>
              </a:rPr>
              <a:t>(interplanetary): MF lines with both ends in the interplanetary space</a:t>
            </a:r>
          </a:p>
        </p:txBody>
      </p:sp>
      <p:sp>
        <p:nvSpPr>
          <p:cNvPr id="7" name="TextBox 6"/>
          <p:cNvSpPr txBox="1"/>
          <p:nvPr/>
        </p:nvSpPr>
        <p:spPr>
          <a:xfrm>
            <a:off x="8458319" y="3212068"/>
            <a:ext cx="581159" cy="400110"/>
          </a:xfrm>
          <a:prstGeom prst="rect">
            <a:avLst/>
          </a:prstGeom>
          <a:noFill/>
        </p:spPr>
        <p:txBody>
          <a:bodyPr wrap="none">
            <a:spAutoFit/>
          </a:bodyPr>
          <a:lstStyle/>
          <a:p>
            <a:pPr>
              <a:defRPr/>
            </a:pPr>
            <a:r>
              <a:rPr lang="en-US" sz="2000" b="1" dirty="0">
                <a:ln>
                  <a:solidFill>
                    <a:srgbClr val="FF0000"/>
                  </a:solidFill>
                </a:ln>
              </a:rPr>
              <a:t>Sun</a:t>
            </a:r>
          </a:p>
        </p:txBody>
      </p:sp>
      <p:cxnSp>
        <p:nvCxnSpPr>
          <p:cNvPr id="8" name="Straight Arrow Connector 7"/>
          <p:cNvCxnSpPr/>
          <p:nvPr/>
        </p:nvCxnSpPr>
        <p:spPr>
          <a:xfrm>
            <a:off x="8534400" y="3048000"/>
            <a:ext cx="457200" cy="1588"/>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22288" y="3200400"/>
            <a:ext cx="457200" cy="1588"/>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22288" y="2743200"/>
            <a:ext cx="0" cy="457200"/>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08356" y="1371600"/>
            <a:ext cx="2001444" cy="707886"/>
          </a:xfrm>
          <a:prstGeom prst="rect">
            <a:avLst/>
          </a:prstGeom>
          <a:noFill/>
        </p:spPr>
        <p:txBody>
          <a:bodyPr wrap="none" rtlCol="0">
            <a:spAutoFit/>
          </a:bodyPr>
          <a:lstStyle/>
          <a:p>
            <a:r>
              <a:rPr lang="en-US" sz="2000" dirty="0"/>
              <a:t>X</a:t>
            </a:r>
            <a:r>
              <a:rPr lang="en-US" sz="2000" dirty="0" smtClean="0"/>
              <a:t>: Earth to Sun</a:t>
            </a:r>
          </a:p>
          <a:p>
            <a:r>
              <a:rPr lang="en-US" sz="2000" dirty="0" smtClean="0"/>
              <a:t>Z: South to North</a:t>
            </a:r>
            <a:endParaRPr lang="en-US" sz="2000" dirty="0"/>
          </a:p>
        </p:txBody>
      </p:sp>
      <p:sp>
        <p:nvSpPr>
          <p:cNvPr id="4" name="TextBox 3"/>
          <p:cNvSpPr txBox="1"/>
          <p:nvPr/>
        </p:nvSpPr>
        <p:spPr>
          <a:xfrm>
            <a:off x="152400" y="2514600"/>
            <a:ext cx="341334" cy="400110"/>
          </a:xfrm>
          <a:prstGeom prst="rect">
            <a:avLst/>
          </a:prstGeom>
          <a:noFill/>
        </p:spPr>
        <p:txBody>
          <a:bodyPr wrap="none" rtlCol="0">
            <a:spAutoFit/>
          </a:bodyPr>
          <a:lstStyle/>
          <a:p>
            <a:r>
              <a:rPr lang="en-US" sz="2000" dirty="0"/>
              <a:t>Z</a:t>
            </a:r>
            <a:endParaRPr lang="en-US" sz="2000" dirty="0"/>
          </a:p>
        </p:txBody>
      </p:sp>
      <p:sp>
        <p:nvSpPr>
          <p:cNvPr id="14" name="TextBox 13"/>
          <p:cNvSpPr txBox="1"/>
          <p:nvPr/>
        </p:nvSpPr>
        <p:spPr>
          <a:xfrm>
            <a:off x="838200" y="3257490"/>
            <a:ext cx="369888" cy="400110"/>
          </a:xfrm>
          <a:prstGeom prst="rect">
            <a:avLst/>
          </a:prstGeom>
          <a:noFill/>
        </p:spPr>
        <p:txBody>
          <a:bodyPr wrap="none" rtlCol="0">
            <a:spAutoFit/>
          </a:bodyPr>
          <a:lstStyle/>
          <a:p>
            <a:r>
              <a:rPr lang="en-US" sz="2000" dirty="0" smtClean="0"/>
              <a:t>X</a:t>
            </a:r>
            <a:endParaRPr lang="en-US" sz="2000" dirty="0"/>
          </a:p>
        </p:txBody>
      </p:sp>
    </p:spTree>
    <p:extLst>
      <p:ext uri="{BB962C8B-B14F-4D97-AF65-F5344CB8AC3E}">
        <p14:creationId xmlns:p14="http://schemas.microsoft.com/office/powerpoint/2010/main" val="43404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Magnetosphere:</a:t>
            </a:r>
            <a:r>
              <a:rPr lang="en-US" sz="2600" dirty="0" smtClean="0">
                <a:solidFill>
                  <a:srgbClr val="0000FF"/>
                </a:solidFill>
                <a:latin typeface="Helvetica Neue" charset="0"/>
                <a:ea typeface="ＭＳ Ｐゴシック" charset="0"/>
                <a:cs typeface="ＭＳ Ｐゴシック" charset="0"/>
              </a:rPr>
              <a:t> </a:t>
            </a:r>
          </a:p>
          <a:p>
            <a:r>
              <a:rPr lang="en-US" sz="2600" dirty="0" smtClean="0">
                <a:solidFill>
                  <a:srgbClr val="0000FF"/>
                </a:solidFill>
                <a:latin typeface="Helvetica Neue" charset="0"/>
                <a:ea typeface="ＭＳ Ｐゴシック" charset="0"/>
                <a:cs typeface="ＭＳ Ｐゴシック" charset="0"/>
              </a:rPr>
              <a:t>Southward IMF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sp>
        <p:nvSpPr>
          <p:cNvPr id="10" name="TextBox 9"/>
          <p:cNvSpPr txBox="1"/>
          <p:nvPr/>
        </p:nvSpPr>
        <p:spPr>
          <a:xfrm>
            <a:off x="76200" y="5486400"/>
            <a:ext cx="8796424" cy="1015663"/>
          </a:xfrm>
          <a:prstGeom prst="rect">
            <a:avLst/>
          </a:prstGeom>
          <a:noFill/>
        </p:spPr>
        <p:txBody>
          <a:bodyPr wrap="none">
            <a:spAutoFit/>
          </a:bodyPr>
          <a:lstStyle/>
          <a:p>
            <a:pPr>
              <a:defRPr/>
            </a:pPr>
            <a:r>
              <a:rPr lang="en-US" sz="2000" b="1" dirty="0">
                <a:ln>
                  <a:solidFill>
                    <a:srgbClr val="FF0000"/>
                  </a:solidFill>
                </a:ln>
                <a:ea typeface="+mn-ea"/>
                <a:cs typeface="+mn-cs"/>
              </a:rPr>
              <a:t>Red lines </a:t>
            </a:r>
            <a:r>
              <a:rPr lang="en-US" sz="2000" dirty="0">
                <a:ea typeface="+mn-ea"/>
                <a:cs typeface="+mn-cs"/>
              </a:rPr>
              <a:t>(closed): Magnetic field (MF) lines with both ends connected to the Earth</a:t>
            </a:r>
          </a:p>
          <a:p>
            <a:pPr>
              <a:defRPr/>
            </a:pPr>
            <a:r>
              <a:rPr lang="en-US" sz="2000" b="1" dirty="0">
                <a:ea typeface="+mn-ea"/>
                <a:cs typeface="+mn-cs"/>
              </a:rPr>
              <a:t>Black lines </a:t>
            </a:r>
            <a:r>
              <a:rPr lang="en-US" sz="2000" dirty="0">
                <a:ea typeface="+mn-ea"/>
                <a:cs typeface="+mn-cs"/>
              </a:rPr>
              <a:t>(open): MF lines with only one end a the Earth</a:t>
            </a:r>
          </a:p>
          <a:p>
            <a:pPr>
              <a:defRPr/>
            </a:pPr>
            <a:r>
              <a:rPr lang="en-US" sz="2000" dirty="0">
                <a:ln>
                  <a:solidFill>
                    <a:srgbClr val="0000FF"/>
                  </a:solidFill>
                </a:ln>
                <a:ea typeface="+mn-ea"/>
                <a:cs typeface="+mn-cs"/>
              </a:rPr>
              <a:t>Blue lines </a:t>
            </a:r>
            <a:r>
              <a:rPr lang="en-US" sz="2000" dirty="0">
                <a:ea typeface="+mn-ea"/>
                <a:cs typeface="+mn-cs"/>
              </a:rPr>
              <a:t>(interplanetary): MF lines with both ends in the interplanetary space</a:t>
            </a:r>
          </a:p>
        </p:txBody>
      </p:sp>
      <p:pic>
        <p:nvPicPr>
          <p:cNvPr id="2" name="Picture 1" descr="South.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0" y="1524000"/>
            <a:ext cx="6350000" cy="3797300"/>
          </a:xfrm>
          <a:prstGeom prst="rect">
            <a:avLst/>
          </a:prstGeom>
        </p:spPr>
      </p:pic>
    </p:spTree>
    <p:extLst>
      <p:ext uri="{BB962C8B-B14F-4D97-AF65-F5344CB8AC3E}">
        <p14:creationId xmlns:p14="http://schemas.microsoft.com/office/powerpoint/2010/main" val="8940084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5"/>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Magnetosphere:</a:t>
            </a:r>
            <a:r>
              <a:rPr lang="en-US" sz="2600" dirty="0" smtClean="0">
                <a:solidFill>
                  <a:srgbClr val="0000FF"/>
                </a:solidFill>
                <a:latin typeface="Helvetica Neue" charset="0"/>
                <a:ea typeface="ＭＳ Ｐゴシック" charset="0"/>
                <a:cs typeface="ＭＳ Ｐゴシック" charset="0"/>
              </a:rPr>
              <a:t> </a:t>
            </a:r>
          </a:p>
          <a:p>
            <a:r>
              <a:rPr lang="en-US" sz="2600" dirty="0" smtClean="0">
                <a:solidFill>
                  <a:srgbClr val="0000FF"/>
                </a:solidFill>
                <a:latin typeface="Helvetica Neue" charset="0"/>
                <a:ea typeface="ＭＳ Ｐゴシック" charset="0"/>
                <a:cs typeface="ＭＳ Ｐゴシック" charset="0"/>
              </a:rPr>
              <a:t>North to South Turning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pic>
        <p:nvPicPr>
          <p:cNvPr id="3" name="N2S_movi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516301"/>
            <a:ext cx="7772400" cy="4643199"/>
          </a:xfrm>
          <a:prstGeom prst="rect">
            <a:avLst/>
          </a:prstGeom>
        </p:spPr>
      </p:pic>
    </p:spTree>
    <p:extLst>
      <p:ext uri="{BB962C8B-B14F-4D97-AF65-F5344CB8AC3E}">
        <p14:creationId xmlns:p14="http://schemas.microsoft.com/office/powerpoint/2010/main" val="326082485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6" name="Title 1"/>
          <p:cNvSpPr txBox="1">
            <a:spLocks/>
          </p:cNvSpPr>
          <p:nvPr/>
        </p:nvSpPr>
        <p:spPr>
          <a:xfrm>
            <a:off x="838200" y="76200"/>
            <a:ext cx="7467600" cy="868362"/>
          </a:xfrm>
          <a:prstGeom prst="rect">
            <a:avLst/>
          </a:prstGeom>
          <a:ln>
            <a:miter lim="800000"/>
            <a:headEnd/>
            <a:tailEnd/>
          </a:ln>
          <a:extLst/>
        </p:spPr>
        <p:txBody>
          <a:bodyPr>
            <a:normAutofit fontScale="75000" lnSpcReduction="20000"/>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pPr>
              <a:defRPr/>
            </a:pPr>
            <a:r>
              <a:rPr lang="en-US" dirty="0" smtClean="0">
                <a:ln>
                  <a:solidFill>
                    <a:schemeClr val="tx1"/>
                  </a:solidFill>
                </a:ln>
                <a:solidFill>
                  <a:srgbClr val="0000FF"/>
                </a:solidFill>
                <a:latin typeface="Helvetica Neue"/>
              </a:rPr>
              <a:t>Magnetosphere </a:t>
            </a:r>
          </a:p>
          <a:p>
            <a:pPr>
              <a:defRPr/>
            </a:pPr>
            <a:r>
              <a:rPr lang="en-US" dirty="0" smtClean="0">
                <a:ln>
                  <a:solidFill>
                    <a:schemeClr val="tx1"/>
                  </a:solidFill>
                </a:ln>
                <a:solidFill>
                  <a:srgbClr val="0000FF"/>
                </a:solidFill>
                <a:latin typeface="Helvetica Neue"/>
              </a:rPr>
              <a:t>in Different Cut Planes </a:t>
            </a:r>
            <a:r>
              <a:rPr lang="en-US" dirty="0" smtClean="0">
                <a:solidFill>
                  <a:srgbClr val="0000FF"/>
                </a:solidFill>
                <a:latin typeface="Helvetica Neue"/>
              </a:rPr>
              <a:t/>
            </a:r>
            <a:br>
              <a:rPr lang="en-US" dirty="0" smtClean="0">
                <a:solidFill>
                  <a:srgbClr val="0000FF"/>
                </a:solidFill>
                <a:latin typeface="Helvetica Neue"/>
              </a:rPr>
            </a:br>
            <a:endParaRPr lang="en-US" dirty="0">
              <a:latin typeface="Helvetica Neue"/>
            </a:endParaRPr>
          </a:p>
        </p:txBody>
      </p:sp>
      <p:pic>
        <p:nvPicPr>
          <p:cNvPr id="7" name="Picture 4" descr="idl_23986_Mag_J.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4143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dl_25312_Mag_J_X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1625" y="1270000"/>
            <a:ext cx="338137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dl_28072_Mag_Cross2.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503738"/>
            <a:ext cx="32797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914400" y="1143000"/>
            <a:ext cx="2590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dirty="0" err="1"/>
              <a:t>meridional</a:t>
            </a:r>
            <a:r>
              <a:rPr lang="en-US" sz="2000" dirty="0"/>
              <a:t> cut Y=0</a:t>
            </a:r>
          </a:p>
        </p:txBody>
      </p:sp>
      <p:sp>
        <p:nvSpPr>
          <p:cNvPr id="11" name="TextBox 8"/>
          <p:cNvSpPr txBox="1">
            <a:spLocks noChangeArrowheads="1"/>
          </p:cNvSpPr>
          <p:nvPr/>
        </p:nvSpPr>
        <p:spPr bwMode="auto">
          <a:xfrm>
            <a:off x="5791200" y="1143000"/>
            <a:ext cx="2514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t> </a:t>
            </a:r>
            <a:r>
              <a:rPr lang="en-US" sz="2000" dirty="0"/>
              <a:t>equatorial cut Z=0</a:t>
            </a:r>
            <a:r>
              <a:rPr lang="en-US" dirty="0"/>
              <a:t>       </a:t>
            </a:r>
          </a:p>
        </p:txBody>
      </p:sp>
      <p:sp>
        <p:nvSpPr>
          <p:cNvPr id="12" name="TextBox 9"/>
          <p:cNvSpPr txBox="1">
            <a:spLocks noChangeArrowheads="1"/>
          </p:cNvSpPr>
          <p:nvPr/>
        </p:nvSpPr>
        <p:spPr bwMode="auto">
          <a:xfrm>
            <a:off x="3962400" y="5177135"/>
            <a:ext cx="3276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t>cross-tail cut X= -15 R</a:t>
            </a:r>
            <a:r>
              <a:rPr lang="en-US" baseline="-25000" dirty="0"/>
              <a:t>E</a:t>
            </a:r>
          </a:p>
        </p:txBody>
      </p:sp>
      <p:sp>
        <p:nvSpPr>
          <p:cNvPr id="13" name="TextBox 10"/>
          <p:cNvSpPr txBox="1">
            <a:spLocks noChangeArrowheads="1"/>
          </p:cNvSpPr>
          <p:nvPr/>
        </p:nvSpPr>
        <p:spPr bwMode="auto">
          <a:xfrm>
            <a:off x="1905000" y="3886200"/>
            <a:ext cx="301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b="1">
                <a:solidFill>
                  <a:srgbClr val="FF0000"/>
                </a:solidFill>
              </a:rPr>
              <a:t>Magnetotail current sheet</a:t>
            </a:r>
          </a:p>
        </p:txBody>
      </p:sp>
      <p:sp>
        <p:nvSpPr>
          <p:cNvPr id="14" name="TextBox 11"/>
          <p:cNvSpPr txBox="1">
            <a:spLocks noChangeArrowheads="1"/>
          </p:cNvSpPr>
          <p:nvPr/>
        </p:nvSpPr>
        <p:spPr bwMode="auto">
          <a:xfrm>
            <a:off x="3962400" y="1981200"/>
            <a:ext cx="178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b="1">
                <a:solidFill>
                  <a:srgbClr val="008000"/>
                </a:solidFill>
              </a:rPr>
              <a:t>Magnetopause</a:t>
            </a:r>
          </a:p>
        </p:txBody>
      </p:sp>
      <p:sp>
        <p:nvSpPr>
          <p:cNvPr id="15" name="TextBox 12"/>
          <p:cNvSpPr txBox="1">
            <a:spLocks noChangeArrowheads="1"/>
          </p:cNvSpPr>
          <p:nvPr/>
        </p:nvSpPr>
        <p:spPr bwMode="auto">
          <a:xfrm>
            <a:off x="762000" y="1839913"/>
            <a:ext cx="1231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b="1">
                <a:solidFill>
                  <a:schemeClr val="bg1"/>
                </a:solidFill>
              </a:rPr>
              <a:t>Magnetotai</a:t>
            </a:r>
            <a:r>
              <a:rPr lang="en-US" b="1">
                <a:solidFill>
                  <a:schemeClr val="bg1"/>
                </a:solidFill>
              </a:rPr>
              <a:t>l</a:t>
            </a:r>
          </a:p>
        </p:txBody>
      </p:sp>
      <p:cxnSp>
        <p:nvCxnSpPr>
          <p:cNvPr id="16" name="Straight Arrow Connector 15"/>
          <p:cNvCxnSpPr/>
          <p:nvPr/>
        </p:nvCxnSpPr>
        <p:spPr>
          <a:xfrm rot="5400000">
            <a:off x="2967832" y="4336256"/>
            <a:ext cx="1306512" cy="11461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1"/>
          </p:cNvCxnSpPr>
          <p:nvPr/>
        </p:nvCxnSpPr>
        <p:spPr>
          <a:xfrm rot="10800000">
            <a:off x="1447800" y="2667000"/>
            <a:ext cx="457200" cy="14192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3" idx="3"/>
          </p:cNvCxnSpPr>
          <p:nvPr/>
        </p:nvCxnSpPr>
        <p:spPr>
          <a:xfrm flipV="1">
            <a:off x="4919663" y="2863850"/>
            <a:ext cx="1481137" cy="12223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3352800" y="2209800"/>
            <a:ext cx="609600" cy="76200"/>
          </a:xfrm>
          <a:prstGeom prst="straightConnector1">
            <a:avLst/>
          </a:prstGeom>
          <a:ln w="38100" cap="flat" cmpd="sng" algn="ctr">
            <a:solidFill>
              <a:srgbClr val="69F5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943600" y="2286000"/>
            <a:ext cx="1752600" cy="1588"/>
          </a:xfrm>
          <a:prstGeom prst="straightConnector1">
            <a:avLst/>
          </a:prstGeom>
          <a:ln w="38100" cap="flat" cmpd="sng" algn="ctr">
            <a:solidFill>
              <a:srgbClr val="69F5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505200" y="1143000"/>
            <a:ext cx="1095472" cy="338554"/>
          </a:xfrm>
          <a:prstGeom prst="rect">
            <a:avLst/>
          </a:prstGeom>
          <a:noFill/>
        </p:spPr>
        <p:txBody>
          <a:bodyPr wrap="none">
            <a:spAutoFit/>
          </a:bodyPr>
          <a:lstStyle/>
          <a:p>
            <a:pPr>
              <a:defRPr/>
            </a:pPr>
            <a:r>
              <a:rPr lang="en-US" sz="1600" dirty="0">
                <a:ln>
                  <a:solidFill>
                    <a:srgbClr val="008000"/>
                  </a:solidFill>
                </a:ln>
                <a:solidFill>
                  <a:srgbClr val="FFFF00"/>
                </a:solidFill>
                <a:ea typeface="+mn-ea"/>
                <a:cs typeface="+mn-cs"/>
              </a:rPr>
              <a:t>Bow shock</a:t>
            </a:r>
          </a:p>
        </p:txBody>
      </p:sp>
      <p:sp>
        <p:nvSpPr>
          <p:cNvPr id="24" name="TextBox 19"/>
          <p:cNvSpPr txBox="1">
            <a:spLocks noChangeArrowheads="1"/>
          </p:cNvSpPr>
          <p:nvPr/>
        </p:nvSpPr>
        <p:spPr bwMode="auto">
          <a:xfrm>
            <a:off x="7972425" y="1185863"/>
            <a:ext cx="1095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b="1">
                <a:solidFill>
                  <a:srgbClr val="008000"/>
                </a:solidFill>
              </a:rPr>
              <a:t>Bow shock</a:t>
            </a:r>
          </a:p>
        </p:txBody>
      </p:sp>
      <p:cxnSp>
        <p:nvCxnSpPr>
          <p:cNvPr id="25" name="Straight Arrow Connector 24"/>
          <p:cNvCxnSpPr/>
          <p:nvPr/>
        </p:nvCxnSpPr>
        <p:spPr>
          <a:xfrm rot="10800000" flipV="1">
            <a:off x="3352800" y="1524000"/>
            <a:ext cx="609600" cy="31591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flipV="1">
            <a:off x="7848600" y="1512888"/>
            <a:ext cx="533400" cy="403225"/>
          </a:xfrm>
          <a:prstGeom prst="straightConnector1">
            <a:avLst/>
          </a:prstGeom>
          <a:ln w="38100"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0800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Magnetosphere:</a:t>
            </a:r>
            <a:r>
              <a:rPr lang="en-US" sz="2600" dirty="0" smtClean="0">
                <a:solidFill>
                  <a:srgbClr val="0000FF"/>
                </a:solidFill>
                <a:latin typeface="Helvetica Neue" charset="0"/>
                <a:ea typeface="ＭＳ Ｐゴシック" charset="0"/>
                <a:cs typeface="ＭＳ Ｐゴシック" charset="0"/>
              </a:rPr>
              <a:t> </a:t>
            </a:r>
          </a:p>
          <a:p>
            <a:r>
              <a:rPr lang="en-US" sz="2600" dirty="0" smtClean="0">
                <a:solidFill>
                  <a:srgbClr val="0000FF"/>
                </a:solidFill>
                <a:latin typeface="Helvetica Neue" charset="0"/>
                <a:ea typeface="ＭＳ Ｐゴシック" charset="0"/>
                <a:cs typeface="ＭＳ Ｐゴシック" charset="0"/>
              </a:rPr>
              <a:t>Quiet vs. Compressed</a:t>
            </a:r>
            <a:r>
              <a:rPr lang="en-US" sz="2600" dirty="0" smtClean="0">
                <a:solidFill>
                  <a:srgbClr val="0000FF"/>
                </a:solidFill>
                <a:latin typeface="Helvetica Neue" charset="0"/>
                <a:ea typeface="ＭＳ Ｐゴシック" charset="0"/>
                <a:cs typeface="ＭＳ Ｐゴシック" charset="0"/>
              </a:rPr>
              <a:t> </a:t>
            </a:r>
            <a:r>
              <a:rPr lang="en-US" sz="2600" dirty="0" smtClean="0">
                <a:solidFill>
                  <a:srgbClr val="0000FF"/>
                </a:solidFill>
                <a:latin typeface="Helvetica Neue" charset="0"/>
                <a:ea typeface="ＭＳ Ｐゴシック" charset="0"/>
                <a:cs typeface="ＭＳ Ｐゴシック" charset="0"/>
              </a:rPr>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pic>
        <p:nvPicPr>
          <p:cNvPr id="2" name="Picture 1" descr="Mag_q.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4940736" cy="2896079"/>
          </a:xfrm>
          <a:prstGeom prst="rect">
            <a:avLst/>
          </a:prstGeom>
        </p:spPr>
      </p:pic>
      <p:pic>
        <p:nvPicPr>
          <p:cNvPr id="4" name="Picture 3" descr="mag_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038600"/>
            <a:ext cx="4702629" cy="2743200"/>
          </a:xfrm>
          <a:prstGeom prst="rect">
            <a:avLst/>
          </a:prstGeom>
        </p:spPr>
      </p:pic>
      <p:pic>
        <p:nvPicPr>
          <p:cNvPr id="5" name="Picture 4" descr="mp_q.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1143000"/>
            <a:ext cx="3192780" cy="2660650"/>
          </a:xfrm>
          <a:prstGeom prst="rect">
            <a:avLst/>
          </a:prstGeom>
        </p:spPr>
      </p:pic>
      <p:pic>
        <p:nvPicPr>
          <p:cNvPr id="6" name="Picture 5" descr="mp_s.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4600" y="4106473"/>
            <a:ext cx="3251200" cy="2751527"/>
          </a:xfrm>
          <a:prstGeom prst="rect">
            <a:avLst/>
          </a:prstGeom>
        </p:spPr>
      </p:pic>
      <p:sp>
        <p:nvSpPr>
          <p:cNvPr id="10" name="TextBox 11"/>
          <p:cNvSpPr txBox="1">
            <a:spLocks noChangeArrowheads="1"/>
          </p:cNvSpPr>
          <p:nvPr/>
        </p:nvSpPr>
        <p:spPr bwMode="auto">
          <a:xfrm>
            <a:off x="3581400" y="1066800"/>
            <a:ext cx="19230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b="1" dirty="0" err="1" smtClean="0">
                <a:solidFill>
                  <a:srgbClr val="008000"/>
                </a:solidFill>
              </a:rPr>
              <a:t>Geosynch</a:t>
            </a:r>
            <a:r>
              <a:rPr lang="en-US" sz="2000" b="1" dirty="0" smtClean="0">
                <a:solidFill>
                  <a:srgbClr val="008000"/>
                </a:solidFill>
              </a:rPr>
              <a:t>. orbit</a:t>
            </a:r>
            <a:endParaRPr lang="en-US" sz="2000" b="1" dirty="0">
              <a:solidFill>
                <a:srgbClr val="008000"/>
              </a:solidFill>
            </a:endParaRPr>
          </a:p>
        </p:txBody>
      </p:sp>
      <p:cxnSp>
        <p:nvCxnSpPr>
          <p:cNvPr id="12" name="Straight Arrow Connector 11"/>
          <p:cNvCxnSpPr/>
          <p:nvPr/>
        </p:nvCxnSpPr>
        <p:spPr>
          <a:xfrm flipH="1" flipV="1">
            <a:off x="7467600" y="2209800"/>
            <a:ext cx="152400" cy="15240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1"/>
          <p:cNvSpPr txBox="1">
            <a:spLocks noChangeArrowheads="1"/>
          </p:cNvSpPr>
          <p:nvPr/>
        </p:nvSpPr>
        <p:spPr bwMode="auto">
          <a:xfrm>
            <a:off x="5915025" y="3714750"/>
            <a:ext cx="178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b="1" dirty="0">
                <a:solidFill>
                  <a:srgbClr val="008000"/>
                </a:solidFill>
              </a:rPr>
              <a:t>Magnetopause</a:t>
            </a:r>
          </a:p>
        </p:txBody>
      </p:sp>
      <p:cxnSp>
        <p:nvCxnSpPr>
          <p:cNvPr id="17" name="Straight Arrow Connector 16"/>
          <p:cNvCxnSpPr/>
          <p:nvPr/>
        </p:nvCxnSpPr>
        <p:spPr>
          <a:xfrm flipH="1">
            <a:off x="7162800" y="4191000"/>
            <a:ext cx="304800" cy="10668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562600" y="1447800"/>
            <a:ext cx="685800" cy="6096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700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Magnetopause Stand-off Distance</a:t>
            </a:r>
            <a:endParaRPr lang="en-US" sz="2600" dirty="0">
              <a:latin typeface="Helvetica Neue" charset="0"/>
              <a:ea typeface="ＭＳ Ｐゴシック" charset="0"/>
              <a:cs typeface="ＭＳ Ｐゴシック" charset="0"/>
            </a:endParaRPr>
          </a:p>
        </p:txBody>
      </p:sp>
      <p:sp>
        <p:nvSpPr>
          <p:cNvPr id="8" name="Content Placeholder 2"/>
          <p:cNvSpPr txBox="1">
            <a:spLocks/>
          </p:cNvSpPr>
          <p:nvPr/>
        </p:nvSpPr>
        <p:spPr>
          <a:xfrm>
            <a:off x="5105400" y="1219201"/>
            <a:ext cx="3657600" cy="190499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000" dirty="0" smtClean="0"/>
              <a:t>r0 &lt;=6.6 Re – model product</a:t>
            </a:r>
          </a:p>
          <a:p>
            <a:pPr marL="0" indent="0">
              <a:buNone/>
            </a:pPr>
            <a:r>
              <a:rPr lang="en-US" sz="2000" dirty="0" smtClean="0">
                <a:solidFill>
                  <a:srgbClr val="FF0000"/>
                </a:solidFill>
              </a:rPr>
              <a:t>Events: Apr 5, 2010,</a:t>
            </a:r>
          </a:p>
          <a:p>
            <a:pPr marL="0" indent="0">
              <a:buNone/>
            </a:pPr>
            <a:r>
              <a:rPr lang="en-US" sz="2000" dirty="0" smtClean="0">
                <a:solidFill>
                  <a:srgbClr val="FF0000"/>
                </a:solidFill>
              </a:rPr>
              <a:t>Dec 28, 2010</a:t>
            </a:r>
          </a:p>
          <a:p>
            <a:pPr marL="0" indent="0">
              <a:buNone/>
            </a:pPr>
            <a:r>
              <a:rPr lang="en-US" sz="2000" dirty="0" smtClean="0">
                <a:solidFill>
                  <a:srgbClr val="FF0000"/>
                </a:solidFill>
              </a:rPr>
              <a:t>Jan 6, 2011, 22:30 UT </a:t>
            </a:r>
          </a:p>
          <a:p>
            <a:pPr marL="0" indent="0">
              <a:buNone/>
            </a:pPr>
            <a:r>
              <a:rPr lang="en-US" sz="2000" dirty="0" smtClean="0">
                <a:solidFill>
                  <a:srgbClr val="FF0000"/>
                </a:solidFill>
              </a:rPr>
              <a:t>Non-event: Dec 1 – 7, 2010</a:t>
            </a:r>
            <a:endParaRPr lang="en-US" sz="2000" dirty="0" smtClean="0">
              <a:solidFill>
                <a:srgbClr val="FF0000"/>
              </a:solidFill>
            </a:endParaRPr>
          </a:p>
        </p:txBody>
      </p:sp>
      <p:pic>
        <p:nvPicPr>
          <p:cNvPr id="3" name="Picture 2" descr="SToff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30" y="3014546"/>
            <a:ext cx="4327270" cy="3614854"/>
          </a:xfrm>
          <a:prstGeom prst="rect">
            <a:avLst/>
          </a:prstGeom>
        </p:spPr>
      </p:pic>
      <p:sp>
        <p:nvSpPr>
          <p:cNvPr id="10" name="TextBox 9"/>
          <p:cNvSpPr txBox="1"/>
          <p:nvPr/>
        </p:nvSpPr>
        <p:spPr>
          <a:xfrm>
            <a:off x="304800" y="1295400"/>
            <a:ext cx="3810000" cy="1015663"/>
          </a:xfrm>
          <a:prstGeom prst="rect">
            <a:avLst/>
          </a:prstGeom>
          <a:noFill/>
        </p:spPr>
        <p:txBody>
          <a:bodyPr wrap="square" rtlCol="0">
            <a:spAutoFit/>
          </a:bodyPr>
          <a:lstStyle/>
          <a:p>
            <a:r>
              <a:rPr lang="en-US" sz="2000" dirty="0" smtClean="0">
                <a:latin typeface="Helvetica"/>
                <a:cs typeface="Helvetica"/>
              </a:rPr>
              <a:t>Degree of compression of MP</a:t>
            </a:r>
          </a:p>
          <a:p>
            <a:r>
              <a:rPr lang="en-US" sz="2000" dirty="0" smtClean="0">
                <a:latin typeface="Helvetica"/>
                <a:cs typeface="Helvetica"/>
              </a:rPr>
              <a:t>Due to </a:t>
            </a:r>
            <a:r>
              <a:rPr lang="en-US" sz="2000" dirty="0" err="1" smtClean="0">
                <a:latin typeface="Helvetica"/>
                <a:cs typeface="Helvetica"/>
              </a:rPr>
              <a:t>Pdyn</a:t>
            </a:r>
            <a:r>
              <a:rPr lang="en-US" sz="2000" dirty="0" smtClean="0">
                <a:latin typeface="Helvetica"/>
                <a:cs typeface="Helvetica"/>
              </a:rPr>
              <a:t> of solar wind</a:t>
            </a:r>
          </a:p>
          <a:p>
            <a:r>
              <a:rPr lang="en-US" sz="2000" dirty="0" smtClean="0">
                <a:latin typeface="Helvetica"/>
                <a:cs typeface="Helvetica"/>
              </a:rPr>
              <a:t>(interplanetary shock </a:t>
            </a:r>
            <a:r>
              <a:rPr lang="en-US" sz="2000" dirty="0" smtClean="0">
                <a:latin typeface="Helvetica"/>
                <a:cs typeface="Helvetica"/>
              </a:rPr>
              <a:t>or HSS</a:t>
            </a:r>
            <a:r>
              <a:rPr lang="en-US" sz="2000" dirty="0" smtClean="0">
                <a:latin typeface="Helvetica"/>
                <a:cs typeface="Helvetica"/>
              </a:rPr>
              <a:t>)</a:t>
            </a:r>
            <a:endParaRPr lang="en-US" sz="2000" dirty="0">
              <a:latin typeface="Helvetica"/>
              <a:cs typeface="Helvetica"/>
            </a:endParaRPr>
          </a:p>
        </p:txBody>
      </p:sp>
      <p:pic>
        <p:nvPicPr>
          <p:cNvPr id="4" name="Picture 3" descr="ST0ff.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27758"/>
            <a:ext cx="4267200" cy="3401642"/>
          </a:xfrm>
          <a:prstGeom prst="rect">
            <a:avLst/>
          </a:prstGeom>
        </p:spPr>
      </p:pic>
    </p:spTree>
    <p:extLst>
      <p:ext uri="{BB962C8B-B14F-4D97-AF65-F5344CB8AC3E}">
        <p14:creationId xmlns:p14="http://schemas.microsoft.com/office/powerpoint/2010/main" val="1259872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5"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mtClean="0">
                <a:solidFill>
                  <a:srgbClr val="3366FF"/>
                </a:solidFill>
              </a:rPr>
              <a:t>Kp</a:t>
            </a:r>
            <a:endParaRPr lang="en-US" dirty="0">
              <a:solidFill>
                <a:srgbClr val="3366FF"/>
              </a:solidFill>
            </a:endParaRPr>
          </a:p>
        </p:txBody>
      </p:sp>
      <p:sp>
        <p:nvSpPr>
          <p:cNvPr id="6"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dirty="0" smtClean="0"/>
              <a:t>Geomagnetic activity index</a:t>
            </a:r>
          </a:p>
          <a:p>
            <a:pPr>
              <a:buFontTx/>
              <a:buNone/>
            </a:pPr>
            <a:r>
              <a:rPr lang="en-US" dirty="0" smtClean="0">
                <a:solidFill>
                  <a:srgbClr val="FF0000"/>
                </a:solidFill>
              </a:rPr>
              <a:t>	range from 0-9   disturbance levels of magnetic field on the ground - currents</a:t>
            </a:r>
          </a:p>
          <a:p>
            <a:pPr marL="514350" indent="-514350">
              <a:buFont typeface="+mj-lt"/>
              <a:buAutoNum type="arabicPeriod"/>
            </a:pPr>
            <a:r>
              <a:rPr lang="en-US" dirty="0" smtClean="0"/>
              <a:t>Non-event   - period of 12/01/2010 – 12/7/2010</a:t>
            </a:r>
          </a:p>
          <a:p>
            <a:pPr marL="514350" indent="-514350">
              <a:buFont typeface="+mj-lt"/>
              <a:buAutoNum type="arabicPeriod"/>
            </a:pPr>
            <a:r>
              <a:rPr lang="en-US" dirty="0" smtClean="0"/>
              <a:t>Moderate event – April 5, 2010</a:t>
            </a:r>
          </a:p>
          <a:p>
            <a:pPr marL="514350" indent="-514350">
              <a:buFont typeface="+mj-lt"/>
              <a:buAutoNum type="arabicPeriod"/>
            </a:pPr>
            <a:r>
              <a:rPr lang="en-US" dirty="0" smtClean="0"/>
              <a:t>Extreme event  - Oct 29 – Oct 31, 2003</a:t>
            </a:r>
          </a:p>
          <a:p>
            <a:pPr>
              <a:buFontTx/>
              <a:buNone/>
            </a:pPr>
            <a:endParaRPr lang="en-US" dirty="0" smtClean="0"/>
          </a:p>
        </p:txBody>
      </p:sp>
      <p:sp>
        <p:nvSpPr>
          <p:cNvPr id="7" name="TextBox 6"/>
          <p:cNvSpPr txBox="1"/>
          <p:nvPr/>
        </p:nvSpPr>
        <p:spPr>
          <a:xfrm>
            <a:off x="2399862" y="1230868"/>
            <a:ext cx="4931608" cy="369332"/>
          </a:xfrm>
          <a:prstGeom prst="rect">
            <a:avLst/>
          </a:prstGeom>
          <a:noFill/>
        </p:spPr>
        <p:txBody>
          <a:bodyPr wrap="none" rtlCol="0">
            <a:spAutoFit/>
          </a:bodyPr>
          <a:lstStyle/>
          <a:p>
            <a:r>
              <a:rPr lang="en-US" dirty="0" smtClean="0">
                <a:solidFill>
                  <a:srgbClr val="6D0093"/>
                </a:solidFill>
                <a:latin typeface="Helvetica"/>
                <a:cs typeface="Helvetica"/>
              </a:rPr>
              <a:t>"</a:t>
            </a:r>
            <a:r>
              <a:rPr lang="en-US" i="1" dirty="0" err="1" smtClean="0">
                <a:solidFill>
                  <a:srgbClr val="6D0093"/>
                </a:solidFill>
                <a:latin typeface="Helvetica"/>
                <a:cs typeface="Helvetica"/>
              </a:rPr>
              <a:t>p</a:t>
            </a:r>
            <a:r>
              <a:rPr lang="en-US" dirty="0" err="1" smtClean="0">
                <a:solidFill>
                  <a:srgbClr val="6D0093"/>
                </a:solidFill>
                <a:latin typeface="Helvetica"/>
                <a:cs typeface="Helvetica"/>
              </a:rPr>
              <a:t>lanetarische</a:t>
            </a:r>
            <a:r>
              <a:rPr lang="en-US" dirty="0" smtClean="0">
                <a:solidFill>
                  <a:srgbClr val="6D0093"/>
                </a:solidFill>
                <a:latin typeface="Helvetica"/>
                <a:cs typeface="Helvetica"/>
              </a:rPr>
              <a:t> </a:t>
            </a:r>
            <a:r>
              <a:rPr lang="en-US" i="1" dirty="0" err="1" smtClean="0">
                <a:solidFill>
                  <a:srgbClr val="6D0093"/>
                </a:solidFill>
                <a:latin typeface="Helvetica"/>
                <a:cs typeface="Helvetica"/>
              </a:rPr>
              <a:t>K</a:t>
            </a:r>
            <a:r>
              <a:rPr lang="en-US" dirty="0" err="1" smtClean="0">
                <a:solidFill>
                  <a:srgbClr val="6D0093"/>
                </a:solidFill>
                <a:latin typeface="Helvetica"/>
                <a:cs typeface="Helvetica"/>
              </a:rPr>
              <a:t>ennziffer</a:t>
            </a:r>
            <a:r>
              <a:rPr lang="en-US" dirty="0" smtClean="0">
                <a:solidFill>
                  <a:srgbClr val="6D0093"/>
                </a:solidFill>
                <a:latin typeface="Helvetica"/>
                <a:cs typeface="Helvetica"/>
              </a:rPr>
              <a:t>" ( = planetary index)</a:t>
            </a:r>
            <a:r>
              <a:rPr lang="en-US" dirty="0" smtClean="0">
                <a:latin typeface="Helvetica"/>
                <a:cs typeface="Helvetica"/>
              </a:rPr>
              <a:t>. </a:t>
            </a:r>
            <a:endParaRPr lang="en-US" dirty="0">
              <a:latin typeface="Helvetica"/>
              <a:cs typeface="Helvetica"/>
            </a:endParaRPr>
          </a:p>
        </p:txBody>
      </p:sp>
      <p:sp>
        <p:nvSpPr>
          <p:cNvPr id="8" name="TextBox 7"/>
          <p:cNvSpPr txBox="1"/>
          <p:nvPr/>
        </p:nvSpPr>
        <p:spPr>
          <a:xfrm>
            <a:off x="4140417" y="5833241"/>
            <a:ext cx="1955583" cy="369332"/>
          </a:xfrm>
          <a:prstGeom prst="rect">
            <a:avLst/>
          </a:prstGeom>
          <a:noFill/>
        </p:spPr>
        <p:txBody>
          <a:bodyPr wrap="none" rtlCol="0">
            <a:spAutoFit/>
          </a:bodyPr>
          <a:lstStyle/>
          <a:p>
            <a:r>
              <a:rPr lang="en-US" dirty="0" smtClean="0">
                <a:solidFill>
                  <a:srgbClr val="F900FF"/>
                </a:solidFill>
                <a:latin typeface="Helvetica"/>
                <a:cs typeface="Helvetica"/>
              </a:rPr>
              <a:t>Threshold </a:t>
            </a:r>
            <a:r>
              <a:rPr lang="en-US" dirty="0" err="1" smtClean="0">
                <a:solidFill>
                  <a:srgbClr val="F900FF"/>
                </a:solidFill>
                <a:latin typeface="Helvetica"/>
                <a:cs typeface="Helvetica"/>
              </a:rPr>
              <a:t>Kp</a:t>
            </a:r>
            <a:r>
              <a:rPr lang="en-US" dirty="0" smtClean="0">
                <a:solidFill>
                  <a:srgbClr val="F900FF"/>
                </a:solidFill>
                <a:latin typeface="Helvetica"/>
                <a:cs typeface="Helvetica"/>
              </a:rPr>
              <a:t>&gt;=6</a:t>
            </a:r>
            <a:endParaRPr lang="en-US" dirty="0">
              <a:solidFill>
                <a:srgbClr val="F900FF"/>
              </a:solidFill>
              <a:latin typeface="Helvetica"/>
              <a:cs typeface="Helvetica"/>
            </a:endParaRPr>
          </a:p>
        </p:txBody>
      </p:sp>
      <p:sp>
        <p:nvSpPr>
          <p:cNvPr id="9" name="TextBox 8"/>
          <p:cNvSpPr txBox="1"/>
          <p:nvPr/>
        </p:nvSpPr>
        <p:spPr>
          <a:xfrm>
            <a:off x="457200" y="5756831"/>
            <a:ext cx="2304086" cy="369332"/>
          </a:xfrm>
          <a:prstGeom prst="rect">
            <a:avLst/>
          </a:prstGeom>
          <a:noFill/>
        </p:spPr>
        <p:txBody>
          <a:bodyPr wrap="none" rtlCol="0">
            <a:spAutoFit/>
          </a:bodyPr>
          <a:lstStyle/>
          <a:p>
            <a:r>
              <a:rPr lang="en-US" dirty="0" smtClean="0"/>
              <a:t>http://</a:t>
            </a:r>
            <a:r>
              <a:rPr lang="en-US" dirty="0" err="1" smtClean="0"/>
              <a:t>bit.ly/Kp_layout</a:t>
            </a:r>
            <a:endParaRPr lang="en-US" dirty="0"/>
          </a:p>
        </p:txBody>
      </p:sp>
    </p:spTree>
    <p:extLst>
      <p:ext uri="{BB962C8B-B14F-4D97-AF65-F5344CB8AC3E}">
        <p14:creationId xmlns:p14="http://schemas.microsoft.com/office/powerpoint/2010/main" val="3608060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00401" y="83403"/>
            <a:ext cx="3352799" cy="830997"/>
          </a:xfrm>
          <a:prstGeom prst="rect">
            <a:avLst/>
          </a:prstGeom>
          <a:noFill/>
          <a:ln w="9525">
            <a:noFill/>
            <a:miter lim="800000"/>
            <a:headEnd/>
            <a:tailEnd/>
          </a:ln>
        </p:spPr>
        <p:txBody>
          <a:bodyPr wrap="square">
            <a:prstTxWarp prst="textNoShape">
              <a:avLst/>
            </a:prstTxWarp>
            <a:spAutoFit/>
          </a:bodyPr>
          <a:lstStyle/>
          <a:p>
            <a:r>
              <a:rPr lang="en-US" b="1" dirty="0" smtClean="0">
                <a:latin typeface="Helvetica" charset="0"/>
                <a:ea typeface="Helvetica" charset="0"/>
                <a:cs typeface="Helvetica" charset="0"/>
              </a:rPr>
              <a:t>Inner Magnetosphere</a:t>
            </a:r>
          </a:p>
          <a:p>
            <a:r>
              <a:rPr lang="en-US" b="1" dirty="0" smtClean="0">
                <a:latin typeface="Helvetica" charset="0"/>
                <a:ea typeface="Helvetica" charset="0"/>
                <a:cs typeface="Helvetica" charset="0"/>
              </a:rPr>
              <a:t> (up to ~ 10 RE) </a:t>
            </a:r>
            <a:endParaRPr lang="en-US" b="1" dirty="0">
              <a:latin typeface="Helvetica" charset="0"/>
              <a:ea typeface="Helvetica" charset="0"/>
              <a:cs typeface="Helvetica" charset="0"/>
            </a:endParaRPr>
          </a:p>
        </p:txBody>
      </p:sp>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pic>
        <p:nvPicPr>
          <p:cNvPr id="6" name="Picture 4" descr="5_magnetosphere"/>
          <p:cNvPicPr preferRelativeResize="0">
            <a:picLocks noChangeAspect="1" noChangeArrowheads="1"/>
          </p:cNvPicPr>
          <p:nvPr/>
        </p:nvPicPr>
        <p:blipFill>
          <a:blip r:embed="rId4"/>
          <a:srcRect/>
          <a:stretch>
            <a:fillRect/>
          </a:stretch>
        </p:blipFill>
        <p:spPr bwMode="auto">
          <a:xfrm>
            <a:off x="0" y="1828800"/>
            <a:ext cx="5951538" cy="3098800"/>
          </a:xfrm>
          <a:prstGeom prst="rect">
            <a:avLst/>
          </a:prstGeom>
          <a:noFill/>
          <a:ln w="9525">
            <a:noFill/>
            <a:miter lim="800000"/>
            <a:headEnd/>
            <a:tailEnd/>
          </a:ln>
        </p:spPr>
      </p:pic>
      <p:sp>
        <p:nvSpPr>
          <p:cNvPr id="7" name="Oval 14"/>
          <p:cNvSpPr>
            <a:spLocks noChangeArrowheads="1"/>
          </p:cNvSpPr>
          <p:nvPr/>
        </p:nvSpPr>
        <p:spPr bwMode="auto">
          <a:xfrm>
            <a:off x="685800" y="2971800"/>
            <a:ext cx="1295400" cy="838200"/>
          </a:xfrm>
          <a:prstGeom prst="ellipse">
            <a:avLst/>
          </a:prstGeom>
          <a:noFill/>
          <a:ln w="76200" cmpd="sng">
            <a:solidFill>
              <a:srgbClr val="FF3399"/>
            </a:solidFill>
            <a:prstDash val="sysDot"/>
            <a:round/>
            <a:headEnd/>
            <a:tailEnd/>
          </a:ln>
          <a:effectLst/>
        </p:spPr>
        <p:txBody>
          <a:bodyPr wrap="none" anchor="ctr">
            <a:prstTxWarp prst="textNoShape">
              <a:avLst/>
            </a:prstTxWarp>
          </a:bodyPr>
          <a:lstStyle/>
          <a:p>
            <a:endParaRPr lang="en-US"/>
          </a:p>
        </p:txBody>
      </p:sp>
      <p:grpSp>
        <p:nvGrpSpPr>
          <p:cNvPr id="10" name="Group 20"/>
          <p:cNvGrpSpPr>
            <a:grpSpLocks noChangeAspect="1"/>
          </p:cNvGrpSpPr>
          <p:nvPr/>
        </p:nvGrpSpPr>
        <p:grpSpPr bwMode="auto">
          <a:xfrm>
            <a:off x="3962400" y="3692525"/>
            <a:ext cx="5326063" cy="3165475"/>
            <a:chOff x="576" y="981"/>
            <a:chExt cx="4737" cy="2815"/>
          </a:xfrm>
        </p:grpSpPr>
        <p:pic>
          <p:nvPicPr>
            <p:cNvPr id="11" name="Picture 21"/>
            <p:cNvPicPr>
              <a:picLocks noChangeAspect="1" noChangeArrowheads="1"/>
            </p:cNvPicPr>
            <p:nvPr/>
          </p:nvPicPr>
          <p:blipFill>
            <a:blip r:embed="rId5"/>
            <a:srcRect/>
            <a:stretch>
              <a:fillRect/>
            </a:stretch>
          </p:blipFill>
          <p:spPr bwMode="auto">
            <a:xfrm>
              <a:off x="576" y="981"/>
              <a:ext cx="4656" cy="2763"/>
            </a:xfrm>
            <a:prstGeom prst="rect">
              <a:avLst/>
            </a:prstGeom>
            <a:noFill/>
            <a:ln w="9525">
              <a:noFill/>
              <a:miter lim="800000"/>
              <a:headEnd/>
              <a:tailEnd/>
            </a:ln>
            <a:effectLst/>
          </p:spPr>
        </p:pic>
        <p:sp>
          <p:nvSpPr>
            <p:cNvPr id="12" name="Text Box 22"/>
            <p:cNvSpPr txBox="1">
              <a:spLocks noChangeAspect="1" noChangeArrowheads="1"/>
            </p:cNvSpPr>
            <p:nvPr/>
          </p:nvSpPr>
          <p:spPr bwMode="auto">
            <a:xfrm>
              <a:off x="4893" y="3552"/>
              <a:ext cx="420" cy="244"/>
            </a:xfrm>
            <a:prstGeom prst="rect">
              <a:avLst/>
            </a:prstGeom>
            <a:noFill/>
            <a:ln w="9525">
              <a:noFill/>
              <a:miter lim="800000"/>
              <a:headEnd/>
              <a:tailEnd/>
            </a:ln>
            <a:effectLst/>
          </p:spPr>
          <p:txBody>
            <a:bodyPr wrap="none">
              <a:prstTxWarp prst="textNoShape">
                <a:avLst/>
              </a:prstTxWarp>
              <a:spAutoFit/>
            </a:bodyPr>
            <a:lstStyle/>
            <a:p>
              <a:r>
                <a:rPr lang="en-US" sz="1200">
                  <a:solidFill>
                    <a:schemeClr val="bg1"/>
                  </a:solidFill>
                </a:rPr>
                <a:t>APL</a:t>
              </a:r>
            </a:p>
          </p:txBody>
        </p:sp>
      </p:grpSp>
      <p:sp>
        <p:nvSpPr>
          <p:cNvPr id="13" name="Text Box 24"/>
          <p:cNvSpPr txBox="1">
            <a:spLocks noChangeArrowheads="1"/>
          </p:cNvSpPr>
          <p:nvPr/>
        </p:nvSpPr>
        <p:spPr bwMode="auto">
          <a:xfrm>
            <a:off x="4572000" y="5387975"/>
            <a:ext cx="1552641" cy="369332"/>
          </a:xfrm>
          <a:prstGeom prst="rect">
            <a:avLst/>
          </a:prstGeom>
          <a:noFill/>
          <a:ln w="9525">
            <a:noFill/>
            <a:miter lim="800000"/>
            <a:headEnd/>
            <a:tailEnd/>
          </a:ln>
          <a:effectLst/>
        </p:spPr>
        <p:txBody>
          <a:bodyPr wrap="none">
            <a:prstTxWarp prst="textNoShape">
              <a:avLst/>
            </a:prstTxWarp>
            <a:spAutoFit/>
          </a:bodyPr>
          <a:lstStyle/>
          <a:p>
            <a:r>
              <a:rPr lang="en-US" sz="1800" b="1" dirty="0" err="1">
                <a:solidFill>
                  <a:srgbClr val="0000FF"/>
                </a:solidFill>
              </a:rPr>
              <a:t>Plasmasphere</a:t>
            </a:r>
            <a:endParaRPr lang="en-US" sz="1800" b="1" dirty="0">
              <a:solidFill>
                <a:srgbClr val="0000FF"/>
              </a:solidFill>
            </a:endParaRPr>
          </a:p>
        </p:txBody>
      </p:sp>
      <p:sp>
        <p:nvSpPr>
          <p:cNvPr id="15" name="Text Box 25"/>
          <p:cNvSpPr txBox="1">
            <a:spLocks noChangeArrowheads="1"/>
          </p:cNvSpPr>
          <p:nvPr/>
        </p:nvSpPr>
        <p:spPr bwMode="auto">
          <a:xfrm>
            <a:off x="5943600" y="5943600"/>
            <a:ext cx="1520631" cy="369332"/>
          </a:xfrm>
          <a:prstGeom prst="rect">
            <a:avLst/>
          </a:prstGeom>
          <a:noFill/>
          <a:ln w="9525">
            <a:noFill/>
            <a:miter lim="800000"/>
            <a:headEnd/>
            <a:tailEnd/>
          </a:ln>
          <a:effectLst/>
        </p:spPr>
        <p:txBody>
          <a:bodyPr wrap="none">
            <a:prstTxWarp prst="textNoShape">
              <a:avLst/>
            </a:prstTxWarp>
            <a:spAutoFit/>
          </a:bodyPr>
          <a:lstStyle/>
          <a:p>
            <a:r>
              <a:rPr lang="en-US" sz="1800" b="1" dirty="0">
                <a:solidFill>
                  <a:schemeClr val="bg1"/>
                </a:solidFill>
              </a:rPr>
              <a:t>Ring Current</a:t>
            </a:r>
          </a:p>
        </p:txBody>
      </p:sp>
      <p:sp>
        <p:nvSpPr>
          <p:cNvPr id="16" name="Text Box 26"/>
          <p:cNvSpPr txBox="1">
            <a:spLocks noChangeArrowheads="1"/>
          </p:cNvSpPr>
          <p:nvPr/>
        </p:nvSpPr>
        <p:spPr bwMode="auto">
          <a:xfrm>
            <a:off x="6781800" y="3810000"/>
            <a:ext cx="1689811" cy="369332"/>
          </a:xfrm>
          <a:prstGeom prst="rect">
            <a:avLst/>
          </a:prstGeom>
          <a:noFill/>
          <a:ln w="9525">
            <a:noFill/>
            <a:miter lim="800000"/>
            <a:headEnd/>
            <a:tailEnd/>
          </a:ln>
          <a:effectLst/>
        </p:spPr>
        <p:txBody>
          <a:bodyPr wrap="none">
            <a:prstTxWarp prst="textNoShape">
              <a:avLst/>
            </a:prstTxWarp>
            <a:spAutoFit/>
          </a:bodyPr>
          <a:lstStyle/>
          <a:p>
            <a:r>
              <a:rPr lang="en-US" sz="1800" b="1" dirty="0">
                <a:solidFill>
                  <a:srgbClr val="FF3300"/>
                </a:solidFill>
              </a:rPr>
              <a:t>Van Allen Belts</a:t>
            </a:r>
          </a:p>
        </p:txBody>
      </p:sp>
      <p:sp>
        <p:nvSpPr>
          <p:cNvPr id="18" name="TextBox 17"/>
          <p:cNvSpPr txBox="1"/>
          <p:nvPr/>
        </p:nvSpPr>
        <p:spPr>
          <a:xfrm>
            <a:off x="4747173" y="5639817"/>
            <a:ext cx="1120227" cy="400110"/>
          </a:xfrm>
          <a:prstGeom prst="rect">
            <a:avLst/>
          </a:prstGeom>
          <a:noFill/>
        </p:spPr>
        <p:txBody>
          <a:bodyPr wrap="square" rtlCol="0">
            <a:spAutoFit/>
          </a:bodyPr>
          <a:lstStyle/>
          <a:p>
            <a:r>
              <a:rPr lang="en-US" sz="2000" dirty="0" smtClean="0">
                <a:solidFill>
                  <a:schemeClr val="accent4">
                    <a:lumMod val="75000"/>
                  </a:schemeClr>
                </a:solidFill>
              </a:rPr>
              <a:t>1-10 </a:t>
            </a:r>
            <a:r>
              <a:rPr lang="en-US" sz="2000" dirty="0" err="1" smtClean="0">
                <a:solidFill>
                  <a:schemeClr val="accent4">
                    <a:lumMod val="75000"/>
                  </a:schemeClr>
                </a:solidFill>
              </a:rPr>
              <a:t>eV</a:t>
            </a:r>
            <a:endParaRPr lang="en-US" sz="2000" dirty="0">
              <a:solidFill>
                <a:schemeClr val="accent4">
                  <a:lumMod val="75000"/>
                </a:schemeClr>
              </a:solidFill>
            </a:endParaRPr>
          </a:p>
        </p:txBody>
      </p:sp>
      <p:sp>
        <p:nvSpPr>
          <p:cNvPr id="19" name="TextBox 18"/>
          <p:cNvSpPr txBox="1"/>
          <p:nvPr/>
        </p:nvSpPr>
        <p:spPr>
          <a:xfrm>
            <a:off x="5992790" y="6214289"/>
            <a:ext cx="1274708" cy="400110"/>
          </a:xfrm>
          <a:prstGeom prst="rect">
            <a:avLst/>
          </a:prstGeom>
          <a:noFill/>
        </p:spPr>
        <p:txBody>
          <a:bodyPr wrap="none" rtlCol="0">
            <a:spAutoFit/>
          </a:bodyPr>
          <a:lstStyle/>
          <a:p>
            <a:r>
              <a:rPr lang="en-US" sz="2000" dirty="0" smtClean="0"/>
              <a:t>1-400 </a:t>
            </a:r>
            <a:r>
              <a:rPr lang="en-US" sz="2000" dirty="0" err="1" smtClean="0"/>
              <a:t>keV</a:t>
            </a:r>
            <a:endParaRPr lang="en-US" sz="2000" dirty="0"/>
          </a:p>
        </p:txBody>
      </p:sp>
      <p:sp>
        <p:nvSpPr>
          <p:cNvPr id="21" name="Line 15"/>
          <p:cNvSpPr>
            <a:spLocks noChangeShapeType="1"/>
          </p:cNvSpPr>
          <p:nvPr/>
        </p:nvSpPr>
        <p:spPr bwMode="auto">
          <a:xfrm>
            <a:off x="1905000" y="3657600"/>
            <a:ext cx="2743200" cy="1371600"/>
          </a:xfrm>
          <a:prstGeom prst="line">
            <a:avLst/>
          </a:prstGeom>
          <a:noFill/>
          <a:ln w="76200">
            <a:solidFill>
              <a:srgbClr val="FF3399"/>
            </a:solidFill>
            <a:round/>
            <a:headEnd/>
            <a:tailEnd type="triangle" w="med" len="med"/>
          </a:ln>
          <a:effectLst/>
        </p:spPr>
        <p:txBody>
          <a:bodyPr>
            <a:prstTxWarp prst="textNoShape">
              <a:avLst/>
            </a:prstTxWarp>
          </a:bodyPr>
          <a:lstStyle/>
          <a:p>
            <a:endParaRPr lang="en-US"/>
          </a:p>
        </p:txBody>
      </p:sp>
      <p:sp>
        <p:nvSpPr>
          <p:cNvPr id="22" name="TextBox 21"/>
          <p:cNvSpPr txBox="1"/>
          <p:nvPr/>
        </p:nvSpPr>
        <p:spPr>
          <a:xfrm>
            <a:off x="6705600" y="4191000"/>
            <a:ext cx="2362200" cy="400110"/>
          </a:xfrm>
          <a:prstGeom prst="rect">
            <a:avLst/>
          </a:prstGeom>
          <a:noFill/>
        </p:spPr>
        <p:txBody>
          <a:bodyPr wrap="square" rtlCol="0">
            <a:spAutoFit/>
          </a:bodyPr>
          <a:lstStyle/>
          <a:p>
            <a:r>
              <a:rPr lang="en-US" sz="2000" dirty="0" smtClean="0">
                <a:solidFill>
                  <a:srgbClr val="FF0000"/>
                </a:solidFill>
              </a:rPr>
              <a:t>400 </a:t>
            </a:r>
            <a:r>
              <a:rPr lang="en-US" sz="2000" dirty="0" err="1" smtClean="0">
                <a:solidFill>
                  <a:srgbClr val="FF0000"/>
                </a:solidFill>
              </a:rPr>
              <a:t>keV</a:t>
            </a:r>
            <a:r>
              <a:rPr lang="en-US" sz="2000" dirty="0" smtClean="0">
                <a:solidFill>
                  <a:srgbClr val="FF0000"/>
                </a:solidFill>
              </a:rPr>
              <a:t> – 6 </a:t>
            </a:r>
            <a:r>
              <a:rPr lang="en-US" sz="2000" dirty="0" err="1" smtClean="0">
                <a:solidFill>
                  <a:srgbClr val="FF0000"/>
                </a:solidFill>
              </a:rPr>
              <a:t>MeV</a:t>
            </a:r>
            <a:endParaRPr lang="en-US" sz="2000" dirty="0">
              <a:solidFill>
                <a:srgbClr val="FF0000"/>
              </a:solidFill>
            </a:endParaRPr>
          </a:p>
        </p:txBody>
      </p:sp>
    </p:spTree>
    <p:extLst>
      <p:ext uri="{BB962C8B-B14F-4D97-AF65-F5344CB8AC3E}">
        <p14:creationId xmlns:p14="http://schemas.microsoft.com/office/powerpoint/2010/main" val="20583482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5" name="Title 1"/>
          <p:cNvSpPr txBox="1">
            <a:spLocks/>
          </p:cNvSpPr>
          <p:nvPr/>
        </p:nvSpPr>
        <p:spPr>
          <a:xfrm>
            <a:off x="0" y="76200"/>
            <a:ext cx="9039225" cy="914400"/>
          </a:xfrm>
          <a:prstGeom prst="rect">
            <a:avLst/>
          </a:prstGeom>
        </p:spPr>
        <p:txBody>
          <a:bodyPr>
            <a:normAutofit fontScale="75000" lnSpcReduction="20000"/>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pPr>
              <a:defRPr/>
            </a:pPr>
            <a:r>
              <a:rPr lang="en-US" smtClean="0">
                <a:latin typeface="Helvetica Neue"/>
              </a:rPr>
              <a:t>Electron Total Flux. </a:t>
            </a:r>
            <a:br>
              <a:rPr lang="en-US" smtClean="0">
                <a:latin typeface="Helvetica Neue"/>
              </a:rPr>
            </a:br>
            <a:r>
              <a:rPr lang="en-US" smtClean="0">
                <a:latin typeface="Helvetica Neue"/>
              </a:rPr>
              <a:t>Energy 63.3 keV.  Color Contour </a:t>
            </a:r>
            <a:br>
              <a:rPr lang="en-US" smtClean="0">
                <a:latin typeface="Helvetica Neue"/>
              </a:rPr>
            </a:br>
            <a:endParaRPr lang="en-US" sz="2667" dirty="0">
              <a:latin typeface="Helvetica Neue"/>
            </a:endParaRPr>
          </a:p>
        </p:txBody>
      </p:sp>
      <p:sp>
        <p:nvSpPr>
          <p:cNvPr id="6" name="TextBox 5"/>
          <p:cNvSpPr txBox="1"/>
          <p:nvPr/>
        </p:nvSpPr>
        <p:spPr>
          <a:xfrm>
            <a:off x="8458319" y="3897868"/>
            <a:ext cx="581159" cy="400110"/>
          </a:xfrm>
          <a:prstGeom prst="rect">
            <a:avLst/>
          </a:prstGeom>
          <a:noFill/>
        </p:spPr>
        <p:txBody>
          <a:bodyPr wrap="none">
            <a:spAutoFit/>
          </a:bodyPr>
          <a:lstStyle/>
          <a:p>
            <a:pPr>
              <a:defRPr/>
            </a:pPr>
            <a:r>
              <a:rPr lang="en-US" sz="2000" b="1" dirty="0">
                <a:ln>
                  <a:solidFill>
                    <a:srgbClr val="FF0000"/>
                  </a:solidFill>
                </a:ln>
              </a:rPr>
              <a:t>Sun</a:t>
            </a:r>
          </a:p>
        </p:txBody>
      </p:sp>
      <p:cxnSp>
        <p:nvCxnSpPr>
          <p:cNvPr id="7" name="Straight Arrow Connector 6"/>
          <p:cNvCxnSpPr/>
          <p:nvPr/>
        </p:nvCxnSpPr>
        <p:spPr>
          <a:xfrm>
            <a:off x="8534400" y="3733800"/>
            <a:ext cx="457200" cy="1588"/>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4"/>
          <p:cNvSpPr txBox="1">
            <a:spLocks noChangeArrowheads="1"/>
          </p:cNvSpPr>
          <p:nvPr/>
        </p:nvSpPr>
        <p:spPr bwMode="auto">
          <a:xfrm>
            <a:off x="2743200" y="6411913"/>
            <a:ext cx="131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t>Earth radius</a:t>
            </a:r>
          </a:p>
        </p:txBody>
      </p:sp>
      <p:cxnSp>
        <p:nvCxnSpPr>
          <p:cNvPr id="9" name="Straight Arrow Connector 8"/>
          <p:cNvCxnSpPr/>
          <p:nvPr/>
        </p:nvCxnSpPr>
        <p:spPr>
          <a:xfrm rot="5400000" flipH="1" flipV="1">
            <a:off x="3800476" y="6238875"/>
            <a:ext cx="315912" cy="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6" descr="RC5.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5940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5715000" y="2209800"/>
            <a:ext cx="186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Helvetica Neue" charset="0"/>
              </a:rPr>
              <a:t>Equatorial Plane </a:t>
            </a:r>
            <a:endParaRPr lang="en-US"/>
          </a:p>
        </p:txBody>
      </p:sp>
      <p:sp>
        <p:nvSpPr>
          <p:cNvPr id="12" name="Rectangle 8"/>
          <p:cNvSpPr>
            <a:spLocks noChangeArrowheads="1"/>
          </p:cNvSpPr>
          <p:nvPr/>
        </p:nvSpPr>
        <p:spPr bwMode="auto">
          <a:xfrm>
            <a:off x="5715000" y="2906713"/>
            <a:ext cx="172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Helvetica Neue" charset="0"/>
              </a:rPr>
              <a:t>Magnetopause </a:t>
            </a:r>
            <a:endParaRPr lang="en-US"/>
          </a:p>
        </p:txBody>
      </p:sp>
      <p:sp>
        <p:nvSpPr>
          <p:cNvPr id="13" name="Rectangle 9"/>
          <p:cNvSpPr>
            <a:spLocks noChangeArrowheads="1"/>
          </p:cNvSpPr>
          <p:nvPr/>
        </p:nvSpPr>
        <p:spPr bwMode="auto">
          <a:xfrm>
            <a:off x="5638800" y="3516313"/>
            <a:ext cx="1868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Helvetica Neue" charset="0"/>
              </a:rPr>
              <a:t>Geosynch. Orbit </a:t>
            </a:r>
            <a:endParaRPr lang="en-US"/>
          </a:p>
        </p:txBody>
      </p:sp>
      <p:cxnSp>
        <p:nvCxnSpPr>
          <p:cNvPr id="14" name="Straight Arrow Connector 13"/>
          <p:cNvCxnSpPr/>
          <p:nvPr/>
        </p:nvCxnSpPr>
        <p:spPr>
          <a:xfrm flipH="1">
            <a:off x="4572000" y="3735388"/>
            <a:ext cx="1066800" cy="1508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953000" y="3124200"/>
            <a:ext cx="762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3954463" y="1981200"/>
            <a:ext cx="1760537"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171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7"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Ring Current:</a:t>
            </a:r>
            <a:r>
              <a:rPr lang="en-US" sz="2600" dirty="0" smtClean="0">
                <a:solidFill>
                  <a:srgbClr val="0000FF"/>
                </a:solidFill>
                <a:latin typeface="Helvetica Neue" charset="0"/>
                <a:ea typeface="ＭＳ Ｐゴシック" charset="0"/>
                <a:cs typeface="ＭＳ Ｐゴシック" charset="0"/>
              </a:rPr>
              <a:t> </a:t>
            </a:r>
            <a:endParaRPr lang="en-US" sz="2600" dirty="0" smtClean="0">
              <a:solidFill>
                <a:srgbClr val="0000FF"/>
              </a:solidFill>
              <a:latin typeface="Helvetica Neue" charset="0"/>
              <a:ea typeface="ＭＳ Ｐゴシック" charset="0"/>
              <a:cs typeface="ＭＳ Ｐゴシック" charset="0"/>
            </a:endParaRPr>
          </a:p>
          <a:p>
            <a:r>
              <a:rPr lang="en-US" sz="2600" dirty="0" smtClean="0">
                <a:solidFill>
                  <a:srgbClr val="0000FF"/>
                </a:solidFill>
                <a:latin typeface="Helvetica Neue" charset="0"/>
                <a:ea typeface="ＭＳ Ｐゴシック" charset="0"/>
                <a:cs typeface="ＭＳ Ｐゴシック" charset="0"/>
              </a:rPr>
              <a:t>Quiet vs. Active</a:t>
            </a:r>
            <a:r>
              <a:rPr lang="en-US" sz="2600" dirty="0" smtClean="0">
                <a:solidFill>
                  <a:srgbClr val="0000FF"/>
                </a:solidFill>
                <a:latin typeface="Helvetica Neue" charset="0"/>
                <a:ea typeface="ＭＳ Ｐゴシック" charset="0"/>
                <a:cs typeface="ＭＳ Ｐゴシック" charset="0"/>
              </a:rPr>
              <a:t> </a:t>
            </a:r>
            <a:r>
              <a:rPr lang="en-US" sz="2600" dirty="0" smtClean="0">
                <a:solidFill>
                  <a:srgbClr val="0000FF"/>
                </a:solidFill>
                <a:latin typeface="Helvetica Neue" charset="0"/>
                <a:ea typeface="ＭＳ Ｐゴシック" charset="0"/>
                <a:cs typeface="ＭＳ Ｐゴシック" charset="0"/>
              </a:rPr>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pic>
        <p:nvPicPr>
          <p:cNvPr id="2" name="Picture 1" descr="RC_q.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1752600"/>
            <a:ext cx="4558352" cy="4267200"/>
          </a:xfrm>
          <a:prstGeom prst="rect">
            <a:avLst/>
          </a:prstGeom>
        </p:spPr>
      </p:pic>
      <p:pic>
        <p:nvPicPr>
          <p:cNvPr id="3" name="Picture 2" descr="RC_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811" y="1841500"/>
            <a:ext cx="4439989" cy="4178300"/>
          </a:xfrm>
          <a:prstGeom prst="rect">
            <a:avLst/>
          </a:prstGeom>
        </p:spPr>
      </p:pic>
    </p:spTree>
    <p:extLst>
      <p:ext uri="{BB962C8B-B14F-4D97-AF65-F5344CB8AC3E}">
        <p14:creationId xmlns:p14="http://schemas.microsoft.com/office/powerpoint/2010/main" val="2783357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438400" y="452438"/>
            <a:ext cx="4267200" cy="461962"/>
          </a:xfrm>
          <a:prstGeom prst="rect">
            <a:avLst/>
          </a:prstGeom>
          <a:noFill/>
          <a:ln w="9525">
            <a:noFill/>
            <a:miter lim="800000"/>
            <a:headEnd/>
            <a:tailEnd/>
          </a:ln>
        </p:spPr>
        <p:txBody>
          <a:bodyPr>
            <a:prstTxWarp prst="textNoShape">
              <a:avLst/>
            </a:prstTxWarp>
            <a:spAutoFit/>
          </a:bodyPr>
          <a:lstStyle/>
          <a:p>
            <a:r>
              <a:rPr lang="en-US" b="1" dirty="0" smtClean="0">
                <a:latin typeface="Helvetica" charset="0"/>
                <a:ea typeface="Helvetica" charset="0"/>
                <a:cs typeface="Helvetica" charset="0"/>
              </a:rPr>
              <a:t>Magnetic Field of the Earth</a:t>
            </a:r>
            <a:endParaRPr lang="en-US" b="1" dirty="0">
              <a:latin typeface="Helvetica" charset="0"/>
              <a:ea typeface="Helvetica" charset="0"/>
              <a:cs typeface="Helvetica" charset="0"/>
            </a:endParaRPr>
          </a:p>
        </p:txBody>
      </p:sp>
      <p:pic>
        <p:nvPicPr>
          <p:cNvPr id="21507"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pic>
        <p:nvPicPr>
          <p:cNvPr id="5" name="Picture 4" descr="Earth-dipole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860" y="1295400"/>
            <a:ext cx="6274340" cy="3276600"/>
          </a:xfrm>
          <a:prstGeom prst="rect">
            <a:avLst/>
          </a:prstGeom>
        </p:spPr>
      </p:pic>
      <p:sp>
        <p:nvSpPr>
          <p:cNvPr id="9" name="TextBox 8"/>
          <p:cNvSpPr txBox="1"/>
          <p:nvPr/>
        </p:nvSpPr>
        <p:spPr>
          <a:xfrm>
            <a:off x="685800" y="4971872"/>
            <a:ext cx="7620000" cy="1200328"/>
          </a:xfrm>
          <a:prstGeom prst="rect">
            <a:avLst/>
          </a:prstGeom>
          <a:noFill/>
        </p:spPr>
        <p:txBody>
          <a:bodyPr wrap="square" rtlCol="0">
            <a:spAutoFit/>
          </a:bodyPr>
          <a:lstStyle/>
          <a:p>
            <a:r>
              <a:rPr lang="en-US" dirty="0"/>
              <a:t>The Earth's magnetic field is similar to that of a bar </a:t>
            </a:r>
            <a:r>
              <a:rPr lang="en-US" dirty="0" smtClean="0"/>
              <a:t>magnet.</a:t>
            </a:r>
            <a:endParaRPr lang="en-US" dirty="0"/>
          </a:p>
          <a:p>
            <a:r>
              <a:rPr lang="en-US" dirty="0"/>
              <a:t>The magnitude </a:t>
            </a:r>
            <a:r>
              <a:rPr lang="en-US" dirty="0" smtClean="0"/>
              <a:t>varies </a:t>
            </a:r>
            <a:r>
              <a:rPr lang="en-US" dirty="0"/>
              <a:t>over the surface of the Earth </a:t>
            </a:r>
            <a:r>
              <a:rPr lang="en-US" dirty="0" smtClean="0"/>
              <a:t>in the </a:t>
            </a:r>
            <a:r>
              <a:rPr lang="en-US" dirty="0"/>
              <a:t>range 0.3 to 0.6 Gauss.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609600" y="1524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HSS and Radiation Belt  </a:t>
            </a:r>
          </a:p>
          <a:p>
            <a:r>
              <a:rPr lang="en-US" sz="2600" dirty="0" smtClean="0">
                <a:solidFill>
                  <a:schemeClr val="tx1"/>
                </a:solidFill>
                <a:latin typeface="Helvetica Neue" charset="0"/>
                <a:ea typeface="ＭＳ Ｐゴシック" charset="0"/>
                <a:cs typeface="ＭＳ Ｐゴシック" charset="0"/>
              </a:rPr>
              <a:t>Electron Flux Enhancement</a:t>
            </a:r>
            <a:r>
              <a:rPr lang="en-US" sz="2600" dirty="0" smtClean="0">
                <a:solidFill>
                  <a:srgbClr val="0000FF"/>
                </a:solidFill>
                <a:latin typeface="Helvetica Neue" charset="0"/>
                <a:ea typeface="ＭＳ Ｐゴシック" charset="0"/>
                <a:cs typeface="ＭＳ Ｐゴシック" charset="0"/>
              </a:rPr>
              <a:t>  </a:t>
            </a:r>
            <a:r>
              <a:rPr lang="en-US" sz="2600" dirty="0" smtClean="0">
                <a:solidFill>
                  <a:srgbClr val="0000FF"/>
                </a:solidFill>
                <a:latin typeface="Helvetica Neue" charset="0"/>
                <a:ea typeface="ＭＳ Ｐゴシック" charset="0"/>
                <a:cs typeface="ＭＳ Ｐゴシック" charset="0"/>
              </a:rPr>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sp>
        <p:nvSpPr>
          <p:cNvPr id="6" name="Footer Placeholder 1"/>
          <p:cNvSpPr>
            <a:spLocks noGrp="1"/>
          </p:cNvSpPr>
          <p:nvPr>
            <p:ph type="ftr" sz="quarter" idx="11"/>
          </p:nvPr>
        </p:nvSpPr>
        <p:spPr>
          <a:xfrm>
            <a:off x="3465729" y="7476795"/>
            <a:ext cx="2193911" cy="168219"/>
          </a:xfrm>
        </p:spPr>
        <p:txBody>
          <a:bodyPr/>
          <a:lstStyle/>
          <a:p>
            <a:r>
              <a:rPr lang="en-US" smtClean="0"/>
              <a:t>NASA/GSFC, internal use only :-)</a:t>
            </a:r>
            <a:endParaRPr lang="en-US"/>
          </a:p>
        </p:txBody>
      </p:sp>
      <p:pic>
        <p:nvPicPr>
          <p:cNvPr id="7" name="Picture 6" descr="E_8,E2_0.pdf"/>
          <p:cNvPicPr>
            <a:picLocks noChangeAspect="1"/>
          </p:cNvPicPr>
          <p:nvPr/>
        </p:nvPicPr>
        <p:blipFill>
          <a:blip r:embed="rId4"/>
          <a:srcRect t="5455" b="59091"/>
          <a:stretch>
            <a:fillRect/>
          </a:stretch>
        </p:blipFill>
        <p:spPr>
          <a:xfrm>
            <a:off x="914400" y="1371600"/>
            <a:ext cx="6269437" cy="2718526"/>
          </a:xfrm>
          <a:prstGeom prst="rect">
            <a:avLst/>
          </a:prstGeom>
        </p:spPr>
      </p:pic>
      <p:pic>
        <p:nvPicPr>
          <p:cNvPr id="8" name="Picture 7" descr="BulkSpeed.pdf"/>
          <p:cNvPicPr>
            <a:picLocks noChangeAspect="1"/>
          </p:cNvPicPr>
          <p:nvPr/>
        </p:nvPicPr>
        <p:blipFill>
          <a:blip r:embed="rId5"/>
          <a:srcRect t="9091" b="59091"/>
          <a:stretch>
            <a:fillRect/>
          </a:stretch>
        </p:blipFill>
        <p:spPr>
          <a:xfrm>
            <a:off x="914400" y="4114800"/>
            <a:ext cx="6269437" cy="2581492"/>
          </a:xfrm>
          <a:prstGeom prst="rect">
            <a:avLst/>
          </a:prstGeom>
        </p:spPr>
      </p:pic>
    </p:spTree>
    <p:extLst>
      <p:ext uri="{BB962C8B-B14F-4D97-AF65-F5344CB8AC3E}">
        <p14:creationId xmlns:p14="http://schemas.microsoft.com/office/powerpoint/2010/main" val="42162881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smtClean="0">
                <a:solidFill>
                  <a:schemeClr val="tx1"/>
                </a:solidFill>
                <a:latin typeface="Helvetica Neue" charset="0"/>
                <a:ea typeface="ＭＳ Ｐゴシック" charset="0"/>
                <a:cs typeface="ＭＳ Ｐゴシック" charset="0"/>
              </a:rPr>
              <a:t>Energetic Proton Flux</a:t>
            </a:r>
            <a:endParaRPr lang="en-US" sz="2600" dirty="0">
              <a:latin typeface="Helvetica Neue" charset="0"/>
              <a:ea typeface="ＭＳ Ｐゴシック" charset="0"/>
              <a:cs typeface="ＭＳ Ｐゴシック" charset="0"/>
            </a:endParaRPr>
          </a:p>
        </p:txBody>
      </p:sp>
      <p:sp>
        <p:nvSpPr>
          <p:cNvPr id="5"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mtClean="0"/>
              <a:t>&gt;10 MeV flux by GOES spacecraft</a:t>
            </a:r>
          </a:p>
          <a:p>
            <a:pPr>
              <a:buFontTx/>
              <a:buNone/>
            </a:pPr>
            <a:r>
              <a:rPr lang="en-US" smtClean="0"/>
              <a:t>Threshold: 10 pfu</a:t>
            </a:r>
          </a:p>
          <a:p>
            <a:pPr marL="914400" lvl="1" indent="-514350"/>
            <a:r>
              <a:rPr lang="en-US" smtClean="0">
                <a:solidFill>
                  <a:srgbClr val="0000FF"/>
                </a:solidFill>
              </a:rPr>
              <a:t>Non –event Dec 1 – 7, 2010</a:t>
            </a:r>
          </a:p>
          <a:p>
            <a:pPr marL="914400" lvl="1" indent="-514350"/>
            <a:r>
              <a:rPr lang="en-US" smtClean="0">
                <a:solidFill>
                  <a:srgbClr val="F900FF"/>
                </a:solidFill>
              </a:rPr>
              <a:t>Event: Aug 14 – 18, 2010</a:t>
            </a:r>
            <a:endParaRPr lang="en-US" dirty="0" smtClean="0">
              <a:solidFill>
                <a:srgbClr val="F900FF"/>
              </a:solidFill>
            </a:endParaRPr>
          </a:p>
        </p:txBody>
      </p:sp>
    </p:spTree>
    <p:extLst>
      <p:ext uri="{BB962C8B-B14F-4D97-AF65-F5344CB8AC3E}">
        <p14:creationId xmlns:p14="http://schemas.microsoft.com/office/powerpoint/2010/main" val="9609637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21" name="Title 1"/>
          <p:cNvSpPr txBox="1">
            <a:spLocks/>
          </p:cNvSpPr>
          <p:nvPr/>
        </p:nvSpPr>
        <p:spPr>
          <a:xfrm>
            <a:off x="457200" y="304800"/>
            <a:ext cx="8458200" cy="990600"/>
          </a:xfrm>
          <a:prstGeom prst="rect">
            <a:avLst/>
          </a:prstGeom>
        </p:spPr>
        <p:txBody>
          <a:bodyPr/>
          <a:lstStyle>
            <a:lvl1pPr algn="ctr" rtl="0" eaLnBrk="0" fontAlgn="base" hangingPunct="0">
              <a:spcBef>
                <a:spcPct val="0"/>
              </a:spcBef>
              <a:spcAft>
                <a:spcPct val="0"/>
              </a:spcAft>
              <a:defRPr sz="2800" b="1">
                <a:solidFill>
                  <a:schemeClr val="tx2"/>
                </a:solidFill>
                <a:latin typeface="Helvetica"/>
                <a:ea typeface="ＭＳ Ｐゴシック" pitchFamily="-65" charset="-128"/>
                <a:cs typeface="Helvetica"/>
              </a:defRPr>
            </a:lvl1pPr>
            <a:lvl2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tx2"/>
                </a:solidFill>
                <a:latin typeface="Helvetica" charset="0"/>
                <a:ea typeface="ＭＳ Ｐゴシック" pitchFamily="-65" charset="-128"/>
                <a:cs typeface="ＭＳ Ｐゴシック" pitchFamily="-65" charset="-128"/>
              </a:defRPr>
            </a:lvl5pPr>
            <a:lvl6pPr marL="457200" algn="ctr" rtl="0" fontAlgn="base">
              <a:spcBef>
                <a:spcPct val="0"/>
              </a:spcBef>
              <a:spcAft>
                <a:spcPct val="0"/>
              </a:spcAft>
              <a:defRPr sz="3200">
                <a:solidFill>
                  <a:schemeClr val="tx2"/>
                </a:solidFill>
                <a:latin typeface="Times New Roman" charset="0"/>
              </a:defRPr>
            </a:lvl6pPr>
            <a:lvl7pPr marL="914400" algn="ctr" rtl="0" fontAlgn="base">
              <a:spcBef>
                <a:spcPct val="0"/>
              </a:spcBef>
              <a:spcAft>
                <a:spcPct val="0"/>
              </a:spcAft>
              <a:defRPr sz="3200">
                <a:solidFill>
                  <a:schemeClr val="tx2"/>
                </a:solidFill>
                <a:latin typeface="Times New Roman" charset="0"/>
              </a:defRPr>
            </a:lvl7pPr>
            <a:lvl8pPr marL="1371600" algn="ctr" rtl="0" fontAlgn="base">
              <a:spcBef>
                <a:spcPct val="0"/>
              </a:spcBef>
              <a:spcAft>
                <a:spcPct val="0"/>
              </a:spcAft>
              <a:defRPr sz="3200">
                <a:solidFill>
                  <a:schemeClr val="tx2"/>
                </a:solidFill>
                <a:latin typeface="Times New Roman" charset="0"/>
              </a:defRPr>
            </a:lvl8pPr>
            <a:lvl9pPr marL="1828800" algn="ctr" rtl="0" fontAlgn="base">
              <a:spcBef>
                <a:spcPct val="0"/>
              </a:spcBef>
              <a:spcAft>
                <a:spcPct val="0"/>
              </a:spcAft>
              <a:defRPr sz="3200">
                <a:solidFill>
                  <a:schemeClr val="tx2"/>
                </a:solidFill>
                <a:latin typeface="Times New Roman" charset="0"/>
              </a:defRPr>
            </a:lvl9pPr>
          </a:lstStyle>
          <a:p>
            <a:r>
              <a:rPr lang="en-US" sz="2600" dirty="0" err="1" smtClean="0">
                <a:solidFill>
                  <a:schemeClr val="tx1"/>
                </a:solidFill>
                <a:latin typeface="Helvetica Neue" charset="0"/>
                <a:ea typeface="ＭＳ Ｐゴシック" charset="0"/>
                <a:cs typeface="ＭＳ Ｐゴシック" charset="0"/>
              </a:rPr>
              <a:t>iSWA</a:t>
            </a:r>
            <a:r>
              <a:rPr lang="en-US" sz="2600" dirty="0" smtClean="0">
                <a:solidFill>
                  <a:schemeClr val="tx1"/>
                </a:solidFill>
                <a:latin typeface="Helvetica Neue" charset="0"/>
                <a:ea typeface="ＭＳ Ｐゴシック" charset="0"/>
                <a:cs typeface="ＭＳ Ｐゴシック" charset="0"/>
              </a:rPr>
              <a:t> Layout:</a:t>
            </a:r>
            <a:r>
              <a:rPr lang="en-US" sz="2600" dirty="0" smtClean="0">
                <a:solidFill>
                  <a:srgbClr val="0000FF"/>
                </a:solidFill>
                <a:latin typeface="Helvetica Neue" charset="0"/>
                <a:ea typeface="ＭＳ Ｐゴシック" charset="0"/>
                <a:cs typeface="ＭＳ Ｐゴシック" charset="0"/>
              </a:rPr>
              <a:t> </a:t>
            </a:r>
          </a:p>
          <a:p>
            <a:r>
              <a:rPr lang="en-US" sz="2600" dirty="0" smtClean="0">
                <a:solidFill>
                  <a:srgbClr val="0000FF"/>
                </a:solidFill>
                <a:latin typeface="Helvetica Neue" charset="0"/>
                <a:ea typeface="ＭＳ Ｐゴシック" charset="0"/>
                <a:cs typeface="ＭＳ Ｐゴシック" charset="0"/>
              </a:rPr>
              <a:t>04/05/2010 </a:t>
            </a:r>
            <a:br>
              <a:rPr lang="en-US" sz="2600" dirty="0" smtClean="0">
                <a:solidFill>
                  <a:srgbClr val="0000FF"/>
                </a:solidFill>
                <a:latin typeface="Helvetica Neue" charset="0"/>
                <a:ea typeface="ＭＳ Ｐゴシック" charset="0"/>
                <a:cs typeface="ＭＳ Ｐゴシック" charset="0"/>
              </a:rPr>
            </a:br>
            <a:endParaRPr lang="en-US" sz="2600" dirty="0">
              <a:latin typeface="Helvetica Neue" charset="0"/>
              <a:ea typeface="ＭＳ Ｐゴシック" charset="0"/>
              <a:cs typeface="ＭＳ Ｐゴシック" charset="0"/>
            </a:endParaRPr>
          </a:p>
        </p:txBody>
      </p:sp>
      <p:sp>
        <p:nvSpPr>
          <p:cNvPr id="2" name="Rectangle 1"/>
          <p:cNvSpPr/>
          <p:nvPr/>
        </p:nvSpPr>
        <p:spPr>
          <a:xfrm>
            <a:off x="533400" y="1348563"/>
            <a:ext cx="8458200" cy="3693319"/>
          </a:xfrm>
          <a:prstGeom prst="rect">
            <a:avLst/>
          </a:prstGeom>
        </p:spPr>
        <p:txBody>
          <a:bodyPr wrap="square">
            <a:spAutoFit/>
          </a:bodyPr>
          <a:lstStyle/>
          <a:p>
            <a:r>
              <a:rPr lang="pl-PL" sz="1800" dirty="0"/>
              <a:t>http://</a:t>
            </a:r>
            <a:r>
              <a:rPr lang="pl-PL" sz="1800" dirty="0" err="1"/>
              <a:t>iswa.gsfc.nasa.gov</a:t>
            </a:r>
            <a:r>
              <a:rPr lang="pl-PL" sz="1800" dirty="0"/>
              <a:t>/</a:t>
            </a:r>
            <a:r>
              <a:rPr lang="pl-PL" sz="1800" dirty="0" err="1"/>
              <a:t>IswaSystemWebApp</a:t>
            </a:r>
            <a:r>
              <a:rPr lang="pl-PL" sz="1800" dirty="0"/>
              <a:t>/index.jsp?i_1=327&amp;l_1=9&amp;t_1=2130&amp;w_1=1372&amp;h_1=403&amp;s_1=2010-04-07%2000:00:00.0!3!&amp;i_2=335&amp;l_2=32&amp;t_2=300&amp;w_2=800&amp;h_2=400&amp;s_2=2010-04-06%2022:30:00.0!3!&amp;i_3=41&amp;l_3=878&amp;t_3=734&amp;w_3=495&amp;h_3=416&amp;s_3=2010-04-05%2010:00:00.0_0_10_3&amp;i_4=51&amp;l_4=858&amp;t_4=1209&amp;w_4=509&amp;h_4=477&amp;s_4=2010-04-05%2010:00:00.0_1_80_3&amp;i_5=337&amp;l_5=836&amp;t_5=300&amp;w_5=800&amp;h_5=400&amp;s_5=2010-04-07%2000:00:00.0!3!&amp;i_6=323&amp;l_6=8&amp;t_6=2552&amp;w_6=1370&amp;h_6=390&amp;s_6=2010-04-07%2000:00:00.0!3!&amp;i_7=325&amp;l_7=6&amp;t_7=1700&amp;w_7=1380&amp;h_7=408&amp;s_7=2010-04-07%2000:00:00.0!3!&amp;i_8=125&amp;l_8=390&amp;t_8=2965&amp;w_8=646&amp;h_8=418&amp;s_8=2010-04-06%2023:56:00.0_0_10_3&amp;i_9=39&amp;l_9=175&amp;t_9=1226&amp;w_9=493&amp;h_9=409&amp;s_9=2010-04-05%2010:00:00.0_0_10_3&amp;i_10=43&amp;l_10=33&amp;t_10=722&amp;w_10=792&amp;h_10=468&amp;s_10=2010-04-05%2010:00:00.0_0_10_3</a:t>
            </a:r>
            <a:endParaRPr lang="en-US" sz="1800" dirty="0"/>
          </a:p>
        </p:txBody>
      </p:sp>
    </p:spTree>
    <p:extLst>
      <p:ext uri="{BB962C8B-B14F-4D97-AF65-F5344CB8AC3E}">
        <p14:creationId xmlns:p14="http://schemas.microsoft.com/office/powerpoint/2010/main" val="37918401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52600" y="376238"/>
            <a:ext cx="6248400" cy="523220"/>
          </a:xfrm>
          <a:prstGeom prst="rect">
            <a:avLst/>
          </a:prstGeom>
          <a:noFill/>
          <a:ln w="9525">
            <a:noFill/>
            <a:miter lim="800000"/>
            <a:headEnd/>
            <a:tailEnd/>
          </a:ln>
        </p:spPr>
        <p:txBody>
          <a:bodyPr wrap="square">
            <a:prstTxWarp prst="textNoShape">
              <a:avLst/>
            </a:prstTxWarp>
            <a:spAutoFit/>
          </a:bodyPr>
          <a:lstStyle/>
          <a:p>
            <a:r>
              <a:rPr lang="en-US" sz="2800" b="1" dirty="0">
                <a:latin typeface="Helvetica" charset="0"/>
                <a:ea typeface="Helvetica" charset="0"/>
                <a:cs typeface="Helvetica" charset="0"/>
              </a:rPr>
              <a:t>Earth’s Magnetic Field – Our Shield</a:t>
            </a:r>
          </a:p>
        </p:txBody>
      </p:sp>
      <p:pic>
        <p:nvPicPr>
          <p:cNvPr id="27651" name="Picture 7" descr="SW.png"/>
          <p:cNvPicPr>
            <a:picLocks noChangeAspect="1"/>
          </p:cNvPicPr>
          <p:nvPr/>
        </p:nvPicPr>
        <p:blipFill>
          <a:blip r:embed="rId3"/>
          <a:srcRect/>
          <a:stretch>
            <a:fillRect/>
          </a:stretch>
        </p:blipFill>
        <p:spPr bwMode="auto">
          <a:xfrm>
            <a:off x="76200" y="990600"/>
            <a:ext cx="8912225" cy="4878387"/>
          </a:xfrm>
          <a:prstGeom prst="rect">
            <a:avLst/>
          </a:prstGeom>
          <a:noFill/>
          <a:ln w="9525">
            <a:noFill/>
            <a:miter lim="800000"/>
            <a:headEnd/>
            <a:tailEnd/>
          </a:ln>
        </p:spPr>
      </p:pic>
      <p:pic>
        <p:nvPicPr>
          <p:cNvPr id="27652"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pic>
        <p:nvPicPr>
          <p:cNvPr id="27653" name="Picture 7" descr="dipole.tiff"/>
          <p:cNvPicPr>
            <a:picLocks noChangeAspect="1"/>
          </p:cNvPicPr>
          <p:nvPr/>
        </p:nvPicPr>
        <p:blipFill>
          <a:blip r:embed="rId5"/>
          <a:srcRect/>
          <a:stretch>
            <a:fillRect/>
          </a:stretch>
        </p:blipFill>
        <p:spPr bwMode="auto">
          <a:xfrm rot="4129632">
            <a:off x="4734719" y="1472406"/>
            <a:ext cx="1065212" cy="698500"/>
          </a:xfrm>
          <a:prstGeom prst="rect">
            <a:avLst/>
          </a:prstGeom>
          <a:noFill/>
          <a:ln w="9525">
            <a:noFill/>
            <a:miter lim="800000"/>
            <a:headEnd/>
            <a:tailEnd/>
          </a:ln>
        </p:spPr>
      </p:pic>
      <p:sp>
        <p:nvSpPr>
          <p:cNvPr id="2" name="Rectangle 1"/>
          <p:cNvSpPr/>
          <p:nvPr/>
        </p:nvSpPr>
        <p:spPr>
          <a:xfrm>
            <a:off x="6282146" y="1219200"/>
            <a:ext cx="2099854" cy="830997"/>
          </a:xfrm>
          <a:prstGeom prst="rect">
            <a:avLst/>
          </a:prstGeom>
        </p:spPr>
        <p:txBody>
          <a:bodyPr wrap="none">
            <a:spAutoFit/>
          </a:bodyPr>
          <a:lstStyle/>
          <a:p>
            <a:r>
              <a:rPr lang="en-US" b="1" dirty="0" smtClean="0">
                <a:solidFill>
                  <a:srgbClr val="FF0000"/>
                </a:solidFill>
                <a:latin typeface="Helvetica" charset="0"/>
                <a:ea typeface="Helvetica" charset="0"/>
                <a:cs typeface="Helvetica" charset="0"/>
              </a:rPr>
              <a:t>(</a:t>
            </a:r>
            <a:r>
              <a:rPr lang="en-US" b="1" dirty="0">
                <a:solidFill>
                  <a:srgbClr val="FF0000"/>
                </a:solidFill>
                <a:latin typeface="Helvetica" charset="0"/>
                <a:ea typeface="Helvetica" charset="0"/>
                <a:cs typeface="Helvetica" charset="0"/>
              </a:rPr>
              <a:t>not to </a:t>
            </a:r>
            <a:r>
              <a:rPr lang="en-US" b="1" dirty="0" smtClean="0">
                <a:solidFill>
                  <a:srgbClr val="FF0000"/>
                </a:solidFill>
                <a:latin typeface="Helvetica" charset="0"/>
                <a:ea typeface="Helvetica" charset="0"/>
                <a:cs typeface="Helvetica" charset="0"/>
              </a:rPr>
              <a:t>scale) </a:t>
            </a:r>
            <a:endParaRPr lang="en-US" b="1" dirty="0">
              <a:solidFill>
                <a:srgbClr val="FF0000"/>
              </a:solidFill>
              <a:latin typeface="Helvetica" charset="0"/>
              <a:ea typeface="Helvetica" charset="0"/>
              <a:cs typeface="Helvetica" charset="0"/>
            </a:endParaRPr>
          </a:p>
          <a:p>
            <a:endParaRPr lang="en-US" b="1" dirty="0">
              <a:latin typeface="Helvetica" charset="0"/>
              <a:ea typeface="Helvetica" charset="0"/>
              <a:cs typeface="Helvetica" charset="0"/>
            </a:endParaRPr>
          </a:p>
        </p:txBody>
      </p:sp>
      <p:sp>
        <p:nvSpPr>
          <p:cNvPr id="7" name="Text Box 53"/>
          <p:cNvSpPr txBox="1">
            <a:spLocks noChangeArrowheads="1"/>
          </p:cNvSpPr>
          <p:nvPr/>
        </p:nvSpPr>
        <p:spPr bwMode="auto">
          <a:xfrm>
            <a:off x="6781800" y="236378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i="1" dirty="0" smtClean="0">
                <a:solidFill>
                  <a:srgbClr val="FF0000"/>
                </a:solidFill>
              </a:rPr>
              <a:t>Magnetosphere</a:t>
            </a:r>
            <a:endParaRPr lang="en-US" sz="1800" b="1" i="1" dirty="0">
              <a:solidFill>
                <a:srgbClr val="FF0000"/>
              </a:solidFill>
            </a:endParaRPr>
          </a:p>
        </p:txBody>
      </p:sp>
      <p:sp>
        <p:nvSpPr>
          <p:cNvPr id="8" name="Text Box 53"/>
          <p:cNvSpPr txBox="1">
            <a:spLocks noChangeArrowheads="1"/>
          </p:cNvSpPr>
          <p:nvPr/>
        </p:nvSpPr>
        <p:spPr bwMode="auto">
          <a:xfrm>
            <a:off x="6096000" y="3842305"/>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i="1" dirty="0" smtClean="0">
                <a:solidFill>
                  <a:srgbClr val="FF0000"/>
                </a:solidFill>
              </a:rPr>
              <a:t>Earth</a:t>
            </a:r>
            <a:endParaRPr lang="en-US" sz="1800" b="1" i="1" dirty="0">
              <a:solidFill>
                <a:srgbClr val="FF0000"/>
              </a:solidFill>
            </a:endParaRPr>
          </a:p>
        </p:txBody>
      </p:sp>
      <p:cxnSp>
        <p:nvCxnSpPr>
          <p:cNvPr id="9" name="Straight Arrow Connector 8"/>
          <p:cNvCxnSpPr>
            <a:stCxn id="8" idx="1"/>
          </p:cNvCxnSpPr>
          <p:nvPr/>
        </p:nvCxnSpPr>
        <p:spPr>
          <a:xfrm flipH="1" flipV="1">
            <a:off x="5943600" y="3678237"/>
            <a:ext cx="152400" cy="348734"/>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0" name="Text Box 53"/>
          <p:cNvSpPr txBox="1">
            <a:spLocks noChangeArrowheads="1"/>
          </p:cNvSpPr>
          <p:nvPr/>
        </p:nvSpPr>
        <p:spPr bwMode="auto">
          <a:xfrm>
            <a:off x="3657600" y="3962400"/>
            <a:ext cx="1600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600" b="1" i="1" dirty="0" smtClean="0">
                <a:solidFill>
                  <a:srgbClr val="FF0000"/>
                </a:solidFill>
              </a:rPr>
              <a:t>Magnetopause Sub-solar point</a:t>
            </a:r>
            <a:endParaRPr lang="en-US" sz="1600" b="1" i="1" dirty="0">
              <a:solidFill>
                <a:srgbClr val="FF0000"/>
              </a:solidFill>
            </a:endParaRPr>
          </a:p>
        </p:txBody>
      </p:sp>
      <p:cxnSp>
        <p:nvCxnSpPr>
          <p:cNvPr id="11" name="Straight Arrow Connector 10"/>
          <p:cNvCxnSpPr/>
          <p:nvPr/>
        </p:nvCxnSpPr>
        <p:spPr>
          <a:xfrm flipV="1">
            <a:off x="4495800" y="3581401"/>
            <a:ext cx="457200" cy="380999"/>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4" name="Text Placeholder 2"/>
          <p:cNvSpPr txBox="1">
            <a:spLocks/>
          </p:cNvSpPr>
          <p:nvPr/>
        </p:nvSpPr>
        <p:spPr>
          <a:xfrm>
            <a:off x="609600" y="5486400"/>
            <a:ext cx="8001000" cy="1219200"/>
          </a:xfrm>
          <a:prstGeom prst="rect">
            <a:avLst/>
          </a:prstGeom>
          <a:solidFill>
            <a:srgbClr val="CCFFCC"/>
          </a:solidFill>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a:spcBef>
                <a:spcPct val="0"/>
              </a:spcBef>
              <a:buNone/>
            </a:pPr>
            <a:r>
              <a:rPr lang="en-US" sz="2000" dirty="0"/>
              <a:t>The solar wind pushes and stretches Earth’s </a:t>
            </a:r>
            <a:r>
              <a:rPr lang="en-US" sz="2000" dirty="0" smtClean="0"/>
              <a:t>magnetic field </a:t>
            </a:r>
            <a:r>
              <a:rPr lang="en-US" sz="2000" dirty="0"/>
              <a:t>into </a:t>
            </a:r>
            <a:r>
              <a:rPr lang="en-US" sz="2000" dirty="0" smtClean="0"/>
              <a:t>comet</a:t>
            </a:r>
            <a:r>
              <a:rPr lang="en-US" sz="2000" dirty="0"/>
              <a:t>-shaped region called the magnetosphere. The magnetosphere and Earth’s atmosphere protect us from the solar wind and other kinds of solar and cosmic radiation</a:t>
            </a:r>
            <a:r>
              <a:rPr lang="en-US" sz="2000" dirty="0" smtClean="0"/>
              <a:t>.</a:t>
            </a:r>
            <a:endParaRPr lang="en-US" sz="2000" dirty="0" smtClean="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733800" y="304800"/>
            <a:ext cx="2895600" cy="523220"/>
          </a:xfrm>
          <a:prstGeom prst="rect">
            <a:avLst/>
          </a:prstGeom>
          <a:noFill/>
          <a:ln w="9525">
            <a:noFill/>
            <a:miter lim="800000"/>
            <a:headEnd/>
            <a:tailEnd/>
          </a:ln>
        </p:spPr>
        <p:txBody>
          <a:bodyPr wrap="square">
            <a:prstTxWarp prst="textNoShape">
              <a:avLst/>
            </a:prstTxWarp>
            <a:spAutoFit/>
          </a:bodyPr>
          <a:lstStyle/>
          <a:p>
            <a:r>
              <a:rPr lang="en-US" sz="2800" b="1" dirty="0" smtClean="0">
                <a:latin typeface="Helvetica" charset="0"/>
                <a:ea typeface="Helvetica" charset="0"/>
                <a:cs typeface="Helvetica" charset="0"/>
              </a:rPr>
              <a:t>Spatial Scales</a:t>
            </a:r>
            <a:endParaRPr lang="en-US" sz="2800" b="1" dirty="0">
              <a:latin typeface="Helvetica" charset="0"/>
              <a:ea typeface="Helvetica" charset="0"/>
              <a:cs typeface="Helvetica" charset="0"/>
            </a:endParaRPr>
          </a:p>
        </p:txBody>
      </p:sp>
      <p:pic>
        <p:nvPicPr>
          <p:cNvPr id="27651" name="Picture 7" descr="SW.png"/>
          <p:cNvPicPr>
            <a:picLocks noChangeAspect="1"/>
          </p:cNvPicPr>
          <p:nvPr/>
        </p:nvPicPr>
        <p:blipFill>
          <a:blip r:embed="rId3"/>
          <a:srcRect/>
          <a:stretch>
            <a:fillRect/>
          </a:stretch>
        </p:blipFill>
        <p:spPr bwMode="auto">
          <a:xfrm>
            <a:off x="76200" y="990600"/>
            <a:ext cx="8912225" cy="4878387"/>
          </a:xfrm>
          <a:prstGeom prst="rect">
            <a:avLst/>
          </a:prstGeom>
          <a:noFill/>
          <a:ln w="9525">
            <a:noFill/>
            <a:miter lim="800000"/>
            <a:headEnd/>
            <a:tailEnd/>
          </a:ln>
        </p:spPr>
      </p:pic>
      <p:pic>
        <p:nvPicPr>
          <p:cNvPr id="27652"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pic>
        <p:nvPicPr>
          <p:cNvPr id="27653" name="Picture 7" descr="dipole.tiff"/>
          <p:cNvPicPr>
            <a:picLocks noChangeAspect="1"/>
          </p:cNvPicPr>
          <p:nvPr/>
        </p:nvPicPr>
        <p:blipFill>
          <a:blip r:embed="rId5"/>
          <a:srcRect/>
          <a:stretch>
            <a:fillRect/>
          </a:stretch>
        </p:blipFill>
        <p:spPr bwMode="auto">
          <a:xfrm rot="4129632">
            <a:off x="4734719" y="1472406"/>
            <a:ext cx="1065212" cy="698500"/>
          </a:xfrm>
          <a:prstGeom prst="rect">
            <a:avLst/>
          </a:prstGeom>
          <a:noFill/>
          <a:ln w="9525">
            <a:noFill/>
            <a:miter lim="800000"/>
            <a:headEnd/>
            <a:tailEnd/>
          </a:ln>
        </p:spPr>
      </p:pic>
      <p:sp>
        <p:nvSpPr>
          <p:cNvPr id="7" name="Text Box 53"/>
          <p:cNvSpPr txBox="1">
            <a:spLocks noChangeArrowheads="1"/>
          </p:cNvSpPr>
          <p:nvPr/>
        </p:nvSpPr>
        <p:spPr bwMode="auto">
          <a:xfrm>
            <a:off x="6781800" y="236378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i="1" dirty="0" smtClean="0">
                <a:solidFill>
                  <a:srgbClr val="FF0000"/>
                </a:solidFill>
              </a:rPr>
              <a:t>Magnetosphere</a:t>
            </a:r>
            <a:endParaRPr lang="en-US" sz="1800" b="1" i="1" dirty="0">
              <a:solidFill>
                <a:srgbClr val="FF0000"/>
              </a:solidFill>
            </a:endParaRPr>
          </a:p>
        </p:txBody>
      </p:sp>
      <p:sp>
        <p:nvSpPr>
          <p:cNvPr id="8" name="Text Box 53"/>
          <p:cNvSpPr txBox="1">
            <a:spLocks noChangeArrowheads="1"/>
          </p:cNvSpPr>
          <p:nvPr/>
        </p:nvSpPr>
        <p:spPr bwMode="auto">
          <a:xfrm>
            <a:off x="6096000" y="3842305"/>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1800" b="1" i="1" dirty="0" smtClean="0">
                <a:solidFill>
                  <a:srgbClr val="FF0000"/>
                </a:solidFill>
              </a:rPr>
              <a:t>Earth</a:t>
            </a:r>
            <a:endParaRPr lang="en-US" sz="1800" b="1" i="1" dirty="0">
              <a:solidFill>
                <a:srgbClr val="FF0000"/>
              </a:solidFill>
            </a:endParaRPr>
          </a:p>
        </p:txBody>
      </p:sp>
      <p:cxnSp>
        <p:nvCxnSpPr>
          <p:cNvPr id="9" name="Straight Arrow Connector 8"/>
          <p:cNvCxnSpPr>
            <a:stCxn id="8" idx="1"/>
          </p:cNvCxnSpPr>
          <p:nvPr/>
        </p:nvCxnSpPr>
        <p:spPr>
          <a:xfrm flipH="1" flipV="1">
            <a:off x="5943600" y="3678237"/>
            <a:ext cx="152400" cy="348734"/>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3" name="Text Placeholder 2"/>
          <p:cNvSpPr txBox="1">
            <a:spLocks/>
          </p:cNvSpPr>
          <p:nvPr/>
        </p:nvSpPr>
        <p:spPr>
          <a:xfrm>
            <a:off x="1524000" y="4876800"/>
            <a:ext cx="6553200" cy="1219200"/>
          </a:xfrm>
          <a:prstGeom prst="rect">
            <a:avLst/>
          </a:prstGeom>
          <a:solidFill>
            <a:srgbClr val="CCFFCC"/>
          </a:solidFill>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ct val="0"/>
              </a:spcBef>
              <a:buNone/>
            </a:pPr>
            <a:r>
              <a:rPr lang="en-US" sz="2000" dirty="0">
                <a:latin typeface="Times New Roman" charset="0"/>
                <a:ea typeface="ＭＳ Ｐゴシック" charset="0"/>
                <a:cs typeface="ＭＳ Ｐゴシック" charset="0"/>
              </a:rPr>
              <a:t>1 R</a:t>
            </a:r>
            <a:r>
              <a:rPr lang="en-US" sz="2000" baseline="-25000" dirty="0">
                <a:latin typeface="Times New Roman" charset="0"/>
                <a:ea typeface="ＭＳ Ｐゴシック" charset="0"/>
                <a:cs typeface="ＭＳ Ｐゴシック" charset="0"/>
              </a:rPr>
              <a:t>E</a:t>
            </a:r>
            <a:r>
              <a:rPr lang="en-US" sz="2000" dirty="0">
                <a:latin typeface="Times New Roman" charset="0"/>
                <a:ea typeface="ＭＳ Ｐゴシック" charset="0"/>
                <a:cs typeface="ＭＳ Ｐゴシック" charset="0"/>
              </a:rPr>
              <a:t> (Earth</a:t>
            </a:r>
            <a:r>
              <a:rPr lang="ja-JP" altLang="en-US" sz="20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s radius) = 6370 km</a:t>
            </a:r>
          </a:p>
          <a:p>
            <a:pPr marL="0" indent="0">
              <a:spcBef>
                <a:spcPct val="0"/>
              </a:spcBef>
              <a:buNone/>
            </a:pPr>
            <a:r>
              <a:rPr lang="en-US" sz="2000" dirty="0" smtClean="0">
                <a:latin typeface="Times New Roman" charset="0"/>
                <a:ea typeface="ＭＳ Ｐゴシック" charset="0"/>
                <a:cs typeface="ＭＳ Ｐゴシック" charset="0"/>
              </a:rPr>
              <a:t>1 R</a:t>
            </a:r>
            <a:r>
              <a:rPr lang="en-US" sz="2000" baseline="-25000" dirty="0" smtClean="0">
                <a:latin typeface="Times New Roman" charset="0"/>
                <a:ea typeface="ＭＳ Ｐゴシック" charset="0"/>
                <a:cs typeface="ＭＳ Ｐゴシック" charset="0"/>
              </a:rPr>
              <a:t>S</a:t>
            </a:r>
            <a:r>
              <a:rPr lang="en-US" sz="2000" dirty="0" smtClean="0">
                <a:latin typeface="Times New Roman" charset="0"/>
                <a:ea typeface="ＭＳ Ｐゴシック" charset="0"/>
                <a:cs typeface="ＭＳ Ｐゴシック" charset="0"/>
              </a:rPr>
              <a:t>  (Solar </a:t>
            </a:r>
            <a:r>
              <a:rPr lang="en-US" sz="2000" dirty="0">
                <a:latin typeface="Times New Roman" charset="0"/>
                <a:ea typeface="ＭＳ Ｐゴシック" charset="0"/>
                <a:cs typeface="ＭＳ Ｐゴシック" charset="0"/>
              </a:rPr>
              <a:t>radius) ~ 110  R</a:t>
            </a:r>
            <a:r>
              <a:rPr lang="en-US" sz="2000" baseline="-25000" dirty="0">
                <a:latin typeface="Times New Roman" charset="0"/>
                <a:ea typeface="ＭＳ Ｐゴシック" charset="0"/>
                <a:cs typeface="ＭＳ Ｐゴシック" charset="0"/>
              </a:rPr>
              <a:t>E</a:t>
            </a:r>
            <a:r>
              <a:rPr lang="en-US" sz="2000" dirty="0">
                <a:latin typeface="Times New Roman" charset="0"/>
                <a:ea typeface="ＭＳ Ｐゴシック" charset="0"/>
                <a:cs typeface="ＭＳ Ｐゴシック" charset="0"/>
              </a:rPr>
              <a:t> </a:t>
            </a:r>
            <a:endParaRPr lang="en-US" sz="2000" dirty="0" smtClean="0">
              <a:latin typeface="Times New Roman" charset="0"/>
              <a:ea typeface="ＭＳ Ｐゴシック" charset="0"/>
              <a:cs typeface="ＭＳ Ｐゴシック" charset="0"/>
            </a:endParaRPr>
          </a:p>
          <a:p>
            <a:pPr marL="0" indent="0">
              <a:spcBef>
                <a:spcPct val="0"/>
              </a:spcBef>
              <a:buNone/>
            </a:pPr>
            <a:r>
              <a:rPr lang="en-US" sz="2000" dirty="0">
                <a:latin typeface="Times New Roman" charset="0"/>
                <a:ea typeface="ＭＳ Ｐゴシック" charset="0"/>
                <a:cs typeface="ＭＳ Ｐゴシック" charset="0"/>
              </a:rPr>
              <a:t>1 </a:t>
            </a:r>
            <a:r>
              <a:rPr lang="en-US" sz="2000" dirty="0" smtClean="0">
                <a:latin typeface="Times New Roman" charset="0"/>
                <a:ea typeface="ＭＳ Ｐゴシック" charset="0"/>
                <a:cs typeface="ＭＳ Ｐゴシック" charset="0"/>
              </a:rPr>
              <a:t>AU  (Distance between the Sun and the Earth ) </a:t>
            </a:r>
            <a:r>
              <a:rPr lang="en-US" sz="2000" dirty="0">
                <a:latin typeface="Times New Roman" charset="0"/>
                <a:ea typeface="ＭＳ Ｐゴシック" charset="0"/>
                <a:cs typeface="ＭＳ Ｐゴシック" charset="0"/>
              </a:rPr>
              <a:t>~ </a:t>
            </a:r>
            <a:r>
              <a:rPr lang="en-US" sz="2000" dirty="0" smtClean="0">
                <a:latin typeface="Times New Roman" charset="0"/>
                <a:ea typeface="ＭＳ Ｐゴシック" charset="0"/>
                <a:cs typeface="ＭＳ Ｐゴシック" charset="0"/>
              </a:rPr>
              <a:t>215  R</a:t>
            </a:r>
            <a:r>
              <a:rPr lang="en-US" sz="2000" baseline="-25000" dirty="0">
                <a:latin typeface="Times New Roman" charset="0"/>
                <a:ea typeface="ＭＳ Ｐゴシック" charset="0"/>
                <a:cs typeface="ＭＳ Ｐゴシック" charset="0"/>
              </a:rPr>
              <a:t>S</a:t>
            </a:r>
            <a:r>
              <a:rPr lang="en-US" sz="2000" dirty="0" smtClean="0">
                <a:latin typeface="Times New Roman" charset="0"/>
                <a:ea typeface="ＭＳ Ｐゴシック" charset="0"/>
                <a:cs typeface="ＭＳ Ｐゴシック" charset="0"/>
              </a:rPr>
              <a:t> </a:t>
            </a:r>
            <a:endParaRPr lang="en-US" sz="2000" dirty="0">
              <a:latin typeface="Times New Roman" charset="0"/>
              <a:ea typeface="ＭＳ Ｐゴシック" charset="0"/>
              <a:cs typeface="ＭＳ Ｐゴシック" charset="0"/>
            </a:endParaRPr>
          </a:p>
          <a:p>
            <a:pPr marL="0" indent="0">
              <a:spcBef>
                <a:spcPct val="0"/>
              </a:spcBef>
              <a:buNone/>
            </a:pPr>
            <a:endParaRPr lang="en-US" sz="2000" dirty="0" smtClean="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16908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581400" y="452438"/>
            <a:ext cx="2590800" cy="461665"/>
          </a:xfrm>
          <a:prstGeom prst="rect">
            <a:avLst/>
          </a:prstGeom>
          <a:noFill/>
          <a:ln w="9525">
            <a:noFill/>
            <a:miter lim="800000"/>
            <a:headEnd/>
            <a:tailEnd/>
          </a:ln>
        </p:spPr>
        <p:txBody>
          <a:bodyPr wrap="square">
            <a:prstTxWarp prst="textNoShape">
              <a:avLst/>
            </a:prstTxWarp>
            <a:spAutoFit/>
          </a:bodyPr>
          <a:lstStyle/>
          <a:p>
            <a:r>
              <a:rPr lang="en-US" b="1" dirty="0" smtClean="0">
                <a:latin typeface="Helvetica" charset="0"/>
                <a:ea typeface="Helvetica" charset="0"/>
                <a:cs typeface="Helvetica" charset="0"/>
              </a:rPr>
              <a:t>Watch the video</a:t>
            </a:r>
            <a:endParaRPr lang="en-US" b="1" dirty="0">
              <a:latin typeface="Helvetica" charset="0"/>
              <a:ea typeface="Helvetica" charset="0"/>
              <a:cs typeface="Helvetica" charset="0"/>
            </a:endParaRPr>
          </a:p>
        </p:txBody>
      </p:sp>
      <p:pic>
        <p:nvPicPr>
          <p:cNvPr id="21507"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3" name="TextBox 2"/>
          <p:cNvSpPr txBox="1"/>
          <p:nvPr/>
        </p:nvSpPr>
        <p:spPr>
          <a:xfrm>
            <a:off x="1447801" y="2133600"/>
            <a:ext cx="6324599" cy="1569660"/>
          </a:xfrm>
          <a:prstGeom prst="rect">
            <a:avLst/>
          </a:prstGeom>
          <a:noFill/>
        </p:spPr>
        <p:txBody>
          <a:bodyPr wrap="square" rtlCol="0">
            <a:spAutoFit/>
          </a:bodyPr>
          <a:lstStyle/>
          <a:p>
            <a:r>
              <a:rPr lang="en-US" dirty="0">
                <a:latin typeface="Helvetica"/>
                <a:cs typeface="Helvetica"/>
                <a:hlinkClick r:id="rId4"/>
              </a:rPr>
              <a:t>Mysteries of the Sun </a:t>
            </a:r>
            <a:endParaRPr lang="en-US" dirty="0">
              <a:latin typeface="Helvetica"/>
              <a:cs typeface="Helvetica"/>
            </a:endParaRPr>
          </a:p>
          <a:p>
            <a:endParaRPr lang="en-US" dirty="0" smtClean="0">
              <a:latin typeface="Helvetica"/>
              <a:cs typeface="Helvetica"/>
            </a:endParaRPr>
          </a:p>
          <a:p>
            <a:r>
              <a:rPr lang="en-US" dirty="0" smtClean="0">
                <a:latin typeface="Helvetica"/>
                <a:cs typeface="Helvetica"/>
              </a:rPr>
              <a:t>http</a:t>
            </a:r>
            <a:r>
              <a:rPr lang="en-US" dirty="0">
                <a:latin typeface="Helvetica"/>
                <a:cs typeface="Helvetica"/>
              </a:rPr>
              <a:t>://</a:t>
            </a:r>
            <a:r>
              <a:rPr lang="en-US" dirty="0" err="1">
                <a:latin typeface="Helvetica"/>
                <a:cs typeface="Helvetica"/>
              </a:rPr>
              <a:t>www.nasa.gov</a:t>
            </a:r>
            <a:r>
              <a:rPr lang="en-US" dirty="0">
                <a:latin typeface="Helvetica"/>
                <a:cs typeface="Helvetica"/>
              </a:rPr>
              <a:t>/</a:t>
            </a:r>
            <a:r>
              <a:rPr lang="en-US" dirty="0" err="1">
                <a:latin typeface="Helvetica"/>
                <a:cs typeface="Helvetica"/>
              </a:rPr>
              <a:t>mission_pages</a:t>
            </a:r>
            <a:r>
              <a:rPr lang="en-US" dirty="0">
                <a:latin typeface="Helvetica"/>
                <a:cs typeface="Helvetica"/>
              </a:rPr>
              <a:t>/</a:t>
            </a:r>
            <a:r>
              <a:rPr lang="en-US" dirty="0" err="1">
                <a:latin typeface="Helvetica"/>
                <a:cs typeface="Helvetica"/>
              </a:rPr>
              <a:t>sunearth</a:t>
            </a:r>
            <a:r>
              <a:rPr lang="en-US" dirty="0">
                <a:latin typeface="Helvetica"/>
                <a:cs typeface="Helvetica"/>
              </a:rPr>
              <a:t>/news/mystery-</a:t>
            </a:r>
            <a:r>
              <a:rPr lang="en-US" dirty="0" err="1" smtClean="0">
                <a:latin typeface="Helvetica"/>
                <a:cs typeface="Helvetica"/>
              </a:rPr>
              <a:t>sun.html</a:t>
            </a:r>
            <a:endParaRPr lang="en-US" dirty="0">
              <a:latin typeface="Helvetica"/>
              <a:cs typeface="Helvetica"/>
            </a:endParaRPr>
          </a:p>
        </p:txBody>
      </p:sp>
    </p:spTree>
    <p:extLst>
      <p:ext uri="{BB962C8B-B14F-4D97-AF65-F5344CB8AC3E}">
        <p14:creationId xmlns:p14="http://schemas.microsoft.com/office/powerpoint/2010/main" val="9861619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362200" y="304801"/>
            <a:ext cx="3505199" cy="457200"/>
          </a:xfrm>
          <a:prstGeom prst="rect">
            <a:avLst/>
          </a:prstGeom>
          <a:noFill/>
          <a:ln w="9525">
            <a:noFill/>
            <a:miter lim="800000"/>
            <a:headEnd/>
            <a:tailEnd/>
          </a:ln>
        </p:spPr>
        <p:txBody>
          <a:bodyPr wrap="square">
            <a:prstTxWarp prst="textNoShape">
              <a:avLst/>
            </a:prstTxWarp>
            <a:spAutoFit/>
          </a:bodyPr>
          <a:lstStyle/>
          <a:p>
            <a:r>
              <a:rPr lang="en-US" b="1" dirty="0" err="1" smtClean="0">
                <a:latin typeface="Helvetica" charset="0"/>
                <a:ea typeface="Helvetica" charset="0"/>
                <a:cs typeface="Helvetica" charset="0"/>
              </a:rPr>
              <a:t>Lagrangian</a:t>
            </a:r>
            <a:r>
              <a:rPr lang="en-US" b="1" dirty="0" smtClean="0">
                <a:latin typeface="Helvetica" charset="0"/>
                <a:ea typeface="Helvetica" charset="0"/>
                <a:cs typeface="Helvetica" charset="0"/>
              </a:rPr>
              <a:t> Point – L1</a:t>
            </a:r>
            <a:endParaRPr lang="en-US" b="1" dirty="0">
              <a:latin typeface="Helvetica" charset="0"/>
              <a:ea typeface="Helvetica" charset="0"/>
              <a:cs typeface="Helvetica" charset="0"/>
            </a:endParaRPr>
          </a:p>
        </p:txBody>
      </p:sp>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sp>
        <p:nvSpPr>
          <p:cNvPr id="16" name="Text Placeholder 2"/>
          <p:cNvSpPr txBox="1">
            <a:spLocks/>
          </p:cNvSpPr>
          <p:nvPr/>
        </p:nvSpPr>
        <p:spPr>
          <a:xfrm>
            <a:off x="1219200" y="5791200"/>
            <a:ext cx="6553200" cy="990600"/>
          </a:xfrm>
          <a:prstGeom prst="rect">
            <a:avLst/>
          </a:prstGeom>
          <a:solidFill>
            <a:srgbClr val="CCFFCC"/>
          </a:solidFill>
        </p:spPr>
        <p:txBody>
          <a:bodyPr/>
          <a:lstStyle>
            <a:lvl1pPr marL="342900" indent="-342900" algn="l" rtl="0" eaLnBrk="0" fontAlgn="base" hangingPunct="0">
              <a:spcBef>
                <a:spcPct val="20000"/>
              </a:spcBef>
              <a:spcAft>
                <a:spcPct val="0"/>
              </a:spcAft>
              <a:buChar char="•"/>
              <a:defRPr sz="3200">
                <a:solidFill>
                  <a:schemeClr val="tx1"/>
                </a:solidFill>
                <a:latin typeface="Helvetica"/>
                <a:ea typeface="ＭＳ Ｐゴシック" pitchFamily="-65" charset="-128"/>
                <a:cs typeface="Helvetica"/>
              </a:defRPr>
            </a:lvl1pPr>
            <a:lvl2pPr marL="742950" indent="-285750" algn="l" rtl="0" eaLnBrk="0" fontAlgn="base" hangingPunct="0">
              <a:spcBef>
                <a:spcPct val="20000"/>
              </a:spcBef>
              <a:spcAft>
                <a:spcPct val="0"/>
              </a:spcAft>
              <a:buChar char="–"/>
              <a:defRPr sz="2800">
                <a:solidFill>
                  <a:schemeClr val="tx1"/>
                </a:solidFill>
                <a:latin typeface="Helvetica"/>
                <a:ea typeface="ＭＳ Ｐゴシック" charset="-128"/>
                <a:cs typeface="Helvetica"/>
              </a:defRPr>
            </a:lvl2pPr>
            <a:lvl3pPr marL="1143000" indent="-228600" algn="l" rtl="0" eaLnBrk="0" fontAlgn="base" hangingPunct="0">
              <a:spcBef>
                <a:spcPct val="20000"/>
              </a:spcBef>
              <a:spcAft>
                <a:spcPct val="0"/>
              </a:spcAft>
              <a:buChar char="•"/>
              <a:defRPr sz="2400">
                <a:solidFill>
                  <a:schemeClr val="tx1"/>
                </a:solidFill>
                <a:latin typeface="Helvetica"/>
                <a:ea typeface="ＭＳ Ｐゴシック" charset="-128"/>
                <a:cs typeface="Helvetica"/>
              </a:defRPr>
            </a:lvl3pPr>
            <a:lvl4pPr marL="16002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4pPr>
            <a:lvl5pPr marL="2057400" indent="-228600" algn="l" rtl="0" eaLnBrk="0" fontAlgn="base" hangingPunct="0">
              <a:spcBef>
                <a:spcPct val="20000"/>
              </a:spcBef>
              <a:spcAft>
                <a:spcPct val="0"/>
              </a:spcAft>
              <a:buChar char="»"/>
              <a:defRPr sz="2000">
                <a:solidFill>
                  <a:schemeClr val="tx1"/>
                </a:solidFill>
                <a:latin typeface="Helvetica"/>
                <a:ea typeface="ＭＳ Ｐゴシック" charset="-128"/>
                <a:cs typeface="Helvetica"/>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ct val="0"/>
              </a:spcBef>
              <a:buFontTx/>
              <a:buNone/>
            </a:pPr>
            <a:r>
              <a:rPr lang="en-US" sz="2000" b="1" dirty="0" smtClean="0">
                <a:latin typeface="Times New Roman" charset="0"/>
                <a:ea typeface="ＭＳ Ｐゴシック" charset="0"/>
                <a:cs typeface="ＭＳ Ｐゴシック" charset="0"/>
              </a:rPr>
              <a:t>L1</a:t>
            </a:r>
            <a:r>
              <a:rPr lang="en-US" sz="2000" dirty="0" smtClean="0">
                <a:latin typeface="Times New Roman" charset="0"/>
                <a:ea typeface="ＭＳ Ｐゴシック" charset="0"/>
                <a:cs typeface="ＭＳ Ｐゴシック" charset="0"/>
              </a:rPr>
              <a:t> </a:t>
            </a:r>
            <a:r>
              <a:rPr lang="en-US" sz="2000" dirty="0">
                <a:latin typeface="Times New Roman" charset="0"/>
                <a:ea typeface="ＭＳ Ｐゴシック" charset="0"/>
                <a:cs typeface="ＭＳ Ｐゴシック" charset="0"/>
              </a:rPr>
              <a:t>(Solar Wind Monitor ACE location): ~ 200 R</a:t>
            </a:r>
            <a:r>
              <a:rPr lang="en-US" sz="2000" baseline="-25000" dirty="0">
                <a:latin typeface="Times New Roman" charset="0"/>
                <a:ea typeface="ＭＳ Ｐゴシック" charset="0"/>
                <a:cs typeface="ＭＳ Ｐゴシック" charset="0"/>
              </a:rPr>
              <a:t>E </a:t>
            </a:r>
            <a:r>
              <a:rPr lang="en-US" sz="2000" dirty="0">
                <a:latin typeface="Times New Roman" charset="0"/>
                <a:ea typeface="ＭＳ Ｐゴシック" charset="0"/>
                <a:cs typeface="ＭＳ Ｐゴシック" charset="0"/>
              </a:rPr>
              <a:t>sunward </a:t>
            </a:r>
          </a:p>
          <a:p>
            <a:pPr>
              <a:spcBef>
                <a:spcPct val="0"/>
              </a:spcBef>
              <a:buNone/>
            </a:pPr>
            <a:r>
              <a:rPr lang="en-US" altLang="ja-JP" sz="2000" dirty="0" smtClean="0">
                <a:latin typeface="Times New Roman" charset="0"/>
                <a:ea typeface="ＭＳ Ｐゴシック" charset="0"/>
                <a:cs typeface="ＭＳ Ｐゴシック" charset="0"/>
              </a:rPr>
              <a:t>You can fit 1 Sun between the Earth and L1.</a:t>
            </a:r>
            <a:endParaRPr lang="en-US" altLang="ja-JP" sz="2000" dirty="0">
              <a:latin typeface="Times New Roman" charset="0"/>
              <a:ea typeface="ＭＳ Ｐゴシック" charset="0"/>
              <a:cs typeface="ＭＳ Ｐゴシック" charset="0"/>
            </a:endParaRPr>
          </a:p>
          <a:p>
            <a:pPr marL="0" indent="0">
              <a:spcBef>
                <a:spcPct val="0"/>
              </a:spcBef>
              <a:buNone/>
            </a:pPr>
            <a:r>
              <a:rPr lang="en-US" sz="2000" dirty="0">
                <a:latin typeface="Times New Roman" charset="0"/>
                <a:ea typeface="ＭＳ Ｐゴシック" charset="0"/>
                <a:cs typeface="ＭＳ Ｐゴシック" charset="0"/>
              </a:rPr>
              <a:t>2</a:t>
            </a:r>
            <a:r>
              <a:rPr lang="en-US" sz="2000" dirty="0" smtClean="0">
                <a:latin typeface="Times New Roman" charset="0"/>
                <a:ea typeface="ＭＳ Ｐゴシック" charset="0"/>
                <a:cs typeface="ＭＳ Ｐゴシック" charset="0"/>
              </a:rPr>
              <a:t> R</a:t>
            </a:r>
            <a:r>
              <a:rPr lang="en-US" sz="2000" baseline="-25000" dirty="0" smtClean="0">
                <a:latin typeface="Times New Roman" charset="0"/>
                <a:ea typeface="ＭＳ Ｐゴシック" charset="0"/>
                <a:cs typeface="ＭＳ Ｐゴシック" charset="0"/>
              </a:rPr>
              <a:t>S</a:t>
            </a:r>
            <a:r>
              <a:rPr lang="en-US" sz="2000" dirty="0" smtClean="0">
                <a:latin typeface="Times New Roman" charset="0"/>
                <a:ea typeface="ＭＳ Ｐゴシック" charset="0"/>
                <a:cs typeface="ＭＳ Ｐゴシック" charset="0"/>
              </a:rPr>
              <a:t>  (Solar diameter) </a:t>
            </a:r>
            <a:r>
              <a:rPr lang="en-US" sz="2000" dirty="0">
                <a:latin typeface="Times New Roman" charset="0"/>
                <a:ea typeface="ＭＳ Ｐゴシック" charset="0"/>
                <a:cs typeface="ＭＳ Ｐゴシック" charset="0"/>
              </a:rPr>
              <a:t>~ </a:t>
            </a:r>
            <a:r>
              <a:rPr lang="en-US" sz="2000" dirty="0" smtClean="0">
                <a:latin typeface="Times New Roman" charset="0"/>
                <a:ea typeface="ＭＳ Ｐゴシック" charset="0"/>
                <a:cs typeface="ＭＳ Ｐゴシック" charset="0"/>
              </a:rPr>
              <a:t>220  </a:t>
            </a:r>
            <a:r>
              <a:rPr lang="en-US" sz="2000" dirty="0">
                <a:latin typeface="Times New Roman" charset="0"/>
                <a:ea typeface="ＭＳ Ｐゴシック" charset="0"/>
                <a:cs typeface="ＭＳ Ｐゴシック" charset="0"/>
              </a:rPr>
              <a:t>R</a:t>
            </a:r>
            <a:r>
              <a:rPr lang="en-US" sz="2000" baseline="-25000" dirty="0">
                <a:latin typeface="Times New Roman" charset="0"/>
                <a:ea typeface="ＭＳ Ｐゴシック" charset="0"/>
                <a:cs typeface="ＭＳ Ｐゴシック" charset="0"/>
              </a:rPr>
              <a:t>E</a:t>
            </a:r>
            <a:r>
              <a:rPr lang="en-US" sz="2000" dirty="0">
                <a:latin typeface="Times New Roman" charset="0"/>
                <a:ea typeface="ＭＳ Ｐゴシック" charset="0"/>
                <a:cs typeface="ＭＳ Ｐゴシック" charset="0"/>
              </a:rPr>
              <a:t> </a:t>
            </a:r>
            <a:r>
              <a:rPr lang="en-US" sz="2000" dirty="0" smtClean="0">
                <a:latin typeface="Times New Roman" charset="0"/>
                <a:ea typeface="ＭＳ Ｐゴシック" charset="0"/>
                <a:cs typeface="ＭＳ Ｐゴシック" charset="0"/>
              </a:rPr>
              <a:t> </a:t>
            </a:r>
            <a:endParaRPr lang="en-US" sz="2000" dirty="0">
              <a:latin typeface="Times New Roman" charset="0"/>
              <a:ea typeface="ＭＳ Ｐゴシック" charset="0"/>
              <a:cs typeface="ＭＳ Ｐゴシック" charset="0"/>
            </a:endParaRPr>
          </a:p>
          <a:p>
            <a:pPr marL="0" indent="0">
              <a:spcBef>
                <a:spcPct val="0"/>
              </a:spcBef>
              <a:buNone/>
            </a:pPr>
            <a:endParaRPr lang="en-US" sz="2000" dirty="0" smtClean="0">
              <a:latin typeface="Times New Roman" charset="0"/>
              <a:ea typeface="ＭＳ Ｐゴシック" charset="0"/>
              <a:cs typeface="ＭＳ Ｐゴシック" charset="0"/>
            </a:endParaRPr>
          </a:p>
        </p:txBody>
      </p:sp>
      <p:pic>
        <p:nvPicPr>
          <p:cNvPr id="2" name="Picture 1" descr="L1_poin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217368"/>
            <a:ext cx="5181600" cy="4434132"/>
          </a:xfrm>
          <a:prstGeom prst="rect">
            <a:avLst/>
          </a:prstGeom>
        </p:spPr>
      </p:pic>
      <p:pic>
        <p:nvPicPr>
          <p:cNvPr id="18" name="Picture 39" descr="ACE_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524000"/>
            <a:ext cx="6270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stCxn id="18" idx="1"/>
          </p:cNvCxnSpPr>
          <p:nvPr/>
        </p:nvCxnSpPr>
        <p:spPr>
          <a:xfrm flipH="1">
            <a:off x="5715000" y="2117725"/>
            <a:ext cx="1752600" cy="1311275"/>
          </a:xfrm>
          <a:prstGeom prst="straightConnector1">
            <a:avLst/>
          </a:prstGeom>
          <a:ln w="57150" cmpd="sng">
            <a:solidFill>
              <a:srgbClr val="00F7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315200" y="2819400"/>
            <a:ext cx="1146468" cy="830997"/>
          </a:xfrm>
          <a:prstGeom prst="rect">
            <a:avLst/>
          </a:prstGeom>
          <a:noFill/>
        </p:spPr>
        <p:txBody>
          <a:bodyPr wrap="none" rtlCol="0">
            <a:spAutoFit/>
          </a:bodyPr>
          <a:lstStyle/>
          <a:p>
            <a:r>
              <a:rPr lang="en-US" sz="1600" b="1" dirty="0"/>
              <a:t>A</a:t>
            </a:r>
            <a:r>
              <a:rPr lang="en-US" sz="1400" dirty="0"/>
              <a:t>dvanced </a:t>
            </a:r>
            <a:endParaRPr lang="en-US" sz="1400" dirty="0" smtClean="0"/>
          </a:p>
          <a:p>
            <a:r>
              <a:rPr lang="en-US" sz="1600" b="1" dirty="0" smtClean="0"/>
              <a:t>C</a:t>
            </a:r>
            <a:r>
              <a:rPr lang="en-US" sz="1400" dirty="0" smtClean="0"/>
              <a:t>omposition </a:t>
            </a:r>
          </a:p>
          <a:p>
            <a:r>
              <a:rPr lang="en-US" sz="1600" b="1" dirty="0" smtClean="0"/>
              <a:t>E</a:t>
            </a:r>
            <a:r>
              <a:rPr lang="en-US" sz="1400" dirty="0" smtClean="0"/>
              <a:t>xplorer</a:t>
            </a:r>
            <a:endParaRPr lang="en-US" sz="1400" dirty="0"/>
          </a:p>
        </p:txBody>
      </p:sp>
    </p:spTree>
    <p:extLst>
      <p:ext uri="{BB962C8B-B14F-4D97-AF65-F5344CB8AC3E}">
        <p14:creationId xmlns:p14="http://schemas.microsoft.com/office/powerpoint/2010/main" val="3503269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667001" y="304801"/>
            <a:ext cx="4038599" cy="461665"/>
          </a:xfrm>
          <a:prstGeom prst="rect">
            <a:avLst/>
          </a:prstGeom>
          <a:noFill/>
          <a:ln w="9525">
            <a:noFill/>
            <a:miter lim="800000"/>
            <a:headEnd/>
            <a:tailEnd/>
          </a:ln>
        </p:spPr>
        <p:txBody>
          <a:bodyPr wrap="square">
            <a:prstTxWarp prst="textNoShape">
              <a:avLst/>
            </a:prstTxWarp>
            <a:spAutoFit/>
          </a:bodyPr>
          <a:lstStyle/>
          <a:p>
            <a:r>
              <a:rPr lang="en-US" b="1" dirty="0" smtClean="0">
                <a:latin typeface="Helvetica" charset="0"/>
                <a:ea typeface="Helvetica" charset="0"/>
                <a:cs typeface="Helvetica" charset="0"/>
              </a:rPr>
              <a:t>Solar Wind Speed at ACE</a:t>
            </a:r>
            <a:endParaRPr lang="en-US" b="1" dirty="0">
              <a:latin typeface="Helvetica" charset="0"/>
              <a:ea typeface="Helvetica" charset="0"/>
              <a:cs typeface="Helvetica" charset="0"/>
            </a:endParaRPr>
          </a:p>
        </p:txBody>
      </p:sp>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pic>
        <p:nvPicPr>
          <p:cNvPr id="21" name="Picture 20" descr="BulkSpeed.pdf"/>
          <p:cNvPicPr>
            <a:picLocks noChangeAspect="1"/>
          </p:cNvPicPr>
          <p:nvPr/>
        </p:nvPicPr>
        <p:blipFill>
          <a:blip r:embed="rId4"/>
          <a:srcRect t="9091" b="59091"/>
          <a:stretch>
            <a:fillRect/>
          </a:stretch>
        </p:blipFill>
        <p:spPr>
          <a:xfrm>
            <a:off x="304800" y="1905000"/>
            <a:ext cx="8274619" cy="3407142"/>
          </a:xfrm>
          <a:prstGeom prst="rect">
            <a:avLst/>
          </a:prstGeom>
        </p:spPr>
      </p:pic>
    </p:spTree>
    <p:extLst>
      <p:ext uri="{BB962C8B-B14F-4D97-AF65-F5344CB8AC3E}">
        <p14:creationId xmlns:p14="http://schemas.microsoft.com/office/powerpoint/2010/main" val="4257854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57401" y="152400"/>
            <a:ext cx="5181599" cy="461665"/>
          </a:xfrm>
          <a:prstGeom prst="rect">
            <a:avLst/>
          </a:prstGeom>
          <a:noFill/>
          <a:ln w="9525">
            <a:noFill/>
            <a:miter lim="800000"/>
            <a:headEnd/>
            <a:tailEnd/>
          </a:ln>
        </p:spPr>
        <p:txBody>
          <a:bodyPr wrap="square">
            <a:prstTxWarp prst="textNoShape">
              <a:avLst/>
            </a:prstTxWarp>
            <a:spAutoFit/>
          </a:bodyPr>
          <a:lstStyle/>
          <a:p>
            <a:r>
              <a:rPr lang="en-US" b="1" dirty="0" smtClean="0">
                <a:latin typeface="Helvetica" charset="0"/>
                <a:ea typeface="Helvetica" charset="0"/>
                <a:cs typeface="Helvetica" charset="0"/>
              </a:rPr>
              <a:t>Solar Wind Parameters at ACE</a:t>
            </a:r>
            <a:endParaRPr lang="en-US" b="1" dirty="0">
              <a:latin typeface="Helvetica" charset="0"/>
              <a:ea typeface="Helvetica" charset="0"/>
              <a:cs typeface="Helvetica" charset="0"/>
            </a:endParaRPr>
          </a:p>
        </p:txBody>
      </p:sp>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pic>
        <p:nvPicPr>
          <p:cNvPr id="2" name="Picture 1" descr="ACE_042010.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295400"/>
            <a:ext cx="6096000" cy="5479353"/>
          </a:xfrm>
          <a:prstGeom prst="rect">
            <a:avLst/>
          </a:prstGeom>
        </p:spPr>
      </p:pic>
      <p:sp>
        <p:nvSpPr>
          <p:cNvPr id="6" name="Rectangle 2"/>
          <p:cNvSpPr>
            <a:spLocks noChangeArrowheads="1"/>
          </p:cNvSpPr>
          <p:nvPr/>
        </p:nvSpPr>
        <p:spPr bwMode="auto">
          <a:xfrm>
            <a:off x="2286000" y="528935"/>
            <a:ext cx="4800599" cy="461665"/>
          </a:xfrm>
          <a:prstGeom prst="rect">
            <a:avLst/>
          </a:prstGeom>
          <a:noFill/>
          <a:ln w="9525">
            <a:noFill/>
            <a:miter lim="800000"/>
            <a:headEnd/>
            <a:tailEnd/>
          </a:ln>
        </p:spPr>
        <p:txBody>
          <a:bodyPr wrap="square">
            <a:prstTxWarp prst="textNoShape">
              <a:avLst/>
            </a:prstTxWarp>
            <a:spAutoFit/>
          </a:bodyPr>
          <a:lstStyle/>
          <a:p>
            <a:r>
              <a:rPr lang="en-US" dirty="0">
                <a:latin typeface="Helvetica" charset="0"/>
                <a:ea typeface="Helvetica" charset="0"/>
                <a:cs typeface="Helvetica" charset="0"/>
              </a:rPr>
              <a:t> </a:t>
            </a:r>
            <a:r>
              <a:rPr lang="en-US" dirty="0" smtClean="0">
                <a:latin typeface="Helvetica" charset="0"/>
                <a:ea typeface="Helvetica" charset="0"/>
                <a:cs typeface="Helvetica" charset="0"/>
              </a:rPr>
              <a:t>        </a:t>
            </a:r>
            <a:r>
              <a:rPr lang="en-US" dirty="0" smtClean="0">
                <a:latin typeface="Helvetica" charset="0"/>
                <a:ea typeface="Helvetica" charset="0"/>
                <a:cs typeface="Helvetica" charset="0"/>
              </a:rPr>
              <a:t>on </a:t>
            </a:r>
            <a:r>
              <a:rPr lang="en-US" dirty="0" smtClean="0">
                <a:latin typeface="Helvetica" charset="0"/>
                <a:ea typeface="Helvetica" charset="0"/>
                <a:cs typeface="Helvetica" charset="0"/>
              </a:rPr>
              <a:t>04/05/2010</a:t>
            </a:r>
            <a:endParaRPr lang="en-US" dirty="0">
              <a:latin typeface="Helvetica" charset="0"/>
              <a:ea typeface="Helvetica" charset="0"/>
              <a:cs typeface="Helvetica" charset="0"/>
            </a:endParaRPr>
          </a:p>
        </p:txBody>
      </p:sp>
      <p:sp>
        <p:nvSpPr>
          <p:cNvPr id="3" name="TextBox 2"/>
          <p:cNvSpPr txBox="1"/>
          <p:nvPr/>
        </p:nvSpPr>
        <p:spPr>
          <a:xfrm>
            <a:off x="533400" y="2057400"/>
            <a:ext cx="469575" cy="400110"/>
          </a:xfrm>
          <a:prstGeom prst="rect">
            <a:avLst/>
          </a:prstGeom>
          <a:noFill/>
        </p:spPr>
        <p:txBody>
          <a:bodyPr wrap="none" rtlCol="0">
            <a:spAutoFit/>
          </a:bodyPr>
          <a:lstStyle/>
          <a:p>
            <a:r>
              <a:rPr lang="en-US" sz="2000" dirty="0" err="1" smtClean="0"/>
              <a:t>nT</a:t>
            </a:r>
            <a:endParaRPr lang="en-US" sz="2000" dirty="0"/>
          </a:p>
        </p:txBody>
      </p:sp>
      <p:sp>
        <p:nvSpPr>
          <p:cNvPr id="9" name="TextBox 8"/>
          <p:cNvSpPr txBox="1"/>
          <p:nvPr/>
        </p:nvSpPr>
        <p:spPr>
          <a:xfrm>
            <a:off x="457200" y="3810000"/>
            <a:ext cx="683475" cy="400110"/>
          </a:xfrm>
          <a:prstGeom prst="rect">
            <a:avLst/>
          </a:prstGeom>
          <a:noFill/>
        </p:spPr>
        <p:txBody>
          <a:bodyPr wrap="none" rtlCol="0">
            <a:spAutoFit/>
          </a:bodyPr>
          <a:lstStyle/>
          <a:p>
            <a:r>
              <a:rPr lang="en-US" sz="2000" dirty="0"/>
              <a:t>k</a:t>
            </a:r>
            <a:r>
              <a:rPr lang="en-US" sz="2000" dirty="0" smtClean="0"/>
              <a:t>m/s</a:t>
            </a:r>
            <a:endParaRPr lang="en-US" sz="2000" dirty="0"/>
          </a:p>
        </p:txBody>
      </p:sp>
      <p:sp>
        <p:nvSpPr>
          <p:cNvPr id="10" name="TextBox 9"/>
          <p:cNvSpPr txBox="1"/>
          <p:nvPr/>
        </p:nvSpPr>
        <p:spPr>
          <a:xfrm>
            <a:off x="0" y="5695890"/>
            <a:ext cx="1053502" cy="400110"/>
          </a:xfrm>
          <a:prstGeom prst="rect">
            <a:avLst/>
          </a:prstGeom>
          <a:noFill/>
        </p:spPr>
        <p:txBody>
          <a:bodyPr wrap="none" rtlCol="0">
            <a:spAutoFit/>
          </a:bodyPr>
          <a:lstStyle/>
          <a:p>
            <a:r>
              <a:rPr lang="en-US" sz="2000" dirty="0"/>
              <a:t>p</a:t>
            </a:r>
            <a:r>
              <a:rPr lang="en-US" sz="2000" dirty="0" smtClean="0"/>
              <a:t>art/cm</a:t>
            </a:r>
            <a:r>
              <a:rPr lang="en-US" sz="2000" baseline="30000" dirty="0" smtClean="0"/>
              <a:t>3</a:t>
            </a:r>
            <a:endParaRPr lang="en-US" sz="2000" baseline="30000" dirty="0"/>
          </a:p>
        </p:txBody>
      </p:sp>
      <p:sp>
        <p:nvSpPr>
          <p:cNvPr id="11" name="TextBox 10"/>
          <p:cNvSpPr txBox="1"/>
          <p:nvPr/>
        </p:nvSpPr>
        <p:spPr>
          <a:xfrm>
            <a:off x="7242070" y="1501914"/>
            <a:ext cx="1673330" cy="707886"/>
          </a:xfrm>
          <a:prstGeom prst="rect">
            <a:avLst/>
          </a:prstGeom>
          <a:noFill/>
        </p:spPr>
        <p:txBody>
          <a:bodyPr wrap="none" rtlCol="0">
            <a:spAutoFit/>
          </a:bodyPr>
          <a:lstStyle/>
          <a:p>
            <a:r>
              <a:rPr lang="en-US" sz="2000" dirty="0" smtClean="0"/>
              <a:t>Magnetic field</a:t>
            </a:r>
          </a:p>
          <a:p>
            <a:r>
              <a:rPr lang="en-US" sz="2000" dirty="0" err="1" smtClean="0"/>
              <a:t>B</a:t>
            </a:r>
            <a:r>
              <a:rPr lang="en-US" sz="2000" baseline="-25000" dirty="0" err="1" smtClean="0"/>
              <a:t>x</a:t>
            </a:r>
            <a:r>
              <a:rPr lang="en-US" sz="2000" dirty="0" smtClean="0"/>
              <a:t>, </a:t>
            </a:r>
            <a:r>
              <a:rPr lang="en-US" sz="2000" dirty="0" smtClean="0">
                <a:solidFill>
                  <a:srgbClr val="3366FF"/>
                </a:solidFill>
              </a:rPr>
              <a:t>B</a:t>
            </a:r>
            <a:r>
              <a:rPr lang="en-US" sz="2000" baseline="-25000" dirty="0">
                <a:solidFill>
                  <a:srgbClr val="3366FF"/>
                </a:solidFill>
              </a:rPr>
              <a:t>y</a:t>
            </a:r>
            <a:r>
              <a:rPr lang="en-US" sz="2000" baseline="-25000" dirty="0" smtClean="0"/>
              <a:t>, </a:t>
            </a:r>
            <a:r>
              <a:rPr lang="en-US" sz="2000" dirty="0" err="1" smtClean="0">
                <a:solidFill>
                  <a:srgbClr val="FF0000"/>
                </a:solidFill>
              </a:rPr>
              <a:t>B</a:t>
            </a:r>
            <a:r>
              <a:rPr lang="en-US" sz="2000" baseline="-25000" dirty="0" err="1" smtClean="0">
                <a:solidFill>
                  <a:srgbClr val="FF0000"/>
                </a:solidFill>
              </a:rPr>
              <a:t>z</a:t>
            </a:r>
            <a:endParaRPr lang="en-US" sz="2000" dirty="0">
              <a:solidFill>
                <a:srgbClr val="FF0000"/>
              </a:solidFill>
            </a:endParaRPr>
          </a:p>
        </p:txBody>
      </p:sp>
      <p:sp>
        <p:nvSpPr>
          <p:cNvPr id="12" name="TextBox 11"/>
          <p:cNvSpPr txBox="1"/>
          <p:nvPr/>
        </p:nvSpPr>
        <p:spPr>
          <a:xfrm>
            <a:off x="7239000" y="3733800"/>
            <a:ext cx="1039392" cy="400110"/>
          </a:xfrm>
          <a:prstGeom prst="rect">
            <a:avLst/>
          </a:prstGeom>
          <a:noFill/>
        </p:spPr>
        <p:txBody>
          <a:bodyPr wrap="none" rtlCol="0">
            <a:spAutoFit/>
          </a:bodyPr>
          <a:lstStyle/>
          <a:p>
            <a:r>
              <a:rPr lang="en-US" sz="2000" dirty="0" smtClean="0"/>
              <a:t>Velocity</a:t>
            </a:r>
            <a:endParaRPr lang="en-US" sz="2000" dirty="0">
              <a:solidFill>
                <a:srgbClr val="FF0000"/>
              </a:solidFill>
            </a:endParaRPr>
          </a:p>
        </p:txBody>
      </p:sp>
      <p:sp>
        <p:nvSpPr>
          <p:cNvPr id="13" name="TextBox 12"/>
          <p:cNvSpPr txBox="1"/>
          <p:nvPr/>
        </p:nvSpPr>
        <p:spPr>
          <a:xfrm>
            <a:off x="7239000" y="5543490"/>
            <a:ext cx="982536" cy="400110"/>
          </a:xfrm>
          <a:prstGeom prst="rect">
            <a:avLst/>
          </a:prstGeom>
          <a:noFill/>
        </p:spPr>
        <p:txBody>
          <a:bodyPr wrap="none" rtlCol="0">
            <a:spAutoFit/>
          </a:bodyPr>
          <a:lstStyle/>
          <a:p>
            <a:r>
              <a:rPr lang="en-US" sz="2000" dirty="0" smtClean="0"/>
              <a:t>Density</a:t>
            </a:r>
            <a:endParaRPr lang="en-US" sz="2000" dirty="0">
              <a:solidFill>
                <a:srgbClr val="FF0000"/>
              </a:solidFill>
            </a:endParaRPr>
          </a:p>
        </p:txBody>
      </p:sp>
      <p:sp>
        <p:nvSpPr>
          <p:cNvPr id="4" name="TextBox 3"/>
          <p:cNvSpPr txBox="1"/>
          <p:nvPr/>
        </p:nvSpPr>
        <p:spPr>
          <a:xfrm>
            <a:off x="7239000" y="2340114"/>
            <a:ext cx="2001444" cy="707886"/>
          </a:xfrm>
          <a:prstGeom prst="rect">
            <a:avLst/>
          </a:prstGeom>
          <a:noFill/>
        </p:spPr>
        <p:txBody>
          <a:bodyPr wrap="none" rtlCol="0">
            <a:spAutoFit/>
          </a:bodyPr>
          <a:lstStyle/>
          <a:p>
            <a:r>
              <a:rPr lang="en-US" sz="2000" dirty="0" smtClean="0"/>
              <a:t>X: Earth to Sun</a:t>
            </a:r>
          </a:p>
          <a:p>
            <a:r>
              <a:rPr lang="en-US" sz="2000" dirty="0" smtClean="0"/>
              <a:t>Z: South to North</a:t>
            </a:r>
            <a:endParaRPr lang="en-US" sz="2000" dirty="0"/>
          </a:p>
        </p:txBody>
      </p:sp>
    </p:spTree>
    <p:extLst>
      <p:ext uri="{BB962C8B-B14F-4D97-AF65-F5344CB8AC3E}">
        <p14:creationId xmlns:p14="http://schemas.microsoft.com/office/powerpoint/2010/main" val="17458289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57401" y="83403"/>
            <a:ext cx="5791199" cy="830997"/>
          </a:xfrm>
          <a:prstGeom prst="rect">
            <a:avLst/>
          </a:prstGeom>
          <a:noFill/>
          <a:ln w="9525">
            <a:noFill/>
            <a:miter lim="800000"/>
            <a:headEnd/>
            <a:tailEnd/>
          </a:ln>
        </p:spPr>
        <p:txBody>
          <a:bodyPr wrap="square">
            <a:prstTxWarp prst="textNoShape">
              <a:avLst/>
            </a:prstTxWarp>
            <a:spAutoFit/>
          </a:bodyPr>
          <a:lstStyle/>
          <a:p>
            <a:r>
              <a:rPr lang="en-US" b="1" dirty="0" smtClean="0">
                <a:latin typeface="Helvetica" charset="0"/>
                <a:ea typeface="Helvetica" charset="0"/>
                <a:cs typeface="Helvetica" charset="0"/>
              </a:rPr>
              <a:t>Magnetosphere for Southward and Northward IMF Orientation </a:t>
            </a:r>
            <a:endParaRPr lang="en-US" b="1" dirty="0">
              <a:latin typeface="Helvetica" charset="0"/>
              <a:ea typeface="Helvetica" charset="0"/>
              <a:cs typeface="Helvetica" charset="0"/>
            </a:endParaRPr>
          </a:p>
        </p:txBody>
      </p:sp>
      <p:pic>
        <p:nvPicPr>
          <p:cNvPr id="19461"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
        <p:nvSpPr>
          <p:cNvPr id="23" name="Rectangle 39"/>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a:solidFill>
                <a:schemeClr val="tx2"/>
              </a:solidFill>
              <a:latin typeface="Times New Roman" charset="0"/>
            </a:endParaRPr>
          </a:p>
        </p:txBody>
      </p:sp>
      <p:pic>
        <p:nvPicPr>
          <p:cNvPr id="14" name="Picture 13" descr="mp06.gif"/>
          <p:cNvPicPr>
            <a:picLocks noChangeAspect="1"/>
          </p:cNvPicPr>
          <p:nvPr/>
        </p:nvPicPr>
        <p:blipFill>
          <a:blip r:embed="rId4"/>
          <a:stretch>
            <a:fillRect/>
          </a:stretch>
        </p:blipFill>
        <p:spPr>
          <a:xfrm>
            <a:off x="2286000" y="1307926"/>
            <a:ext cx="4267200" cy="4559474"/>
          </a:xfrm>
          <a:prstGeom prst="rect">
            <a:avLst/>
          </a:prstGeom>
        </p:spPr>
      </p:pic>
    </p:spTree>
    <p:extLst>
      <p:ext uri="{BB962C8B-B14F-4D97-AF65-F5344CB8AC3E}">
        <p14:creationId xmlns:p14="http://schemas.microsoft.com/office/powerpoint/2010/main" val="24327742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24596</TotalTime>
  <Words>1628</Words>
  <Application>Microsoft Macintosh PowerPoint</Application>
  <PresentationFormat>On-screen Show (4:3)</PresentationFormat>
  <Paragraphs>181</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Sony Customer</dc:creator>
  <cp:lastModifiedBy>Masha Kuznetsova</cp:lastModifiedBy>
  <cp:revision>2403</cp:revision>
  <cp:lastPrinted>2013-05-22T13:47:22Z</cp:lastPrinted>
  <dcterms:created xsi:type="dcterms:W3CDTF">2013-05-23T13:21:36Z</dcterms:created>
  <dcterms:modified xsi:type="dcterms:W3CDTF">2013-06-05T04:26:07Z</dcterms:modified>
</cp:coreProperties>
</file>